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Lst>
  <p:notesMasterIdLst>
    <p:notesMasterId r:id="rId95"/>
  </p:notesMasterIdLst>
  <p:handoutMasterIdLst>
    <p:handoutMasterId r:id="rId96"/>
  </p:handoutMasterIdLst>
  <p:sldIdLst>
    <p:sldId id="257" r:id="rId3"/>
    <p:sldId id="354" r:id="rId4"/>
    <p:sldId id="922" r:id="rId5"/>
    <p:sldId id="923" r:id="rId6"/>
    <p:sldId id="924" r:id="rId7"/>
    <p:sldId id="476" r:id="rId8"/>
    <p:sldId id="475" r:id="rId9"/>
    <p:sldId id="932" r:id="rId10"/>
    <p:sldId id="933" r:id="rId11"/>
    <p:sldId id="830" r:id="rId12"/>
    <p:sldId id="831" r:id="rId13"/>
    <p:sldId id="925" r:id="rId14"/>
    <p:sldId id="613" r:id="rId15"/>
    <p:sldId id="640" r:id="rId16"/>
    <p:sldId id="625" r:id="rId17"/>
    <p:sldId id="626" r:id="rId18"/>
    <p:sldId id="620" r:id="rId19"/>
    <p:sldId id="621" r:id="rId20"/>
    <p:sldId id="622" r:id="rId21"/>
    <p:sldId id="623" r:id="rId22"/>
    <p:sldId id="888" r:id="rId23"/>
    <p:sldId id="894" r:id="rId24"/>
    <p:sldId id="889" r:id="rId25"/>
    <p:sldId id="624" r:id="rId26"/>
    <p:sldId id="926" r:id="rId27"/>
    <p:sldId id="866" r:id="rId28"/>
    <p:sldId id="614" r:id="rId29"/>
    <p:sldId id="617" r:id="rId30"/>
    <p:sldId id="808" r:id="rId31"/>
    <p:sldId id="615" r:id="rId32"/>
    <p:sldId id="811" r:id="rId33"/>
    <p:sldId id="928" r:id="rId34"/>
    <p:sldId id="929" r:id="rId35"/>
    <p:sldId id="930" r:id="rId36"/>
    <p:sldId id="674" r:id="rId37"/>
    <p:sldId id="627" r:id="rId38"/>
    <p:sldId id="629" r:id="rId39"/>
    <p:sldId id="628" r:id="rId40"/>
    <p:sldId id="631" r:id="rId41"/>
    <p:sldId id="632" r:id="rId42"/>
    <p:sldId id="633" r:id="rId43"/>
    <p:sldId id="634" r:id="rId44"/>
    <p:sldId id="917" r:id="rId45"/>
    <p:sldId id="931" r:id="rId46"/>
    <p:sldId id="934" r:id="rId47"/>
    <p:sldId id="935" r:id="rId48"/>
    <p:sldId id="936" r:id="rId49"/>
    <p:sldId id="916" r:id="rId50"/>
    <p:sldId id="637" r:id="rId51"/>
    <p:sldId id="638" r:id="rId52"/>
    <p:sldId id="667" r:id="rId53"/>
    <p:sldId id="668" r:id="rId54"/>
    <p:sldId id="669" r:id="rId55"/>
    <p:sldId id="937" r:id="rId56"/>
    <p:sldId id="670" r:id="rId57"/>
    <p:sldId id="943" r:id="rId58"/>
    <p:sldId id="672" r:id="rId59"/>
    <p:sldId id="671" r:id="rId60"/>
    <p:sldId id="698" r:id="rId61"/>
    <p:sldId id="812" r:id="rId62"/>
    <p:sldId id="813" r:id="rId63"/>
    <p:sldId id="702" r:id="rId64"/>
    <p:sldId id="705" r:id="rId65"/>
    <p:sldId id="764" r:id="rId66"/>
    <p:sldId id="867" r:id="rId67"/>
    <p:sldId id="868" r:id="rId68"/>
    <p:sldId id="768" r:id="rId69"/>
    <p:sldId id="795" r:id="rId70"/>
    <p:sldId id="938" r:id="rId71"/>
    <p:sldId id="700" r:id="rId72"/>
    <p:sldId id="713" r:id="rId73"/>
    <p:sldId id="714" r:id="rId74"/>
    <p:sldId id="904" r:id="rId75"/>
    <p:sldId id="939" r:id="rId76"/>
    <p:sldId id="905" r:id="rId77"/>
    <p:sldId id="942" r:id="rId78"/>
    <p:sldId id="914" r:id="rId79"/>
    <p:sldId id="915" r:id="rId80"/>
    <p:sldId id="921" r:id="rId81"/>
    <p:sldId id="919" r:id="rId82"/>
    <p:sldId id="920" r:id="rId83"/>
    <p:sldId id="906" r:id="rId84"/>
    <p:sldId id="907" r:id="rId85"/>
    <p:sldId id="909" r:id="rId86"/>
    <p:sldId id="908" r:id="rId87"/>
    <p:sldId id="911" r:id="rId88"/>
    <p:sldId id="940" r:id="rId89"/>
    <p:sldId id="941" r:id="rId90"/>
    <p:sldId id="912" r:id="rId91"/>
    <p:sldId id="913" r:id="rId92"/>
    <p:sldId id="706" r:id="rId93"/>
    <p:sldId id="414" r:id="rId94"/>
  </p:sldIdLst>
  <p:sldSz cx="9144000" cy="6858000" type="screen4x3"/>
  <p:notesSz cx="6858000" cy="9144000"/>
  <p:defaultTextStyle>
    <a:defPPr>
      <a:defRPr lang="it-IT"/>
    </a:defPPr>
    <a:lvl1pPr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1pPr>
    <a:lvl2pPr marL="4572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2pPr>
    <a:lvl3pPr marL="9144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3pPr>
    <a:lvl4pPr marL="13716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4pPr>
    <a:lvl5pPr marL="18288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5pPr>
    <a:lvl6pPr marL="22860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6pPr>
    <a:lvl7pPr marL="27432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7pPr>
    <a:lvl8pPr marL="32004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8pPr>
    <a:lvl9pPr marL="36576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9pPr>
  </p:defaultTextStyle>
  <p:extLst>
    <p:ext uri="{EFAFB233-063F-42B5-8137-9DF3F51BA10A}">
      <p15:sldGuideLst xmlns:p15="http://schemas.microsoft.com/office/powerpoint/2012/main">
        <p15:guide id="5" orient="horz" pos="3498" userDrawn="1">
          <p15:clr>
            <a:srgbClr val="A4A3A4"/>
          </p15:clr>
        </p15:guide>
        <p15:guide id="8" pos="2880" userDrawn="1">
          <p15:clr>
            <a:srgbClr val="A4A3A4"/>
          </p15:clr>
        </p15:guide>
        <p15:guide id="9" orient="horz" pos="2523" userDrawn="1">
          <p15:clr>
            <a:srgbClr val="A4A3A4"/>
          </p15:clr>
        </p15:guide>
        <p15:guide id="10" pos="52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9CEA"/>
    <a:srgbClr val="FFFFFF"/>
    <a:srgbClr val="3351A0"/>
    <a:srgbClr val="FFDE05"/>
    <a:srgbClr val="0098EF"/>
    <a:srgbClr val="0000A0"/>
    <a:srgbClr val="E1FC1B"/>
    <a:srgbClr val="13FFD5"/>
    <a:srgbClr val="068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8" autoAdjust="0"/>
    <p:restoredTop sz="95501" autoAdjust="0"/>
  </p:normalViewPr>
  <p:slideViewPr>
    <p:cSldViewPr snapToGrid="0" showGuides="1">
      <p:cViewPr>
        <p:scale>
          <a:sx n="75" d="100"/>
          <a:sy n="75" d="100"/>
        </p:scale>
        <p:origin x="1674" y="366"/>
      </p:cViewPr>
      <p:guideLst>
        <p:guide orient="horz" pos="3498"/>
        <p:guide pos="2880"/>
        <p:guide orient="horz" pos="2523"/>
        <p:guide pos="526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21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493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2493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493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32A09C12-2F2C-42AC-89EE-D26E003A36FF}" type="slidenum">
              <a:rPr lang="en-GB"/>
              <a:pPr>
                <a:defRPr/>
              </a:pPr>
              <a:t>‹N›</a:t>
            </a:fld>
            <a:endParaRPr lang="en-GB"/>
          </a:p>
        </p:txBody>
      </p:sp>
    </p:spTree>
    <p:extLst>
      <p:ext uri="{BB962C8B-B14F-4D97-AF65-F5344CB8AC3E}">
        <p14:creationId xmlns:p14="http://schemas.microsoft.com/office/powerpoint/2010/main" val="2125279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59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67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59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Fare clic per modificare gli stili del testo dello schema</a:t>
            </a:r>
          </a:p>
          <a:p>
            <a:pPr lvl="1"/>
            <a:r>
              <a:rPr lang="en-GB" noProof="0" smtClean="0"/>
              <a:t>Secondo livello</a:t>
            </a:r>
          </a:p>
          <a:p>
            <a:pPr lvl="2"/>
            <a:r>
              <a:rPr lang="en-GB" noProof="0" smtClean="0"/>
              <a:t>Terzo livello</a:t>
            </a:r>
          </a:p>
          <a:p>
            <a:pPr lvl="3"/>
            <a:r>
              <a:rPr lang="en-GB" noProof="0" smtClean="0"/>
              <a:t>Quarto livello</a:t>
            </a:r>
          </a:p>
          <a:p>
            <a:pPr lvl="4"/>
            <a:r>
              <a:rPr lang="en-GB" noProof="0" smtClean="0"/>
              <a:t>Quinto livello</a:t>
            </a:r>
          </a:p>
        </p:txBody>
      </p:sp>
      <p:sp>
        <p:nvSpPr>
          <p:cNvPr id="1259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59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F1148EE6-4E0E-49D9-8826-366AAF644905}" type="slidenum">
              <a:rPr lang="en-GB"/>
              <a:pPr>
                <a:defRPr/>
              </a:pPr>
              <a:t>‹N›</a:t>
            </a:fld>
            <a:endParaRPr lang="en-GB"/>
          </a:p>
        </p:txBody>
      </p:sp>
    </p:spTree>
    <p:extLst>
      <p:ext uri="{BB962C8B-B14F-4D97-AF65-F5344CB8AC3E}">
        <p14:creationId xmlns:p14="http://schemas.microsoft.com/office/powerpoint/2010/main" val="38972519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CA3BAADB-0D14-4328-A683-88AC30FA6452}" type="slidenum">
              <a:rPr lang="en-GB" smtClean="0"/>
              <a:pPr/>
              <a:t>1</a:t>
            </a:fld>
            <a:endParaRPr lang="en-GB"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77815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6426F348-770D-4C65-B6A0-1C32A2DED5C0}" type="slidenum">
              <a:rPr lang="en-GB" smtClean="0"/>
              <a:pPr/>
              <a:t>10</a:t>
            </a:fld>
            <a:endParaRPr lang="en-GB"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694225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6426F348-770D-4C65-B6A0-1C32A2DED5C0}" type="slidenum">
              <a:rPr lang="en-GB" smtClean="0"/>
              <a:pPr/>
              <a:t>11</a:t>
            </a:fld>
            <a:endParaRPr lang="en-GB"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791229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23BBD5A4-4CB1-4D2E-A3F0-F5A51AF43773}" type="slidenum">
              <a:rPr lang="en-GB" smtClean="0"/>
              <a:pPr/>
              <a:t>12</a:t>
            </a:fld>
            <a:endParaRPr lang="en-GB"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78846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23BBD5A4-4CB1-4D2E-A3F0-F5A51AF43773}" type="slidenum">
              <a:rPr lang="en-GB" smtClean="0"/>
              <a:pPr/>
              <a:t>13</a:t>
            </a:fld>
            <a:endParaRPr lang="en-GB"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773261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98FAFD03-B480-4AD3-A330-F4FF7C5C933A}" type="slidenum">
              <a:rPr lang="en-GB" smtClean="0"/>
              <a:pPr/>
              <a:t>14</a:t>
            </a:fld>
            <a:endParaRPr lang="en-GB" smtClean="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904375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589550F3-E059-4855-B6A0-0F011058EF8B}" type="slidenum">
              <a:rPr lang="en-GB" smtClean="0"/>
              <a:pPr/>
              <a:t>15</a:t>
            </a:fld>
            <a:endParaRPr lang="en-GB"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68208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77C6B82E-E9F2-4E8E-91D1-8A31A83E8C11}" type="slidenum">
              <a:rPr lang="en-GB" smtClean="0"/>
              <a:pPr/>
              <a:t>16</a:t>
            </a:fld>
            <a:endParaRPr lang="en-GB"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007921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3B150D6A-1B7F-4EB5-83A0-73C44CDC57E9}" type="slidenum">
              <a:rPr lang="en-GB" smtClean="0"/>
              <a:pPr/>
              <a:t>17</a:t>
            </a:fld>
            <a:endParaRPr lang="en-GB" smtClean="0"/>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039694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4E6D9034-2F39-46B4-A212-A291181CA7D7}" type="slidenum">
              <a:rPr lang="en-GB" smtClean="0"/>
              <a:pPr/>
              <a:t>18</a:t>
            </a:fld>
            <a:endParaRPr lang="en-GB"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659561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9BDBAB3C-1105-40CF-9428-8F86DD09D334}" type="slidenum">
              <a:rPr lang="en-GB" smtClean="0"/>
              <a:pPr/>
              <a:t>19</a:t>
            </a:fld>
            <a:endParaRPr lang="en-GB" smtClean="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912200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F28ED7CA-6923-44DF-93B7-AA4B715574FD}" type="slidenum">
              <a:rPr lang="en-GB" smtClean="0"/>
              <a:pPr/>
              <a:t>2</a:t>
            </a:fld>
            <a:endParaRPr lang="en-GB"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830141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4DE79174-E526-49F5-8EC6-806C4AEB3E24}" type="slidenum">
              <a:rPr lang="en-GB" smtClean="0"/>
              <a:pPr/>
              <a:t>20</a:t>
            </a:fld>
            <a:endParaRPr lang="en-GB"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854556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77C6B82E-E9F2-4E8E-91D1-8A31A83E8C11}" type="slidenum">
              <a:rPr lang="en-GB" smtClean="0"/>
              <a:pPr/>
              <a:t>21</a:t>
            </a:fld>
            <a:endParaRPr lang="en-GB"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8031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77C6B82E-E9F2-4E8E-91D1-8A31A83E8C11}" type="slidenum">
              <a:rPr lang="en-GB" smtClean="0"/>
              <a:pPr/>
              <a:t>22</a:t>
            </a:fld>
            <a:endParaRPr lang="en-GB"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8031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77C6B82E-E9F2-4E8E-91D1-8A31A83E8C11}" type="slidenum">
              <a:rPr lang="en-GB" smtClean="0"/>
              <a:pPr/>
              <a:t>23</a:t>
            </a:fld>
            <a:endParaRPr lang="en-GB"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526749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6E76F966-3773-4805-A8FD-132A32C483F5}" type="slidenum">
              <a:rPr lang="en-GB" smtClean="0"/>
              <a:pPr/>
              <a:t>24</a:t>
            </a:fld>
            <a:endParaRPr lang="en-GB"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572415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6E76F966-3773-4805-A8FD-132A32C483F5}" type="slidenum">
              <a:rPr lang="en-GB" smtClean="0"/>
              <a:pPr/>
              <a:t>25</a:t>
            </a:fld>
            <a:endParaRPr lang="en-GB"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165628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6E76F966-3773-4805-A8FD-132A32C483F5}" type="slidenum">
              <a:rPr lang="en-GB" smtClean="0"/>
              <a:pPr/>
              <a:t>26</a:t>
            </a:fld>
            <a:endParaRPr lang="en-GB"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40932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C96F0381-AE78-4E91-A0E8-C5CF5DDC51AE}" type="slidenum">
              <a:rPr lang="en-GB" smtClean="0"/>
              <a:pPr/>
              <a:t>27</a:t>
            </a:fld>
            <a:endParaRPr lang="en-GB" smtClean="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158245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E53C8453-0209-4817-949A-18AD98B22534}" type="slidenum">
              <a:rPr lang="en-GB" smtClean="0"/>
              <a:pPr/>
              <a:t>28</a:t>
            </a:fld>
            <a:endParaRPr lang="en-GB" smtClean="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271612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5F12E8-BF3C-4736-B338-1C08D15AFCCE}" type="slidenum">
              <a:rPr lang="en-GB" sz="1200">
                <a:solidFill>
                  <a:schemeClr val="tx1"/>
                </a:solidFill>
                <a:effectLst/>
                <a:latin typeface="Arial" charset="0"/>
              </a:rPr>
              <a:pPr algn="r"/>
              <a:t>29</a:t>
            </a:fld>
            <a:endParaRPr lang="en-GB" sz="1200">
              <a:solidFill>
                <a:schemeClr val="tx1"/>
              </a:solidFill>
              <a:effectLst/>
              <a:latin typeface="Arial"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493405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6061E623-8CE5-4C73-838E-C111AAB61AC9}" type="slidenum">
              <a:rPr lang="en-GB" smtClean="0"/>
              <a:pPr/>
              <a:t>3</a:t>
            </a:fld>
            <a:endParaRPr lang="en-GB"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86443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5201B6E7-58FE-4173-A733-A3531BC14C7B}" type="slidenum">
              <a:rPr lang="en-GB" smtClean="0"/>
              <a:pPr/>
              <a:t>30</a:t>
            </a:fld>
            <a:endParaRPr lang="en-GB" smtClean="0"/>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580929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9E8CC4C-E29D-455A-915D-926E888FFA3E}" type="slidenum">
              <a:rPr lang="en-GB" sz="1200">
                <a:solidFill>
                  <a:schemeClr val="tx1"/>
                </a:solidFill>
                <a:effectLst/>
                <a:latin typeface="Arial" charset="0"/>
              </a:rPr>
              <a:pPr algn="r"/>
              <a:t>31</a:t>
            </a:fld>
            <a:endParaRPr lang="en-GB" sz="1200">
              <a:solidFill>
                <a:schemeClr val="tx1"/>
              </a:solidFill>
              <a:effectLst/>
              <a:latin typeface="Arial" charset="0"/>
            </a:endParaRPr>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82713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9E8CC4C-E29D-455A-915D-926E888FFA3E}" type="slidenum">
              <a:rPr lang="en-GB" sz="1200">
                <a:solidFill>
                  <a:schemeClr val="tx1"/>
                </a:solidFill>
                <a:effectLst/>
                <a:latin typeface="Arial" charset="0"/>
              </a:rPr>
              <a:pPr algn="r"/>
              <a:t>32</a:t>
            </a:fld>
            <a:endParaRPr lang="en-GB" sz="1200">
              <a:solidFill>
                <a:schemeClr val="tx1"/>
              </a:solidFill>
              <a:effectLst/>
              <a:latin typeface="Arial" charset="0"/>
            </a:endParaRPr>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13305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9E8CC4C-E29D-455A-915D-926E888FFA3E}" type="slidenum">
              <a:rPr lang="en-GB" sz="1200">
                <a:solidFill>
                  <a:schemeClr val="tx1"/>
                </a:solidFill>
                <a:effectLst/>
                <a:latin typeface="Arial" charset="0"/>
              </a:rPr>
              <a:pPr algn="r"/>
              <a:t>33</a:t>
            </a:fld>
            <a:endParaRPr lang="en-GB" sz="1200">
              <a:solidFill>
                <a:schemeClr val="tx1"/>
              </a:solidFill>
              <a:effectLst/>
              <a:latin typeface="Arial" charset="0"/>
            </a:endParaRPr>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endParaRPr lang="en-GB" dirty="0" smtClean="0"/>
          </a:p>
        </p:txBody>
      </p:sp>
    </p:spTree>
    <p:extLst>
      <p:ext uri="{BB962C8B-B14F-4D97-AF65-F5344CB8AC3E}">
        <p14:creationId xmlns:p14="http://schemas.microsoft.com/office/powerpoint/2010/main" val="1188198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34</a:t>
            </a:fld>
            <a:endParaRPr lang="en-GB"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702616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5DB2D822-B400-4CE0-995E-6D8B9B679F47}" type="slidenum">
              <a:rPr lang="en-GB" smtClean="0"/>
              <a:pPr/>
              <a:t>35</a:t>
            </a:fld>
            <a:endParaRPr lang="en-GB" smtClean="0"/>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8111749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CB3000F1-59AE-467C-A646-F441A33ED19F}" type="slidenum">
              <a:rPr lang="en-GB" smtClean="0"/>
              <a:pPr/>
              <a:t>36</a:t>
            </a:fld>
            <a:endParaRPr lang="en-GB" smtClean="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158655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F290880E-71BA-4011-BE42-5F1414D18529}" type="slidenum">
              <a:rPr lang="en-GB" smtClean="0"/>
              <a:pPr/>
              <a:t>37</a:t>
            </a:fld>
            <a:endParaRPr lang="en-GB" smtClean="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971044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E8231EA4-581A-409C-871B-FAFF5C39A24B}" type="slidenum">
              <a:rPr lang="en-GB" smtClean="0"/>
              <a:pPr/>
              <a:t>38</a:t>
            </a:fld>
            <a:endParaRPr lang="en-GB"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166877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FB332989-3817-4C5C-AD4A-BA3B94D94279}" type="slidenum">
              <a:rPr lang="en-GB" smtClean="0"/>
              <a:pPr/>
              <a:t>39</a:t>
            </a:fld>
            <a:endParaRPr lang="en-GB"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706049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83673CFF-F5D7-4D7C-B97E-A1665E7AF985}" type="slidenum">
              <a:rPr lang="en-GB" smtClean="0"/>
              <a:pPr/>
              <a:t>4</a:t>
            </a:fld>
            <a:endParaRPr lang="en-GB" smtClean="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74068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F84E8629-153B-4242-A5FF-263FA41D3A30}" type="slidenum">
              <a:rPr lang="en-GB" smtClean="0"/>
              <a:pPr/>
              <a:t>40</a:t>
            </a:fld>
            <a:endParaRPr lang="en-GB"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6746508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F399B488-62B7-447B-8A09-F5F070A8D240}" type="slidenum">
              <a:rPr lang="en-GB" smtClean="0"/>
              <a:pPr/>
              <a:t>41</a:t>
            </a:fld>
            <a:endParaRPr lang="en-GB"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090942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D9AE7DB9-50BA-434B-B5FA-59565EAF6119}" type="slidenum">
              <a:rPr lang="en-GB" smtClean="0"/>
              <a:pPr/>
              <a:t>42</a:t>
            </a:fld>
            <a:endParaRPr lang="en-GB" smtClean="0"/>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1177023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43</a:t>
            </a:fld>
            <a:endParaRPr lang="en-GB"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30444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44</a:t>
            </a:fld>
            <a:endParaRPr lang="en-GB"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12295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45</a:t>
            </a:fld>
            <a:endParaRPr lang="en-GB"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9625470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46</a:t>
            </a:fld>
            <a:endParaRPr lang="en-GB"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6647416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47</a:t>
            </a:fld>
            <a:endParaRPr lang="en-GB"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906615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5B638A87-3249-4366-BBF3-D3BCA8D70FEE}" type="slidenum">
              <a:rPr lang="en-GB" smtClean="0"/>
              <a:pPr/>
              <a:t>48</a:t>
            </a:fld>
            <a:endParaRPr lang="en-GB"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4304445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B86B2ECF-274B-468B-866F-E634FB13C39B}" type="slidenum">
              <a:rPr lang="en-GB" smtClean="0"/>
              <a:pPr/>
              <a:t>49</a:t>
            </a:fld>
            <a:endParaRPr lang="en-GB" smtClean="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839922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D6EA848A-48F2-489A-A505-972900F500BC}" type="slidenum">
              <a:rPr lang="en-GB" smtClean="0"/>
              <a:pPr/>
              <a:t>5</a:t>
            </a:fld>
            <a:endParaRPr lang="en-GB"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151235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49289EB7-F5A3-4784-AA4B-C3CE86625F59}" type="slidenum">
              <a:rPr lang="en-GB" smtClean="0"/>
              <a:pPr/>
              <a:t>50</a:t>
            </a:fld>
            <a:endParaRPr lang="en-GB"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5910674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4274B209-1218-487C-A846-3940FD7227E0}" type="slidenum">
              <a:rPr lang="en-GB" smtClean="0"/>
              <a:pPr/>
              <a:t>51</a:t>
            </a:fld>
            <a:endParaRPr lang="en-GB"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6096911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E63222FF-938D-4BFF-99F0-64A8C072A829}" type="slidenum">
              <a:rPr lang="en-GB" smtClean="0"/>
              <a:pPr/>
              <a:t>52</a:t>
            </a:fld>
            <a:endParaRPr lang="en-GB"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8545164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B3EBA3B3-024C-4D16-9237-7009D2433D0E}" type="slidenum">
              <a:rPr lang="en-GB" smtClean="0"/>
              <a:pPr/>
              <a:t>53</a:t>
            </a:fld>
            <a:endParaRPr lang="en-GB"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9317742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CF77ECD-B59B-4373-8F21-7FE588C45F49}" type="slidenum">
              <a:rPr lang="en-GB" smtClean="0"/>
              <a:pPr/>
              <a:t>54</a:t>
            </a:fld>
            <a:endParaRPr lang="en-GB"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n-GB" dirty="0" smtClean="0"/>
              <a:t>Il gradient</a:t>
            </a:r>
            <a:r>
              <a:rPr lang="it-IT" noProof="0" dirty="0" smtClean="0"/>
              <a:t>e</a:t>
            </a:r>
            <a:r>
              <a:rPr lang="en-GB" baseline="0" dirty="0" smtClean="0"/>
              <a:t> </a:t>
            </a:r>
            <a:r>
              <a:rPr lang="en-GB" baseline="0" dirty="0" err="1" smtClean="0"/>
              <a:t>isentropico</a:t>
            </a:r>
            <a:r>
              <a:rPr lang="en-GB" baseline="0" dirty="0" smtClean="0"/>
              <a:t> è </a:t>
            </a:r>
            <a:r>
              <a:rPr lang="en-GB" baseline="0" dirty="0" err="1" smtClean="0"/>
              <a:t>uguale</a:t>
            </a:r>
            <a:r>
              <a:rPr lang="en-GB" baseline="0" dirty="0" smtClean="0"/>
              <a:t> al gradient </a:t>
            </a:r>
            <a:r>
              <a:rPr lang="en-GB" baseline="0" dirty="0" err="1" smtClean="0"/>
              <a:t>adiabatico</a:t>
            </a:r>
            <a:r>
              <a:rPr lang="en-GB" baseline="0" dirty="0" smtClean="0"/>
              <a:t> (</a:t>
            </a:r>
            <a:r>
              <a:rPr lang="en-GB" baseline="0" dirty="0" err="1" smtClean="0"/>
              <a:t>senza</a:t>
            </a:r>
            <a:r>
              <a:rPr lang="en-GB" baseline="0" dirty="0" smtClean="0"/>
              <a:t> </a:t>
            </a:r>
            <a:r>
              <a:rPr lang="en-GB" baseline="0" dirty="0" err="1" smtClean="0"/>
              <a:t>scambio</a:t>
            </a:r>
            <a:r>
              <a:rPr lang="en-GB" baseline="0" dirty="0" smtClean="0"/>
              <a:t> di </a:t>
            </a:r>
            <a:r>
              <a:rPr lang="en-GB" baseline="0" dirty="0" err="1" smtClean="0"/>
              <a:t>calore</a:t>
            </a:r>
            <a:r>
              <a:rPr lang="en-GB" baseline="0" dirty="0" smtClean="0"/>
              <a:t>). A </a:t>
            </a:r>
            <a:r>
              <a:rPr lang="en-GB" baseline="0" dirty="0" err="1" smtClean="0"/>
              <a:t>differenza</a:t>
            </a:r>
            <a:r>
              <a:rPr lang="en-GB" baseline="0" dirty="0" smtClean="0"/>
              <a:t> del G. </a:t>
            </a:r>
            <a:r>
              <a:rPr lang="en-GB" baseline="0" dirty="0" err="1" smtClean="0"/>
              <a:t>adiabatico</a:t>
            </a:r>
            <a:r>
              <a:rPr lang="en-GB" baseline="0" dirty="0" smtClean="0"/>
              <a:t>, </a:t>
            </a:r>
            <a:r>
              <a:rPr lang="en-GB" baseline="0" dirty="0" err="1" smtClean="0"/>
              <a:t>che</a:t>
            </a:r>
            <a:r>
              <a:rPr lang="en-GB" baseline="0" dirty="0" smtClean="0"/>
              <a:t> </a:t>
            </a:r>
            <a:r>
              <a:rPr lang="en-GB" baseline="0" dirty="0" err="1" smtClean="0"/>
              <a:t>può</a:t>
            </a:r>
            <a:r>
              <a:rPr lang="en-GB" baseline="0" dirty="0" smtClean="0"/>
              <a:t> </a:t>
            </a:r>
            <a:r>
              <a:rPr lang="en-GB" baseline="0" dirty="0" err="1" smtClean="0"/>
              <a:t>essere</a:t>
            </a:r>
            <a:r>
              <a:rPr lang="en-GB" baseline="0" dirty="0" smtClean="0"/>
              <a:t> </a:t>
            </a:r>
            <a:r>
              <a:rPr lang="en-GB" baseline="0" dirty="0" err="1" smtClean="0"/>
              <a:t>reversibile</a:t>
            </a:r>
            <a:r>
              <a:rPr lang="en-GB" baseline="0" dirty="0" smtClean="0"/>
              <a:t> o </a:t>
            </a:r>
            <a:r>
              <a:rPr lang="en-GB" baseline="0" dirty="0" err="1" smtClean="0"/>
              <a:t>irreversibile</a:t>
            </a:r>
            <a:r>
              <a:rPr lang="en-GB" baseline="0" dirty="0" smtClean="0"/>
              <a:t>, </a:t>
            </a:r>
            <a:r>
              <a:rPr lang="en-GB" baseline="0" dirty="0" err="1" smtClean="0"/>
              <a:t>il</a:t>
            </a:r>
            <a:r>
              <a:rPr lang="en-GB" baseline="0" dirty="0" smtClean="0"/>
              <a:t> G. </a:t>
            </a:r>
            <a:r>
              <a:rPr lang="en-GB" baseline="0" dirty="0" err="1" smtClean="0"/>
              <a:t>isentropico</a:t>
            </a:r>
            <a:r>
              <a:rPr lang="en-GB" baseline="0" dirty="0" smtClean="0"/>
              <a:t> è </a:t>
            </a:r>
            <a:r>
              <a:rPr lang="en-GB" baseline="0" dirty="0" err="1" smtClean="0"/>
              <a:t>sempre</a:t>
            </a:r>
            <a:r>
              <a:rPr lang="en-GB" baseline="0" dirty="0" smtClean="0"/>
              <a:t> </a:t>
            </a:r>
            <a:r>
              <a:rPr lang="en-GB" baseline="0" dirty="0" err="1" smtClean="0"/>
              <a:t>reversibile</a:t>
            </a:r>
            <a:r>
              <a:rPr lang="en-GB" baseline="0" dirty="0" smtClean="0"/>
              <a:t>.</a:t>
            </a:r>
            <a:endParaRPr lang="en-GB" dirty="0" smtClean="0"/>
          </a:p>
        </p:txBody>
      </p:sp>
    </p:spTree>
    <p:extLst>
      <p:ext uri="{BB962C8B-B14F-4D97-AF65-F5344CB8AC3E}">
        <p14:creationId xmlns:p14="http://schemas.microsoft.com/office/powerpoint/2010/main" val="21192235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72D7429F-25BE-4E28-943A-5DE347F0DECA}" type="slidenum">
              <a:rPr lang="en-GB" smtClean="0"/>
              <a:pPr/>
              <a:t>55</a:t>
            </a:fld>
            <a:endParaRPr lang="en-GB"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0357495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72D7429F-25BE-4E28-943A-5DE347F0DECA}" type="slidenum">
              <a:rPr lang="en-GB" smtClean="0"/>
              <a:pPr/>
              <a:t>56</a:t>
            </a:fld>
            <a:endParaRPr lang="en-GB"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052401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F4FE7388-37DD-40FB-BBE8-2400BDEE2B8C}" type="slidenum">
              <a:rPr lang="en-GB" smtClean="0"/>
              <a:pPr/>
              <a:t>57</a:t>
            </a:fld>
            <a:endParaRPr lang="en-GB"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5315945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ED152DF4-310E-40B9-B4C2-3C27E61A3933}" type="slidenum">
              <a:rPr lang="en-GB" smtClean="0"/>
              <a:pPr/>
              <a:t>58</a:t>
            </a:fld>
            <a:endParaRPr lang="en-GB" smtClean="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0857530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9E985352-9B5F-4F34-99D4-EE0120DD809A}" type="slidenum">
              <a:rPr lang="en-GB" smtClean="0"/>
              <a:pPr/>
              <a:t>59</a:t>
            </a:fld>
            <a:endParaRPr lang="en-GB" smtClean="0"/>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505629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ECFE7DB8-4BD3-4C4D-A134-31E7FB4D4922}" type="slidenum">
              <a:rPr lang="en-GB" smtClean="0"/>
              <a:pPr/>
              <a:t>6</a:t>
            </a:fld>
            <a:endParaRPr lang="en-GB"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1508119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0C52677-2418-456F-96F6-EC110BD38AAF}" type="slidenum">
              <a:rPr lang="en-GB" sz="1200">
                <a:solidFill>
                  <a:schemeClr val="tx1"/>
                </a:solidFill>
                <a:effectLst/>
                <a:latin typeface="Arial" charset="0"/>
              </a:rPr>
              <a:pPr algn="r"/>
              <a:t>60</a:t>
            </a:fld>
            <a:endParaRPr lang="en-GB" sz="1200">
              <a:solidFill>
                <a:schemeClr val="tx1"/>
              </a:solidFill>
              <a:effectLst/>
              <a:latin typeface="Arial" charset="0"/>
            </a:endParaRPr>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8724807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5D2C0BF-54F5-4E8F-B007-5FFD7FB0BCE1}" type="slidenum">
              <a:rPr lang="en-GB" sz="1200">
                <a:solidFill>
                  <a:schemeClr val="tx1"/>
                </a:solidFill>
                <a:effectLst/>
                <a:latin typeface="Arial" charset="0"/>
              </a:rPr>
              <a:pPr algn="r"/>
              <a:t>61</a:t>
            </a:fld>
            <a:endParaRPr lang="en-GB" sz="1200">
              <a:solidFill>
                <a:schemeClr val="tx1"/>
              </a:solidFill>
              <a:effectLst/>
              <a:latin typeface="Arial" charset="0"/>
            </a:endParaRPr>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3666223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4FDFFED1-E9DF-412C-8C4D-31AE22202CA5}" type="slidenum">
              <a:rPr lang="en-GB" smtClean="0"/>
              <a:pPr/>
              <a:t>62</a:t>
            </a:fld>
            <a:endParaRPr lang="en-GB"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629700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B3D72793-4CA9-40D6-B380-F18560D97B3A}" type="slidenum">
              <a:rPr lang="en-GB" smtClean="0"/>
              <a:pPr/>
              <a:t>63</a:t>
            </a:fld>
            <a:endParaRPr lang="en-GB" smtClean="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0019358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6B0AC5C-86AB-41C9-B347-4EF37C705ECF}" type="slidenum">
              <a:rPr lang="en-GB" sz="1200">
                <a:solidFill>
                  <a:schemeClr val="tx1"/>
                </a:solidFill>
                <a:effectLst/>
                <a:latin typeface="Arial" charset="0"/>
              </a:rPr>
              <a:pPr algn="r"/>
              <a:t>64</a:t>
            </a:fld>
            <a:endParaRPr lang="en-GB" sz="1200">
              <a:solidFill>
                <a:schemeClr val="tx1"/>
              </a:solidFill>
              <a:effectLst/>
              <a:latin typeface="Arial" charset="0"/>
            </a:endParaRPr>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8912224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6B0AC5C-86AB-41C9-B347-4EF37C705ECF}" type="slidenum">
              <a:rPr lang="en-GB" sz="1200">
                <a:solidFill>
                  <a:schemeClr val="tx1"/>
                </a:solidFill>
                <a:effectLst/>
                <a:latin typeface="Arial" charset="0"/>
              </a:rPr>
              <a:pPr algn="r"/>
              <a:t>65</a:t>
            </a:fld>
            <a:endParaRPr lang="en-GB" sz="1200">
              <a:solidFill>
                <a:schemeClr val="tx1"/>
              </a:solidFill>
              <a:effectLst/>
              <a:latin typeface="Arial" charset="0"/>
            </a:endParaRPr>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538522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6B0AC5C-86AB-41C9-B347-4EF37C705ECF}" type="slidenum">
              <a:rPr lang="en-GB" sz="1200">
                <a:solidFill>
                  <a:schemeClr val="tx1"/>
                </a:solidFill>
                <a:effectLst/>
                <a:latin typeface="Arial" charset="0"/>
              </a:rPr>
              <a:pPr algn="r"/>
              <a:t>66</a:t>
            </a:fld>
            <a:endParaRPr lang="en-GB" sz="1200">
              <a:solidFill>
                <a:schemeClr val="tx1"/>
              </a:solidFill>
              <a:effectLst/>
              <a:latin typeface="Arial" charset="0"/>
            </a:endParaRPr>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884422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E824480-03DD-4198-A68D-55D4C9614E59}" type="slidenum">
              <a:rPr lang="en-GB" sz="1200">
                <a:solidFill>
                  <a:schemeClr val="tx1"/>
                </a:solidFill>
                <a:effectLst/>
                <a:latin typeface="Arial" charset="0"/>
              </a:rPr>
              <a:pPr algn="r"/>
              <a:t>67</a:t>
            </a:fld>
            <a:endParaRPr lang="en-GB" sz="1200">
              <a:solidFill>
                <a:schemeClr val="tx1"/>
              </a:solidFill>
              <a:effectLst/>
              <a:latin typeface="Arial" charset="0"/>
            </a:endParaRPr>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5580174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56A7FC9-148D-4358-A0C0-684EA9804218}" type="slidenum">
              <a:rPr lang="en-GB" sz="1200">
                <a:solidFill>
                  <a:schemeClr val="tx1"/>
                </a:solidFill>
                <a:effectLst/>
                <a:latin typeface="Arial" charset="0"/>
              </a:rPr>
              <a:pPr algn="r"/>
              <a:t>68</a:t>
            </a:fld>
            <a:endParaRPr lang="en-GB" sz="1200">
              <a:solidFill>
                <a:schemeClr val="tx1"/>
              </a:solidFill>
              <a:effectLst/>
              <a:latin typeface="Arial" charset="0"/>
            </a:endParaRPr>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9812005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56A7FC9-148D-4358-A0C0-684EA9804218}" type="slidenum">
              <a:rPr lang="en-GB" sz="1200">
                <a:solidFill>
                  <a:schemeClr val="tx1"/>
                </a:solidFill>
                <a:effectLst/>
                <a:latin typeface="Arial" charset="0"/>
              </a:rPr>
              <a:pPr algn="r"/>
              <a:t>69</a:t>
            </a:fld>
            <a:endParaRPr lang="en-GB" sz="1200">
              <a:solidFill>
                <a:schemeClr val="tx1"/>
              </a:solidFill>
              <a:effectLst/>
              <a:latin typeface="Arial" charset="0"/>
            </a:endParaRPr>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515938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6426F348-770D-4C65-B6A0-1C32A2DED5C0}" type="slidenum">
              <a:rPr lang="en-GB" smtClean="0"/>
              <a:pPr/>
              <a:t>7</a:t>
            </a:fld>
            <a:endParaRPr lang="en-GB"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6584066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E292B5E0-01FE-4E6F-BD4A-ED53B59361BB}" type="slidenum">
              <a:rPr lang="en-GB" smtClean="0"/>
              <a:pPr/>
              <a:t>70</a:t>
            </a:fld>
            <a:endParaRPr lang="en-GB"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1681767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055EC655-E07A-4FF1-8593-6FD4D4D7B7D5}" type="slidenum">
              <a:rPr lang="en-GB" smtClean="0"/>
              <a:pPr/>
              <a:t>71</a:t>
            </a:fld>
            <a:endParaRPr lang="en-GB"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9203283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72</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912741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73</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1001137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74</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0120493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75</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6289993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76</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4682081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77</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1662236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78</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980338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79</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98033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6426F348-770D-4C65-B6A0-1C32A2DED5C0}" type="slidenum">
              <a:rPr lang="en-GB" smtClean="0"/>
              <a:pPr/>
              <a:t>8</a:t>
            </a:fld>
            <a:endParaRPr lang="en-GB"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6225315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80</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980338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81</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3980338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82</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0078908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83</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0468089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8DCFAF4C-1CF3-4D58-945C-89FC330CC10E}" type="slidenum">
              <a:rPr lang="en-GB" smtClean="0"/>
              <a:pPr/>
              <a:t>84</a:t>
            </a:fld>
            <a:endParaRPr lang="en-GB" smtClean="0"/>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6389973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85</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5123833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86</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8651081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87</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458841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88</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9334850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89</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653588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CF77ECD-B59B-4373-8F21-7FE588C45F49}" type="slidenum">
              <a:rPr lang="en-GB" smtClean="0"/>
              <a:pPr/>
              <a:t>9</a:t>
            </a:fld>
            <a:endParaRPr lang="en-GB"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n-GB" dirty="0" smtClean="0"/>
              <a:t>Il gradient</a:t>
            </a:r>
            <a:r>
              <a:rPr lang="it-IT" noProof="0" dirty="0" smtClean="0"/>
              <a:t>e</a:t>
            </a:r>
            <a:r>
              <a:rPr lang="en-GB" baseline="0" dirty="0" smtClean="0"/>
              <a:t> </a:t>
            </a:r>
            <a:r>
              <a:rPr lang="en-GB" baseline="0" dirty="0" err="1" smtClean="0"/>
              <a:t>isentropico</a:t>
            </a:r>
            <a:r>
              <a:rPr lang="en-GB" baseline="0" dirty="0" smtClean="0"/>
              <a:t> è </a:t>
            </a:r>
            <a:r>
              <a:rPr lang="en-GB" baseline="0" dirty="0" err="1" smtClean="0"/>
              <a:t>uguale</a:t>
            </a:r>
            <a:r>
              <a:rPr lang="en-GB" baseline="0" dirty="0" smtClean="0"/>
              <a:t> al gradient </a:t>
            </a:r>
            <a:r>
              <a:rPr lang="en-GB" baseline="0" dirty="0" err="1" smtClean="0"/>
              <a:t>adiabatico</a:t>
            </a:r>
            <a:r>
              <a:rPr lang="en-GB" baseline="0" dirty="0" smtClean="0"/>
              <a:t> (</a:t>
            </a:r>
            <a:r>
              <a:rPr lang="en-GB" baseline="0" dirty="0" err="1" smtClean="0"/>
              <a:t>senza</a:t>
            </a:r>
            <a:r>
              <a:rPr lang="en-GB" baseline="0" dirty="0" smtClean="0"/>
              <a:t> </a:t>
            </a:r>
            <a:r>
              <a:rPr lang="en-GB" baseline="0" dirty="0" err="1" smtClean="0"/>
              <a:t>scambio</a:t>
            </a:r>
            <a:r>
              <a:rPr lang="en-GB" baseline="0" dirty="0" smtClean="0"/>
              <a:t> di </a:t>
            </a:r>
            <a:r>
              <a:rPr lang="en-GB" baseline="0" dirty="0" err="1" smtClean="0"/>
              <a:t>calore</a:t>
            </a:r>
            <a:r>
              <a:rPr lang="en-GB" baseline="0" dirty="0" smtClean="0"/>
              <a:t>). A </a:t>
            </a:r>
            <a:r>
              <a:rPr lang="en-GB" baseline="0" dirty="0" err="1" smtClean="0"/>
              <a:t>differenza</a:t>
            </a:r>
            <a:r>
              <a:rPr lang="en-GB" baseline="0" dirty="0" smtClean="0"/>
              <a:t> del G. </a:t>
            </a:r>
            <a:r>
              <a:rPr lang="en-GB" baseline="0" dirty="0" err="1" smtClean="0"/>
              <a:t>adiabatico</a:t>
            </a:r>
            <a:r>
              <a:rPr lang="en-GB" baseline="0" dirty="0" smtClean="0"/>
              <a:t>, </a:t>
            </a:r>
            <a:r>
              <a:rPr lang="en-GB" baseline="0" dirty="0" err="1" smtClean="0"/>
              <a:t>che</a:t>
            </a:r>
            <a:r>
              <a:rPr lang="en-GB" baseline="0" dirty="0" smtClean="0"/>
              <a:t> </a:t>
            </a:r>
            <a:r>
              <a:rPr lang="en-GB" baseline="0" dirty="0" err="1" smtClean="0"/>
              <a:t>può</a:t>
            </a:r>
            <a:r>
              <a:rPr lang="en-GB" baseline="0" dirty="0" smtClean="0"/>
              <a:t> </a:t>
            </a:r>
            <a:r>
              <a:rPr lang="en-GB" baseline="0" dirty="0" err="1" smtClean="0"/>
              <a:t>essere</a:t>
            </a:r>
            <a:r>
              <a:rPr lang="en-GB" baseline="0" dirty="0" smtClean="0"/>
              <a:t> </a:t>
            </a:r>
            <a:r>
              <a:rPr lang="en-GB" baseline="0" dirty="0" err="1" smtClean="0"/>
              <a:t>reversibile</a:t>
            </a:r>
            <a:r>
              <a:rPr lang="en-GB" baseline="0" dirty="0" smtClean="0"/>
              <a:t> o </a:t>
            </a:r>
            <a:r>
              <a:rPr lang="en-GB" baseline="0" dirty="0" err="1" smtClean="0"/>
              <a:t>irreversibile</a:t>
            </a:r>
            <a:r>
              <a:rPr lang="en-GB" baseline="0" dirty="0" smtClean="0"/>
              <a:t>, </a:t>
            </a:r>
            <a:r>
              <a:rPr lang="en-GB" baseline="0" dirty="0" err="1" smtClean="0"/>
              <a:t>il</a:t>
            </a:r>
            <a:r>
              <a:rPr lang="en-GB" baseline="0" dirty="0" smtClean="0"/>
              <a:t> G. </a:t>
            </a:r>
            <a:r>
              <a:rPr lang="en-GB" baseline="0" dirty="0" err="1" smtClean="0"/>
              <a:t>isentropico</a:t>
            </a:r>
            <a:r>
              <a:rPr lang="en-GB" baseline="0" dirty="0" smtClean="0"/>
              <a:t> è </a:t>
            </a:r>
            <a:r>
              <a:rPr lang="en-GB" baseline="0" dirty="0" err="1" smtClean="0"/>
              <a:t>sempre</a:t>
            </a:r>
            <a:r>
              <a:rPr lang="en-GB" baseline="0" dirty="0" smtClean="0"/>
              <a:t> </a:t>
            </a:r>
            <a:r>
              <a:rPr lang="en-GB" baseline="0" dirty="0" err="1" smtClean="0"/>
              <a:t>reversibile</a:t>
            </a:r>
            <a:r>
              <a:rPr lang="en-GB" baseline="0" dirty="0" smtClean="0"/>
              <a:t>.</a:t>
            </a:r>
            <a:endParaRPr lang="en-GB" dirty="0" smtClean="0"/>
          </a:p>
        </p:txBody>
      </p:sp>
    </p:spTree>
    <p:extLst>
      <p:ext uri="{BB962C8B-B14F-4D97-AF65-F5344CB8AC3E}">
        <p14:creationId xmlns:p14="http://schemas.microsoft.com/office/powerpoint/2010/main" val="42841134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8731EBDD-C655-44D1-9EF7-3A76FDE7C5E0}" type="slidenum">
              <a:rPr lang="en-GB" smtClean="0"/>
              <a:pPr/>
              <a:t>90</a:t>
            </a:fld>
            <a:endParaRPr lang="en-GB"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5347360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3932C732-5072-4384-BA7A-D8F66DC68883}" type="slidenum">
              <a:rPr lang="en-GB" smtClean="0"/>
              <a:pPr/>
              <a:t>91</a:t>
            </a:fld>
            <a:endParaRPr lang="en-GB"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6193514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970CE80A-7A96-4644-A188-442D7B70D53B}" type="slidenum">
              <a:rPr lang="en-GB" smtClean="0"/>
              <a:pPr/>
              <a:t>92</a:t>
            </a:fld>
            <a:endParaRPr lang="en-GB"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8537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2844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9011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Risultati immagini per logo sapienza png"/>
          <p:cNvPicPr>
            <a:picLocks noChangeAspect="1" noChangeArrowheads="1"/>
          </p:cNvPicPr>
          <p:nvPr userDrawn="1"/>
        </p:nvPicPr>
        <p:blipFill>
          <a:blip r:embed="rId4" cstate="print"/>
          <a:srcRect r="73161"/>
          <a:stretch>
            <a:fillRect/>
          </a:stretch>
        </p:blipFill>
        <p:spPr bwMode="auto">
          <a:xfrm>
            <a:off x="0" y="6435524"/>
            <a:ext cx="363440" cy="422476"/>
          </a:xfrm>
          <a:prstGeom prst="rect">
            <a:avLst/>
          </a:prstGeom>
          <a:noFill/>
        </p:spPr>
      </p:pic>
      <p:sp>
        <p:nvSpPr>
          <p:cNvPr id="4" name="Text Box 10"/>
          <p:cNvSpPr txBox="1">
            <a:spLocks noChangeArrowheads="1"/>
          </p:cNvSpPr>
          <p:nvPr userDrawn="1"/>
        </p:nvSpPr>
        <p:spPr bwMode="auto">
          <a:xfrm>
            <a:off x="3629025" y="6568367"/>
            <a:ext cx="5497513" cy="277641"/>
          </a:xfrm>
          <a:prstGeom prst="rect">
            <a:avLst/>
          </a:prstGeom>
          <a:noFill/>
          <a:ln w="9525">
            <a:noFill/>
            <a:miter lim="800000"/>
            <a:headEnd/>
            <a:tailEnd/>
          </a:ln>
          <a:effectLst/>
        </p:spPr>
        <p:txBody>
          <a:bodyPr wrap="square" lIns="92075" tIns="46038" rIns="92075" bIns="46038" anchor="ctr">
            <a:spAutoFit/>
          </a:bodyPr>
          <a:lstStyle/>
          <a:p>
            <a:pPr algn="r" eaLnBrk="0" hangingPunct="0">
              <a:spcBef>
                <a:spcPct val="50000"/>
              </a:spcBef>
              <a:defRPr/>
            </a:pPr>
            <a:r>
              <a:rPr lang="en-US" sz="1200" dirty="0" smtClean="0">
                <a:solidFill>
                  <a:schemeClr val="bg1"/>
                </a:solidFill>
                <a:effectLst>
                  <a:outerShdw blurRad="38100" dist="38100" dir="2700000" algn="tl">
                    <a:srgbClr val="000000"/>
                  </a:outerShdw>
                </a:effectLst>
                <a:latin typeface="Calibri" pitchFamily="34" charset="0"/>
              </a:rPr>
              <a:t>Petrologia e </a:t>
            </a:r>
            <a:r>
              <a:rPr lang="en-US" sz="1200" dirty="0" err="1" smtClean="0">
                <a:solidFill>
                  <a:schemeClr val="bg1"/>
                </a:solidFill>
                <a:effectLst>
                  <a:outerShdw blurRad="38100" dist="38100" dir="2700000" algn="tl">
                    <a:srgbClr val="000000"/>
                  </a:outerShdw>
                </a:effectLst>
                <a:latin typeface="Calibri" pitchFamily="34" charset="0"/>
              </a:rPr>
              <a:t>Geodinamica</a:t>
            </a:r>
            <a:r>
              <a:rPr lang="en-US" sz="1200" dirty="0" smtClean="0">
                <a:solidFill>
                  <a:schemeClr val="bg1"/>
                </a:solidFill>
                <a:effectLst>
                  <a:outerShdw blurRad="38100" dist="38100" dir="2700000" algn="tl">
                    <a:srgbClr val="000000"/>
                  </a:outerShdw>
                </a:effectLst>
                <a:latin typeface="Calibri" pitchFamily="34" charset="0"/>
              </a:rPr>
              <a:t>. </a:t>
            </a:r>
            <a:r>
              <a:rPr lang="en-US" sz="1200" dirty="0">
                <a:solidFill>
                  <a:schemeClr val="bg1"/>
                </a:solidFill>
                <a:effectLst>
                  <a:outerShdw blurRad="38100" dist="38100" dir="2700000" algn="tl">
                    <a:srgbClr val="000000"/>
                  </a:outerShdw>
                </a:effectLst>
                <a:latin typeface="Calibri" pitchFamily="34" charset="0"/>
              </a:rPr>
              <a:t>Michele Lustrino. Univ. La Sapienza Roma A.A. </a:t>
            </a:r>
            <a:r>
              <a:rPr lang="en-US" sz="1200" dirty="0" smtClean="0">
                <a:solidFill>
                  <a:schemeClr val="bg1"/>
                </a:solidFill>
                <a:effectLst>
                  <a:outerShdw blurRad="38100" dist="38100" dir="2700000" algn="tl">
                    <a:srgbClr val="000000"/>
                  </a:outerShdw>
                </a:effectLst>
                <a:latin typeface="Calibri" pitchFamily="34" charset="0"/>
              </a:rPr>
              <a:t>2019/2020</a:t>
            </a:r>
            <a:endParaRPr lang="en-US" sz="1200" dirty="0">
              <a:solidFill>
                <a:schemeClr val="bg1"/>
              </a:solidFill>
              <a:effectLst>
                <a:outerShdw blurRad="38100" dist="38100" dir="2700000" algn="tl">
                  <a:srgbClr val="000000"/>
                </a:outerShdw>
              </a:effectLst>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58" r:id="rId1"/>
    <p:sldLayoutId id="2147483653" r:id="rId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 name="Picture 2" descr="Risultati immagini per logo sapienza png"/>
          <p:cNvPicPr>
            <a:picLocks noChangeAspect="1" noChangeArrowheads="1"/>
          </p:cNvPicPr>
          <p:nvPr userDrawn="1"/>
        </p:nvPicPr>
        <p:blipFill>
          <a:blip r:embed="rId4" cstate="print"/>
          <a:srcRect r="73161"/>
          <a:stretch>
            <a:fillRect/>
          </a:stretch>
        </p:blipFill>
        <p:spPr bwMode="auto">
          <a:xfrm>
            <a:off x="0" y="6435524"/>
            <a:ext cx="363440" cy="422476"/>
          </a:xfrm>
          <a:prstGeom prst="rect">
            <a:avLst/>
          </a:prstGeom>
          <a:noFill/>
        </p:spPr>
      </p:pic>
    </p:spTree>
    <p:extLst>
      <p:ext uri="{BB962C8B-B14F-4D97-AF65-F5344CB8AC3E}">
        <p14:creationId xmlns:p14="http://schemas.microsoft.com/office/powerpoint/2010/main" val="1266919978"/>
      </p:ext>
    </p:extLst>
  </p:cSld>
  <p:clrMap bg1="lt1" tx1="dk1" bg2="lt2" tx2="dk2" accent1="accent1" accent2="accent2" accent3="accent3" accent4="accent4" accent5="accent5" accent6="accent6" hlink="hlink" folHlink="folHlink"/>
  <p:sldLayoutIdLst>
    <p:sldLayoutId id="2147483660" r:id="rId1"/>
    <p:sldLayoutId id="2147483661" r:id="rId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91.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Rectangle 6"/>
          <p:cNvSpPr>
            <a:spLocks noChangeArrowheads="1"/>
          </p:cNvSpPr>
          <p:nvPr/>
        </p:nvSpPr>
        <p:spPr bwMode="auto">
          <a:xfrm>
            <a:off x="0" y="-14287"/>
            <a:ext cx="9144000" cy="6577012"/>
          </a:xfrm>
          <a:prstGeom prst="rect">
            <a:avLst/>
          </a:prstGeom>
          <a:noFill/>
          <a:ln w="9525">
            <a:noFill/>
            <a:miter lim="800000"/>
            <a:headEnd/>
            <a:tailEnd/>
          </a:ln>
          <a:effectLst/>
        </p:spPr>
        <p:txBody>
          <a:bodyPr/>
          <a:lstStyle/>
          <a:p>
            <a:pPr algn="ctr">
              <a:spcBef>
                <a:spcPts val="0"/>
              </a:spcBef>
              <a:defRPr/>
            </a:pPr>
            <a:r>
              <a:rPr lang="it-IT" sz="8000" dirty="0" smtClean="0">
                <a:solidFill>
                  <a:schemeClr val="bg1"/>
                </a:solidFill>
                <a:effectLst>
                  <a:outerShdw blurRad="38100" dist="38100" dir="2700000" algn="tl">
                    <a:srgbClr val="000000"/>
                  </a:outerShdw>
                </a:effectLst>
                <a:latin typeface="Calibri" pitchFamily="34" charset="0"/>
              </a:rPr>
              <a:t>Petrologia e Geodinamica</a:t>
            </a:r>
            <a:r>
              <a:rPr lang="it-IT" sz="2000" baseline="30000" dirty="0">
                <a:solidFill>
                  <a:schemeClr val="bg1"/>
                </a:solidFill>
                <a:effectLst>
                  <a:outerShdw blurRad="38100" dist="38100" dir="2700000" algn="tl">
                    <a:srgbClr val="000000"/>
                  </a:outerShdw>
                </a:effectLst>
                <a:latin typeface="Calibri" pitchFamily="34" charset="0"/>
              </a:rPr>
              <a:t/>
            </a:r>
            <a:br>
              <a:rPr lang="it-IT" sz="2000" baseline="300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Laurea Magistrale in</a:t>
            </a:r>
            <a:br>
              <a:rPr lang="it-IT" sz="36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Geologia di Esplorazione</a:t>
            </a:r>
            <a:br>
              <a:rPr lang="it-IT" sz="36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 </a:t>
            </a:r>
            <a:endParaRPr lang="it-IT" sz="3600" dirty="0" smtClean="0">
              <a:solidFill>
                <a:schemeClr val="bg1"/>
              </a:solidFill>
              <a:effectLst>
                <a:outerShdw blurRad="38100" dist="38100" dir="2700000" algn="tl">
                  <a:srgbClr val="000000"/>
                </a:outerShdw>
              </a:effectLst>
              <a:latin typeface="Calibri" pitchFamily="34" charset="0"/>
            </a:endParaRPr>
          </a:p>
          <a:p>
            <a:pPr algn="ctr">
              <a:spcBef>
                <a:spcPts val="0"/>
              </a:spcBef>
              <a:defRPr/>
            </a:pPr>
            <a:endParaRPr lang="it-IT" sz="3600" i="1" dirty="0" smtClean="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2400" i="1" dirty="0" smtClean="0">
                <a:solidFill>
                  <a:schemeClr val="bg1"/>
                </a:solidFill>
                <a:effectLst>
                  <a:outerShdw blurRad="38100" dist="38100" dir="2700000" algn="tl">
                    <a:srgbClr val="000000"/>
                  </a:outerShdw>
                </a:effectLst>
                <a:latin typeface="Calibri" pitchFamily="34" charset="0"/>
              </a:rPr>
              <a:t>Dipartimento </a:t>
            </a:r>
            <a:r>
              <a:rPr lang="it-IT" sz="2400" i="1" dirty="0">
                <a:solidFill>
                  <a:schemeClr val="bg1"/>
                </a:solidFill>
                <a:effectLst>
                  <a:outerShdw blurRad="38100" dist="38100" dir="2700000" algn="tl">
                    <a:srgbClr val="000000"/>
                  </a:outerShdw>
                </a:effectLst>
                <a:latin typeface="Calibri" pitchFamily="34" charset="0"/>
              </a:rPr>
              <a:t>di Scienze della Terra</a:t>
            </a:r>
            <a:br>
              <a:rPr lang="it-IT" sz="2400" i="1" dirty="0">
                <a:solidFill>
                  <a:schemeClr val="bg1"/>
                </a:solidFill>
                <a:effectLst>
                  <a:outerShdw blurRad="38100" dist="38100" dir="2700000" algn="tl">
                    <a:srgbClr val="000000"/>
                  </a:outerShdw>
                </a:effectLst>
                <a:latin typeface="Calibri" pitchFamily="34" charset="0"/>
              </a:rPr>
            </a:br>
            <a:r>
              <a:rPr lang="it-IT" sz="2400" i="1" dirty="0">
                <a:solidFill>
                  <a:schemeClr val="bg1"/>
                </a:solidFill>
                <a:effectLst>
                  <a:outerShdw blurRad="38100" dist="38100" dir="2700000" algn="tl">
                    <a:srgbClr val="000000"/>
                  </a:outerShdw>
                </a:effectLst>
                <a:latin typeface="Calibri" pitchFamily="34" charset="0"/>
              </a:rPr>
              <a:t>Università degli Studi di Roma La Sapienza</a:t>
            </a:r>
            <a:r>
              <a:rPr lang="it-IT" sz="3600" i="1" dirty="0">
                <a:solidFill>
                  <a:schemeClr val="bg1"/>
                </a:solidFill>
                <a:effectLst>
                  <a:outerShdw blurRad="38100" dist="38100" dir="2700000" algn="tl">
                    <a:srgbClr val="000000"/>
                  </a:outerShdw>
                </a:effectLst>
                <a:latin typeface="Calibri" pitchFamily="34" charset="0"/>
              </a:rPr>
              <a:t> </a:t>
            </a:r>
            <a:r>
              <a:rPr lang="it-IT" sz="4400" dirty="0">
                <a:solidFill>
                  <a:schemeClr val="bg1"/>
                </a:solidFill>
                <a:effectLst>
                  <a:outerShdw blurRad="38100" dist="38100" dir="2700000" algn="tl">
                    <a:srgbClr val="000000"/>
                  </a:outerShdw>
                </a:effectLst>
                <a:latin typeface="Calibri" pitchFamily="34" charset="0"/>
              </a:rPr>
              <a:t/>
            </a:r>
            <a:br>
              <a:rPr lang="it-IT" sz="4400" dirty="0">
                <a:solidFill>
                  <a:schemeClr val="bg1"/>
                </a:solidFill>
                <a:effectLst>
                  <a:outerShdw blurRad="38100" dist="38100" dir="2700000" algn="tl">
                    <a:srgbClr val="000000"/>
                  </a:outerShdw>
                </a:effectLst>
                <a:latin typeface="Calibri" pitchFamily="34" charset="0"/>
              </a:rPr>
            </a:br>
            <a:endParaRPr lang="it-IT" sz="1000" dirty="0" smtClean="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3200" dirty="0" smtClean="0">
                <a:solidFill>
                  <a:schemeClr val="bg1"/>
                </a:solidFill>
                <a:effectLst>
                  <a:outerShdw blurRad="38100" dist="38100" dir="2700000" algn="tl">
                    <a:srgbClr val="000000"/>
                  </a:outerShdw>
                </a:effectLst>
                <a:latin typeface="Calibri" pitchFamily="34" charset="0"/>
              </a:rPr>
              <a:t>Michele </a:t>
            </a:r>
            <a:r>
              <a:rPr lang="it-IT" sz="3200" dirty="0">
                <a:solidFill>
                  <a:schemeClr val="bg1"/>
                </a:solidFill>
                <a:effectLst>
                  <a:outerShdw blurRad="38100" dist="38100" dir="2700000" algn="tl">
                    <a:srgbClr val="000000"/>
                  </a:outerShdw>
                </a:effectLst>
                <a:latin typeface="Calibri" pitchFamily="34" charset="0"/>
              </a:rPr>
              <a:t>Lustrino</a:t>
            </a:r>
            <a:r>
              <a:rPr lang="it-IT" sz="2400" dirty="0">
                <a:solidFill>
                  <a:schemeClr val="bg1"/>
                </a:solidFill>
                <a:effectLst>
                  <a:outerShdw blurRad="38100" dist="38100" dir="2700000" algn="tl">
                    <a:srgbClr val="000000"/>
                  </a:outerShdw>
                </a:effectLst>
                <a:latin typeface="Calibri" pitchFamily="34" charset="0"/>
              </a:rPr>
              <a:t/>
            </a:r>
            <a:br>
              <a:rPr lang="it-IT" sz="24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(michele.lustrino@uniroma1.it. Tel: 06 49914158. Stanza </a:t>
            </a:r>
            <a:r>
              <a:rPr lang="it-IT" sz="2400" dirty="0" smtClean="0">
                <a:solidFill>
                  <a:schemeClr val="bg1"/>
                </a:solidFill>
                <a:effectLst>
                  <a:outerShdw blurRad="38100" dist="38100" dir="2700000" algn="tl">
                    <a:srgbClr val="000000"/>
                  </a:outerShdw>
                </a:effectLst>
                <a:latin typeface="Calibri" pitchFamily="34" charset="0"/>
              </a:rPr>
              <a:t>114)</a:t>
            </a:r>
            <a:endParaRPr lang="it-IT" sz="2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b="91667"/>
          <a:stretch>
            <a:fillRect/>
          </a:stretch>
        </p:blipFill>
        <p:spPr bwMode="auto">
          <a:xfrm>
            <a:off x="160460" y="187569"/>
            <a:ext cx="8817168" cy="433754"/>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4572" r="4099"/>
          <a:stretch>
            <a:fillRect/>
          </a:stretch>
        </p:blipFill>
        <p:spPr bwMode="auto">
          <a:xfrm>
            <a:off x="164123" y="613752"/>
            <a:ext cx="8815754" cy="3372094"/>
          </a:xfrm>
          <a:prstGeom prst="rect">
            <a:avLst/>
          </a:prstGeom>
          <a:noFill/>
          <a:ln w="9525">
            <a:noFill/>
            <a:miter lim="800000"/>
            <a:headEnd/>
            <a:tailEnd/>
          </a:ln>
        </p:spPr>
      </p:pic>
      <p:sp>
        <p:nvSpPr>
          <p:cNvPr id="5" name="Rettangolo arrotondato 4"/>
          <p:cNvSpPr/>
          <p:nvPr/>
        </p:nvSpPr>
        <p:spPr bwMode="auto">
          <a:xfrm>
            <a:off x="390144" y="633984"/>
            <a:ext cx="674727" cy="310896"/>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 name="Text Box 217"/>
          <p:cNvSpPr txBox="1">
            <a:spLocks noChangeArrowheads="1"/>
          </p:cNvSpPr>
          <p:nvPr/>
        </p:nvSpPr>
        <p:spPr bwMode="auto">
          <a:xfrm>
            <a:off x="390144" y="6273225"/>
            <a:ext cx="2585285" cy="584775"/>
          </a:xfrm>
          <a:prstGeom prst="rect">
            <a:avLst/>
          </a:prstGeom>
          <a:noFill/>
          <a:ln w="9525" algn="ctr">
            <a:noFill/>
            <a:miter lim="800000"/>
            <a:headEnd/>
            <a:tailEnd/>
          </a:ln>
          <a:effectLst/>
        </p:spPr>
        <p:txBody>
          <a:bodyPr wrap="square">
            <a:spAutoFit/>
          </a:bodyPr>
          <a:lstStyle/>
          <a:p>
            <a:pPr>
              <a:defRPr/>
            </a:pPr>
            <a:r>
              <a:rPr lang="en-GB" sz="1600" dirty="0" err="1" smtClean="0">
                <a:solidFill>
                  <a:schemeClr val="bg1"/>
                </a:solidFill>
                <a:effectLst>
                  <a:outerShdw blurRad="38100" dist="38100" dir="2700000" algn="tl">
                    <a:srgbClr val="000000"/>
                  </a:outerShdw>
                </a:effectLst>
                <a:latin typeface="Calibri" pitchFamily="34" charset="0"/>
              </a:rPr>
              <a:t>Faccenda</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2014 (Tectonophysics</a:t>
            </a:r>
            <a:r>
              <a:rPr lang="en-GB" sz="1600" dirty="0" smtClean="0">
                <a:solidFill>
                  <a:schemeClr val="bg1"/>
                </a:solidFill>
                <a:effectLst>
                  <a:outerShdw blurRad="38100" dist="38100" dir="2700000" algn="tl">
                    <a:srgbClr val="000000"/>
                  </a:outerShdw>
                </a:effectLst>
                <a:latin typeface="Calibri" pitchFamily="34" charset="0"/>
              </a:rPr>
              <a:t>, 614, </a:t>
            </a:r>
            <a:r>
              <a:rPr lang="en-GB" sz="1600" dirty="0" smtClean="0">
                <a:solidFill>
                  <a:schemeClr val="bg1"/>
                </a:solidFill>
                <a:effectLst>
                  <a:outerShdw blurRad="38100" dist="38100" dir="2700000" algn="tl">
                    <a:srgbClr val="000000"/>
                  </a:outerShdw>
                </a:effectLst>
                <a:latin typeface="Calibri" pitchFamily="34" charset="0"/>
              </a:rPr>
              <a:t>1-30)</a:t>
            </a:r>
            <a:endParaRPr lang="en-GB" sz="1600" dirty="0">
              <a:solidFill>
                <a:schemeClr val="bg1"/>
              </a:solidFill>
              <a:effectLst>
                <a:outerShdw blurRad="38100" dist="38100" dir="2700000" algn="tl">
                  <a:srgbClr val="000000"/>
                </a:outerShdw>
              </a:effectLst>
              <a:latin typeface="Calibri" pitchFamily="34" charset="0"/>
            </a:endParaRPr>
          </a:p>
        </p:txBody>
      </p:sp>
      <p:sp>
        <p:nvSpPr>
          <p:cNvPr id="10" name="Rettangolo arrotondato 9"/>
          <p:cNvSpPr/>
          <p:nvPr/>
        </p:nvSpPr>
        <p:spPr bwMode="auto">
          <a:xfrm>
            <a:off x="5849257" y="870857"/>
            <a:ext cx="1103086" cy="3040743"/>
          </a:xfrm>
          <a:prstGeom prst="roundRect">
            <a:avLst/>
          </a:prstGeom>
          <a:noFill/>
          <a:ln w="28575" cap="flat" cmpd="sng" algn="ctr">
            <a:solidFill>
              <a:srgbClr val="009CEA"/>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Text Box 217"/>
          <p:cNvSpPr txBox="1">
            <a:spLocks noChangeArrowheads="1"/>
          </p:cNvSpPr>
          <p:nvPr/>
        </p:nvSpPr>
        <p:spPr bwMode="auto">
          <a:xfrm>
            <a:off x="4385208" y="3995615"/>
            <a:ext cx="3960506" cy="461665"/>
          </a:xfrm>
          <a:prstGeom prst="rect">
            <a:avLst/>
          </a:prstGeom>
          <a:noFill/>
          <a:ln w="9525" algn="ctr">
            <a:noFill/>
            <a:miter lim="800000"/>
            <a:headEnd/>
            <a:tailEnd/>
          </a:ln>
          <a:effectLst/>
        </p:spPr>
        <p:txBody>
          <a:bodyPr wrap="square">
            <a:spAutoFit/>
          </a:bodyPr>
          <a:lstStyle/>
          <a:p>
            <a:pPr algn="ctr">
              <a:defRPr/>
            </a:pPr>
            <a:r>
              <a:rPr lang="en-GB" sz="2400" b="1" dirty="0" smtClean="0">
                <a:solidFill>
                  <a:schemeClr val="bg1"/>
                </a:solidFill>
                <a:effectLst>
                  <a:outerShdw blurRad="38100" dist="38100" dir="2700000" algn="tl">
                    <a:srgbClr val="000000"/>
                  </a:outerShdw>
                </a:effectLst>
                <a:latin typeface="Calibri" pitchFamily="34" charset="0"/>
              </a:rPr>
              <a:t>Density range: 2.6-3.8 g/cm</a:t>
            </a:r>
            <a:r>
              <a:rPr lang="en-GB" sz="2400" b="1" baseline="30000" dirty="0" smtClean="0">
                <a:solidFill>
                  <a:schemeClr val="bg1"/>
                </a:solidFill>
                <a:effectLst>
                  <a:outerShdw blurRad="38100" dist="38100" dir="2700000" algn="tl">
                    <a:srgbClr val="000000"/>
                  </a:outerShdw>
                </a:effectLst>
                <a:latin typeface="Calibri" pitchFamily="34" charset="0"/>
              </a:rPr>
              <a:t>3</a:t>
            </a:r>
            <a:endParaRPr lang="en-GB" sz="2400" b="1" dirty="0">
              <a:solidFill>
                <a:schemeClr val="bg1"/>
              </a:solidFill>
              <a:effectLst>
                <a:outerShdw blurRad="38100" dist="38100" dir="2700000" algn="tl">
                  <a:srgbClr val="000000"/>
                </a:outerShdw>
              </a:effectLst>
              <a:latin typeface="Calibri" pitchFamily="34" charset="0"/>
            </a:endParaRPr>
          </a:p>
        </p:txBody>
      </p:sp>
      <p:sp>
        <p:nvSpPr>
          <p:cNvPr id="12" name="Text Box 217"/>
          <p:cNvSpPr txBox="1">
            <a:spLocks noChangeArrowheads="1"/>
          </p:cNvSpPr>
          <p:nvPr/>
        </p:nvSpPr>
        <p:spPr bwMode="auto">
          <a:xfrm>
            <a:off x="11558" y="5798457"/>
            <a:ext cx="6287642" cy="523220"/>
          </a:xfrm>
          <a:prstGeom prst="rect">
            <a:avLst/>
          </a:prstGeom>
          <a:noFill/>
          <a:ln w="9525" algn="ctr">
            <a:noFill/>
            <a:miter lim="800000"/>
            <a:headEnd/>
            <a:tailEnd/>
          </a:ln>
          <a:effectLst/>
        </p:spPr>
        <p:txBody>
          <a:bodyPr wrap="square">
            <a:spAutoFit/>
          </a:bodyPr>
          <a:lstStyle/>
          <a:p>
            <a:pPr>
              <a:defRPr/>
            </a:pPr>
            <a:r>
              <a:rPr lang="en-GB" sz="2800" b="1" dirty="0" smtClean="0">
                <a:solidFill>
                  <a:schemeClr val="bg1"/>
                </a:solidFill>
                <a:effectLst>
                  <a:outerShdw blurRad="38100" dist="38100" dir="2700000" algn="tl">
                    <a:srgbClr val="000000"/>
                  </a:outerShdw>
                </a:effectLst>
                <a:latin typeface="Calibri" pitchFamily="34" charset="0"/>
              </a:rPr>
              <a:t>What is the density of the lower mantle?</a:t>
            </a:r>
            <a:endParaRPr lang="en-GB" sz="2800" b="1" dirty="0">
              <a:solidFill>
                <a:schemeClr val="bg1"/>
              </a:solidFill>
              <a:effectLst>
                <a:outerShdw blurRad="38100" dist="38100" dir="2700000" algn="tl">
                  <a:srgbClr val="000000"/>
                </a:outerShdw>
              </a:effectLst>
              <a:latin typeface="Calibri" pitchFamily="34" charset="0"/>
            </a:endParaRPr>
          </a:p>
        </p:txBody>
      </p:sp>
      <p:sp>
        <p:nvSpPr>
          <p:cNvPr id="13" name="Text Box 217"/>
          <p:cNvSpPr txBox="1">
            <a:spLocks noChangeArrowheads="1"/>
          </p:cNvSpPr>
          <p:nvPr/>
        </p:nvSpPr>
        <p:spPr bwMode="auto">
          <a:xfrm>
            <a:off x="6809350" y="5919281"/>
            <a:ext cx="2334650" cy="646331"/>
          </a:xfrm>
          <a:prstGeom prst="rect">
            <a:avLst/>
          </a:prstGeom>
          <a:noFill/>
          <a:ln w="9525" algn="ctr">
            <a:noFill/>
            <a:miter lim="800000"/>
            <a:headEnd/>
            <a:tailEnd/>
          </a:ln>
          <a:effectLst/>
        </p:spPr>
        <p:txBody>
          <a:bodyPr wrap="square">
            <a:spAutoFit/>
          </a:bodyPr>
          <a:lstStyle/>
          <a:p>
            <a:pPr>
              <a:defRPr/>
            </a:pPr>
            <a:r>
              <a:rPr lang="en-GB" sz="3600" b="1" dirty="0" smtClean="0">
                <a:solidFill>
                  <a:srgbClr val="FFFF00"/>
                </a:solidFill>
                <a:effectLst>
                  <a:outerShdw blurRad="38100" dist="38100" dir="2700000" algn="tl">
                    <a:srgbClr val="000000"/>
                  </a:outerShdw>
                </a:effectLst>
                <a:latin typeface="Calibri" pitchFamily="34" charset="0"/>
              </a:rPr>
              <a:t>&gt;3.9 g/cm</a:t>
            </a:r>
            <a:r>
              <a:rPr lang="en-GB" sz="3600" b="1" baseline="30000" dirty="0" smtClean="0">
                <a:solidFill>
                  <a:srgbClr val="FFFF00"/>
                </a:solidFill>
                <a:effectLst>
                  <a:outerShdw blurRad="38100" dist="38100" dir="2700000" algn="tl">
                    <a:srgbClr val="000000"/>
                  </a:outerShdw>
                </a:effectLst>
                <a:latin typeface="Calibri" pitchFamily="34" charset="0"/>
              </a:rPr>
              <a:t>3</a:t>
            </a:r>
            <a:endParaRPr lang="en-GB" sz="3600" b="1" baseline="30000" dirty="0">
              <a:solidFill>
                <a:srgbClr val="FFFF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1000"/>
                                        <p:tgtEl>
                                          <p:spTgt spid="10"/>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b="91667"/>
          <a:stretch>
            <a:fillRect/>
          </a:stretch>
        </p:blipFill>
        <p:spPr bwMode="auto">
          <a:xfrm>
            <a:off x="160460" y="187569"/>
            <a:ext cx="8817168" cy="433754"/>
          </a:xfrm>
          <a:prstGeom prst="rect">
            <a:avLst/>
          </a:prstGeom>
          <a:noFill/>
          <a:ln w="9525">
            <a:noFill/>
            <a:miter lim="800000"/>
            <a:headEnd/>
            <a:tailEnd/>
          </a:ln>
        </p:spPr>
      </p:pic>
      <p:grpSp>
        <p:nvGrpSpPr>
          <p:cNvPr id="7" name="Gruppo 6"/>
          <p:cNvGrpSpPr/>
          <p:nvPr/>
        </p:nvGrpSpPr>
        <p:grpSpPr>
          <a:xfrm>
            <a:off x="163830" y="613506"/>
            <a:ext cx="8816047" cy="3703851"/>
            <a:chOff x="163830" y="613506"/>
            <a:chExt cx="8816047" cy="3703851"/>
          </a:xfrm>
        </p:grpSpPr>
        <p:sp>
          <p:nvSpPr>
            <p:cNvPr id="5" name="Rettangolo 4"/>
            <p:cNvSpPr/>
            <p:nvPr/>
          </p:nvSpPr>
          <p:spPr bwMode="auto">
            <a:xfrm>
              <a:off x="163830" y="3738623"/>
              <a:ext cx="8815577" cy="5787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3074" name="Picture 2"/>
            <p:cNvPicPr>
              <a:picLocks noChangeAspect="1" noChangeArrowheads="1"/>
            </p:cNvPicPr>
            <p:nvPr/>
          </p:nvPicPr>
          <p:blipFill>
            <a:blip r:embed="rId4" cstate="print"/>
            <a:srcRect l="4827" r="4001"/>
            <a:stretch>
              <a:fillRect/>
            </a:stretch>
          </p:blipFill>
          <p:spPr bwMode="auto">
            <a:xfrm>
              <a:off x="164123" y="613506"/>
              <a:ext cx="8815754" cy="3275219"/>
            </a:xfrm>
            <a:prstGeom prst="rect">
              <a:avLst/>
            </a:prstGeom>
            <a:noFill/>
            <a:ln w="9525">
              <a:noFill/>
              <a:miter lim="800000"/>
              <a:headEnd/>
              <a:tailEnd/>
            </a:ln>
          </p:spPr>
        </p:pic>
      </p:grpSp>
      <p:sp>
        <p:nvSpPr>
          <p:cNvPr id="4" name="Rettangolo arrotondato 3"/>
          <p:cNvSpPr/>
          <p:nvPr/>
        </p:nvSpPr>
        <p:spPr bwMode="auto">
          <a:xfrm>
            <a:off x="390144" y="633984"/>
            <a:ext cx="1045117" cy="310896"/>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8" name="Text Box 217"/>
          <p:cNvSpPr txBox="1">
            <a:spLocks noChangeArrowheads="1"/>
          </p:cNvSpPr>
          <p:nvPr/>
        </p:nvSpPr>
        <p:spPr bwMode="auto">
          <a:xfrm>
            <a:off x="366347" y="3785903"/>
            <a:ext cx="8472853" cy="400110"/>
          </a:xfrm>
          <a:prstGeom prst="rect">
            <a:avLst/>
          </a:prstGeom>
          <a:noFill/>
          <a:ln w="9525" algn="ctr">
            <a:noFill/>
            <a:miter lim="800000"/>
            <a:headEnd/>
            <a:tailEnd/>
          </a:ln>
          <a:effectLst/>
        </p:spPr>
        <p:txBody>
          <a:bodyPr wrap="square">
            <a:spAutoFit/>
          </a:bodyPr>
          <a:lstStyle/>
          <a:p>
            <a:pPr>
              <a:defRPr/>
            </a:pPr>
            <a:r>
              <a:rPr lang="en-GB" sz="2000" dirty="0" smtClean="0">
                <a:solidFill>
                  <a:schemeClr val="tx1">
                    <a:lumMod val="95000"/>
                    <a:lumOff val="5000"/>
                  </a:schemeClr>
                </a:solidFill>
                <a:effectLst/>
                <a:latin typeface="Calibri" pitchFamily="34" charset="0"/>
                <a:cs typeface="Courier New" pitchFamily="49" charset="0"/>
              </a:rPr>
              <a:t>Pargasite	           </a:t>
            </a:r>
            <a:r>
              <a:rPr lang="en-GB" sz="2000" dirty="0" smtClean="0">
                <a:solidFill>
                  <a:schemeClr val="tx1">
                    <a:lumMod val="95000"/>
                    <a:lumOff val="5000"/>
                  </a:schemeClr>
                </a:solidFill>
                <a:effectLst/>
                <a:latin typeface="Calibri" pitchFamily="34" charset="0"/>
              </a:rPr>
              <a:t>NaCa</a:t>
            </a:r>
            <a:r>
              <a:rPr lang="en-GB" sz="2000" baseline="-25000" dirty="0" smtClean="0">
                <a:solidFill>
                  <a:schemeClr val="tx1">
                    <a:lumMod val="95000"/>
                    <a:lumOff val="5000"/>
                  </a:schemeClr>
                </a:solidFill>
                <a:effectLst/>
                <a:latin typeface="Calibri" pitchFamily="34" charset="0"/>
              </a:rPr>
              <a:t>2</a:t>
            </a:r>
            <a:r>
              <a:rPr lang="en-GB" sz="2000" dirty="0" smtClean="0">
                <a:solidFill>
                  <a:schemeClr val="tx1">
                    <a:lumMod val="95000"/>
                    <a:lumOff val="5000"/>
                  </a:schemeClr>
                </a:solidFill>
                <a:effectLst/>
                <a:latin typeface="Calibri" pitchFamily="34" charset="0"/>
              </a:rPr>
              <a:t>(</a:t>
            </a:r>
            <a:r>
              <a:rPr lang="en-GB" sz="2000" dirty="0" err="1" smtClean="0">
                <a:solidFill>
                  <a:schemeClr val="tx1">
                    <a:lumMod val="95000"/>
                    <a:lumOff val="5000"/>
                  </a:schemeClr>
                </a:solidFill>
                <a:effectLst/>
                <a:latin typeface="Calibri" pitchFamily="34" charset="0"/>
              </a:rPr>
              <a:t>Mg,Fe</a:t>
            </a:r>
            <a:r>
              <a:rPr lang="en-GB" sz="2000" dirty="0" smtClean="0">
                <a:solidFill>
                  <a:schemeClr val="tx1">
                    <a:lumMod val="95000"/>
                    <a:lumOff val="5000"/>
                  </a:schemeClr>
                </a:solidFill>
                <a:effectLst/>
                <a:latin typeface="Calibri" pitchFamily="34" charset="0"/>
              </a:rPr>
              <a:t>)</a:t>
            </a:r>
            <a:r>
              <a:rPr lang="en-GB" sz="2000" baseline="-25000" dirty="0" smtClean="0">
                <a:solidFill>
                  <a:schemeClr val="tx1">
                    <a:lumMod val="95000"/>
                    <a:lumOff val="5000"/>
                  </a:schemeClr>
                </a:solidFill>
                <a:effectLst/>
                <a:latin typeface="Calibri" pitchFamily="34" charset="0"/>
              </a:rPr>
              <a:t>4</a:t>
            </a:r>
            <a:r>
              <a:rPr lang="en-GB" sz="2000" dirty="0" smtClean="0">
                <a:solidFill>
                  <a:schemeClr val="tx1">
                    <a:lumMod val="95000"/>
                    <a:lumOff val="5000"/>
                  </a:schemeClr>
                </a:solidFill>
                <a:effectLst/>
                <a:latin typeface="Calibri" pitchFamily="34" charset="0"/>
              </a:rPr>
              <a:t>Al</a:t>
            </a:r>
            <a:r>
              <a:rPr lang="en-GB" sz="2000" baseline="-25000" dirty="0" smtClean="0">
                <a:solidFill>
                  <a:schemeClr val="tx1">
                    <a:lumMod val="95000"/>
                    <a:lumOff val="5000"/>
                  </a:schemeClr>
                </a:solidFill>
                <a:effectLst/>
                <a:latin typeface="Calibri" pitchFamily="34" charset="0"/>
              </a:rPr>
              <a:t>3</a:t>
            </a:r>
            <a:r>
              <a:rPr lang="en-GB" sz="2000" dirty="0" smtClean="0">
                <a:solidFill>
                  <a:schemeClr val="tx1">
                    <a:lumMod val="95000"/>
                    <a:lumOff val="5000"/>
                  </a:schemeClr>
                </a:solidFill>
                <a:effectLst/>
                <a:latin typeface="Calibri" pitchFamily="34" charset="0"/>
              </a:rPr>
              <a:t>Si</a:t>
            </a:r>
            <a:r>
              <a:rPr lang="en-GB" sz="2000" baseline="-25000" dirty="0" smtClean="0">
                <a:solidFill>
                  <a:schemeClr val="tx1">
                    <a:lumMod val="95000"/>
                    <a:lumOff val="5000"/>
                  </a:schemeClr>
                </a:solidFill>
                <a:effectLst/>
                <a:latin typeface="Calibri" pitchFamily="34" charset="0"/>
              </a:rPr>
              <a:t>6</a:t>
            </a:r>
            <a:r>
              <a:rPr lang="en-GB" sz="2000" dirty="0" smtClean="0">
                <a:solidFill>
                  <a:schemeClr val="tx1">
                    <a:lumMod val="95000"/>
                    <a:lumOff val="5000"/>
                  </a:schemeClr>
                </a:solidFill>
                <a:effectLst/>
                <a:latin typeface="Calibri" pitchFamily="34" charset="0"/>
              </a:rPr>
              <a:t>O</a:t>
            </a:r>
            <a:r>
              <a:rPr lang="en-GB" sz="2000" baseline="-25000" dirty="0" smtClean="0">
                <a:solidFill>
                  <a:schemeClr val="tx1">
                    <a:lumMod val="95000"/>
                    <a:lumOff val="5000"/>
                  </a:schemeClr>
                </a:solidFill>
                <a:effectLst/>
                <a:latin typeface="Calibri" pitchFamily="34" charset="0"/>
              </a:rPr>
              <a:t>22</a:t>
            </a:r>
            <a:r>
              <a:rPr lang="en-GB" sz="2000" dirty="0" smtClean="0">
                <a:solidFill>
                  <a:schemeClr val="tx1">
                    <a:lumMod val="95000"/>
                    <a:lumOff val="5000"/>
                  </a:schemeClr>
                </a:solidFill>
                <a:effectLst/>
                <a:latin typeface="Calibri" pitchFamily="34" charset="0"/>
              </a:rPr>
              <a:t>(OH)</a:t>
            </a:r>
            <a:r>
              <a:rPr lang="en-GB" sz="2000" baseline="-25000" dirty="0" smtClean="0">
                <a:solidFill>
                  <a:schemeClr val="tx1">
                    <a:lumMod val="95000"/>
                    <a:lumOff val="5000"/>
                  </a:schemeClr>
                </a:solidFill>
                <a:effectLst/>
                <a:latin typeface="Calibri" pitchFamily="34" charset="0"/>
              </a:rPr>
              <a:t>2</a:t>
            </a:r>
            <a:r>
              <a:rPr lang="en-GB" sz="2000" dirty="0" smtClean="0">
                <a:solidFill>
                  <a:schemeClr val="tx1">
                    <a:lumMod val="95000"/>
                    <a:lumOff val="5000"/>
                  </a:schemeClr>
                </a:solidFill>
                <a:effectLst/>
                <a:latin typeface="Calibri" pitchFamily="34" charset="0"/>
              </a:rPr>
              <a:t> </a:t>
            </a:r>
            <a:r>
              <a:rPr lang="en-GB" sz="700" dirty="0" smtClean="0">
                <a:solidFill>
                  <a:schemeClr val="tx1">
                    <a:lumMod val="95000"/>
                    <a:lumOff val="5000"/>
                  </a:schemeClr>
                </a:solidFill>
                <a:effectLst/>
                <a:latin typeface="Calibri" pitchFamily="34" charset="0"/>
              </a:rPr>
              <a:t>  </a:t>
            </a:r>
            <a:r>
              <a:rPr lang="en-GB" sz="2000" dirty="0" smtClean="0">
                <a:solidFill>
                  <a:schemeClr val="tx1">
                    <a:lumMod val="95000"/>
                    <a:lumOff val="5000"/>
                  </a:schemeClr>
                </a:solidFill>
                <a:effectLst/>
                <a:latin typeface="Calibri" pitchFamily="34" charset="0"/>
              </a:rPr>
              <a:t>3.2	               2</a:t>
            </a:r>
            <a:endParaRPr lang="en-GB" sz="2000" baseline="-25000" dirty="0">
              <a:solidFill>
                <a:schemeClr val="tx1">
                  <a:lumMod val="95000"/>
                  <a:lumOff val="5000"/>
                </a:schemeClr>
              </a:solidFill>
              <a:effectLst/>
              <a:latin typeface="Calibri" pitchFamily="34" charset="0"/>
              <a:cs typeface="Courier New" pitchFamily="49" charset="0"/>
            </a:endParaRPr>
          </a:p>
        </p:txBody>
      </p:sp>
      <p:sp>
        <p:nvSpPr>
          <p:cNvPr id="12" name="Rettangolo arrotondato 11"/>
          <p:cNvSpPr/>
          <p:nvPr/>
        </p:nvSpPr>
        <p:spPr bwMode="auto">
          <a:xfrm>
            <a:off x="5849257" y="870857"/>
            <a:ext cx="1103086" cy="3282043"/>
          </a:xfrm>
          <a:prstGeom prst="roundRect">
            <a:avLst/>
          </a:prstGeom>
          <a:noFill/>
          <a:ln w="28575" cap="flat" cmpd="sng" algn="ctr">
            <a:solidFill>
              <a:srgbClr val="009CEA"/>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3" name="Text Box 217"/>
          <p:cNvSpPr txBox="1">
            <a:spLocks noChangeArrowheads="1"/>
          </p:cNvSpPr>
          <p:nvPr/>
        </p:nvSpPr>
        <p:spPr bwMode="auto">
          <a:xfrm>
            <a:off x="4385208" y="4325815"/>
            <a:ext cx="3960506" cy="461665"/>
          </a:xfrm>
          <a:prstGeom prst="rect">
            <a:avLst/>
          </a:prstGeom>
          <a:noFill/>
          <a:ln w="9525" algn="ctr">
            <a:noFill/>
            <a:miter lim="800000"/>
            <a:headEnd/>
            <a:tailEnd/>
          </a:ln>
          <a:effectLst/>
        </p:spPr>
        <p:txBody>
          <a:bodyPr wrap="square">
            <a:spAutoFit/>
          </a:bodyPr>
          <a:lstStyle/>
          <a:p>
            <a:pPr algn="ctr">
              <a:defRPr/>
            </a:pPr>
            <a:r>
              <a:rPr lang="en-GB" sz="2400" b="1" dirty="0" smtClean="0">
                <a:solidFill>
                  <a:schemeClr val="bg1"/>
                </a:solidFill>
                <a:effectLst>
                  <a:outerShdw blurRad="38100" dist="38100" dir="2700000" algn="tl">
                    <a:srgbClr val="000000"/>
                  </a:outerShdw>
                </a:effectLst>
                <a:latin typeface="Calibri" pitchFamily="34" charset="0"/>
              </a:rPr>
              <a:t>Density range: 2.6-3.5 g/cm</a:t>
            </a:r>
            <a:r>
              <a:rPr lang="en-GB" sz="2400" b="1" baseline="30000" dirty="0" smtClean="0">
                <a:solidFill>
                  <a:schemeClr val="bg1"/>
                </a:solidFill>
                <a:effectLst>
                  <a:outerShdw blurRad="38100" dist="38100" dir="2700000" algn="tl">
                    <a:srgbClr val="000000"/>
                  </a:outerShdw>
                </a:effectLst>
                <a:latin typeface="Calibri" pitchFamily="34" charset="0"/>
              </a:rPr>
              <a:t>3</a:t>
            </a:r>
            <a:endParaRPr lang="en-GB" sz="2400" b="1" dirty="0">
              <a:solidFill>
                <a:schemeClr val="bg1"/>
              </a:solidFill>
              <a:effectLst>
                <a:outerShdw blurRad="38100" dist="38100" dir="2700000" algn="tl">
                  <a:srgbClr val="000000"/>
                </a:outerShdw>
              </a:effectLst>
              <a:latin typeface="Calibri" pitchFamily="34" charset="0"/>
            </a:endParaRPr>
          </a:p>
        </p:txBody>
      </p:sp>
      <p:sp>
        <p:nvSpPr>
          <p:cNvPr id="14" name="Text Box 217"/>
          <p:cNvSpPr txBox="1">
            <a:spLocks noChangeArrowheads="1"/>
          </p:cNvSpPr>
          <p:nvPr/>
        </p:nvSpPr>
        <p:spPr bwMode="auto">
          <a:xfrm>
            <a:off x="11558" y="5798457"/>
            <a:ext cx="6287642" cy="523220"/>
          </a:xfrm>
          <a:prstGeom prst="rect">
            <a:avLst/>
          </a:prstGeom>
          <a:noFill/>
          <a:ln w="9525" algn="ctr">
            <a:noFill/>
            <a:miter lim="800000"/>
            <a:headEnd/>
            <a:tailEnd/>
          </a:ln>
          <a:effectLst/>
        </p:spPr>
        <p:txBody>
          <a:bodyPr wrap="square">
            <a:spAutoFit/>
          </a:bodyPr>
          <a:lstStyle/>
          <a:p>
            <a:pPr>
              <a:defRPr/>
            </a:pPr>
            <a:r>
              <a:rPr lang="en-GB" sz="2800" b="1" dirty="0" smtClean="0">
                <a:solidFill>
                  <a:schemeClr val="bg1"/>
                </a:solidFill>
                <a:effectLst>
                  <a:outerShdw blurRad="38100" dist="38100" dir="2700000" algn="tl">
                    <a:srgbClr val="000000"/>
                  </a:outerShdw>
                </a:effectLst>
                <a:latin typeface="Calibri" pitchFamily="34" charset="0"/>
              </a:rPr>
              <a:t>What is the density of the lower mantle?</a:t>
            </a:r>
            <a:endParaRPr lang="en-GB" sz="2800" b="1" dirty="0">
              <a:solidFill>
                <a:schemeClr val="bg1"/>
              </a:solidFill>
              <a:effectLst>
                <a:outerShdw blurRad="38100" dist="38100" dir="2700000" algn="tl">
                  <a:srgbClr val="000000"/>
                </a:outerShdw>
              </a:effectLst>
              <a:latin typeface="Calibri" pitchFamily="34" charset="0"/>
            </a:endParaRPr>
          </a:p>
        </p:txBody>
      </p:sp>
      <p:sp>
        <p:nvSpPr>
          <p:cNvPr id="15" name="Text Box 217"/>
          <p:cNvSpPr txBox="1">
            <a:spLocks noChangeArrowheads="1"/>
          </p:cNvSpPr>
          <p:nvPr/>
        </p:nvSpPr>
        <p:spPr bwMode="auto">
          <a:xfrm>
            <a:off x="6809350" y="5919281"/>
            <a:ext cx="2334650" cy="646331"/>
          </a:xfrm>
          <a:prstGeom prst="rect">
            <a:avLst/>
          </a:prstGeom>
          <a:noFill/>
          <a:ln w="9525" algn="ctr">
            <a:noFill/>
            <a:miter lim="800000"/>
            <a:headEnd/>
            <a:tailEnd/>
          </a:ln>
          <a:effectLst/>
        </p:spPr>
        <p:txBody>
          <a:bodyPr wrap="square">
            <a:spAutoFit/>
          </a:bodyPr>
          <a:lstStyle/>
          <a:p>
            <a:pPr>
              <a:defRPr/>
            </a:pPr>
            <a:r>
              <a:rPr lang="en-GB" sz="3600" b="1" dirty="0" smtClean="0">
                <a:solidFill>
                  <a:srgbClr val="FFFF00"/>
                </a:solidFill>
                <a:effectLst>
                  <a:outerShdw blurRad="38100" dist="38100" dir="2700000" algn="tl">
                    <a:srgbClr val="000000"/>
                  </a:outerShdw>
                </a:effectLst>
                <a:latin typeface="Calibri" pitchFamily="34" charset="0"/>
              </a:rPr>
              <a:t>&gt;3.9 g/cm</a:t>
            </a:r>
            <a:r>
              <a:rPr lang="en-GB" sz="3600" b="1" baseline="30000" dirty="0" smtClean="0">
                <a:solidFill>
                  <a:srgbClr val="FFFF00"/>
                </a:solidFill>
                <a:effectLst>
                  <a:outerShdw blurRad="38100" dist="38100" dir="2700000" algn="tl">
                    <a:srgbClr val="000000"/>
                  </a:outerShdw>
                </a:effectLst>
                <a:latin typeface="Calibri" pitchFamily="34" charset="0"/>
              </a:rPr>
              <a:t>3</a:t>
            </a:r>
            <a:endParaRPr lang="en-GB" sz="3600" b="1" baseline="30000" dirty="0">
              <a:solidFill>
                <a:srgbClr val="FFFF00"/>
              </a:solidFill>
              <a:effectLst>
                <a:outerShdw blurRad="38100" dist="38100" dir="2700000" algn="tl">
                  <a:srgbClr val="000000"/>
                </a:outerShdw>
              </a:effectLst>
              <a:latin typeface="Calibri" pitchFamily="34" charset="0"/>
            </a:endParaRPr>
          </a:p>
        </p:txBody>
      </p:sp>
      <p:sp>
        <p:nvSpPr>
          <p:cNvPr id="16" name="Text Box 217"/>
          <p:cNvSpPr txBox="1">
            <a:spLocks noChangeArrowheads="1"/>
          </p:cNvSpPr>
          <p:nvPr/>
        </p:nvSpPr>
        <p:spPr bwMode="auto">
          <a:xfrm>
            <a:off x="11558" y="4762376"/>
            <a:ext cx="9132442" cy="954107"/>
          </a:xfrm>
          <a:prstGeom prst="rect">
            <a:avLst/>
          </a:prstGeom>
          <a:noFill/>
          <a:ln w="9525" algn="ctr">
            <a:noFill/>
            <a:miter lim="800000"/>
            <a:headEnd/>
            <a:tailEnd/>
          </a:ln>
          <a:effectLst/>
        </p:spPr>
        <p:txBody>
          <a:bodyPr wrap="square">
            <a:spAutoFit/>
          </a:bodyPr>
          <a:lstStyle/>
          <a:p>
            <a:pPr algn="ctr">
              <a:defRPr/>
            </a:pPr>
            <a:r>
              <a:rPr lang="en-GB" sz="2800" b="1" dirty="0" smtClean="0">
                <a:solidFill>
                  <a:srgbClr val="FFFF00"/>
                </a:solidFill>
                <a:effectLst>
                  <a:outerShdw blurRad="38100" dist="38100" dir="2700000" algn="tl">
                    <a:srgbClr val="000000"/>
                  </a:outerShdw>
                </a:effectLst>
                <a:latin typeface="Calibri" pitchFamily="34" charset="0"/>
              </a:rPr>
              <a:t>Is it possible for a subducting slab (sediments + basalt + peridotite) to pierce the base of the Transition Zone Mantle?</a:t>
            </a:r>
            <a:endParaRPr lang="en-GB" sz="2800" b="1" dirty="0">
              <a:solidFill>
                <a:srgbClr val="FFFF00"/>
              </a:solidFill>
              <a:effectLst>
                <a:outerShdw blurRad="38100" dist="38100" dir="2700000" algn="tl">
                  <a:srgbClr val="000000"/>
                </a:outerShdw>
              </a:effectLst>
              <a:latin typeface="Calibri" pitchFamily="34" charset="0"/>
            </a:endParaRPr>
          </a:p>
        </p:txBody>
      </p:sp>
      <p:sp>
        <p:nvSpPr>
          <p:cNvPr id="17" name="Text Box 217"/>
          <p:cNvSpPr txBox="1">
            <a:spLocks noChangeArrowheads="1"/>
          </p:cNvSpPr>
          <p:nvPr/>
        </p:nvSpPr>
        <p:spPr bwMode="auto">
          <a:xfrm>
            <a:off x="390144" y="6273225"/>
            <a:ext cx="2585285" cy="584775"/>
          </a:xfrm>
          <a:prstGeom prst="rect">
            <a:avLst/>
          </a:prstGeom>
          <a:noFill/>
          <a:ln w="9525" algn="ctr">
            <a:noFill/>
            <a:miter lim="800000"/>
            <a:headEnd/>
            <a:tailEnd/>
          </a:ln>
          <a:effectLst/>
        </p:spPr>
        <p:txBody>
          <a:bodyPr wrap="square">
            <a:spAutoFit/>
          </a:bodyPr>
          <a:lstStyle/>
          <a:p>
            <a:pPr>
              <a:defRPr/>
            </a:pPr>
            <a:r>
              <a:rPr lang="en-GB" sz="1600" dirty="0" err="1" smtClean="0">
                <a:solidFill>
                  <a:schemeClr val="bg1"/>
                </a:solidFill>
                <a:effectLst>
                  <a:outerShdw blurRad="38100" dist="38100" dir="2700000" algn="tl">
                    <a:srgbClr val="000000"/>
                  </a:outerShdw>
                </a:effectLst>
                <a:latin typeface="Calibri" pitchFamily="34" charset="0"/>
              </a:rPr>
              <a:t>Faccenda</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2014 (Tectonophysics</a:t>
            </a:r>
            <a:r>
              <a:rPr lang="en-GB" sz="1600" dirty="0" smtClean="0">
                <a:solidFill>
                  <a:schemeClr val="bg1"/>
                </a:solidFill>
                <a:effectLst>
                  <a:outerShdw blurRad="38100" dist="38100" dir="2700000" algn="tl">
                    <a:srgbClr val="000000"/>
                  </a:outerShdw>
                </a:effectLst>
                <a:latin typeface="Calibri" pitchFamily="34" charset="0"/>
              </a:rPr>
              <a:t>, 614, </a:t>
            </a:r>
            <a:r>
              <a:rPr lang="en-GB" sz="1600" dirty="0" smtClean="0">
                <a:solidFill>
                  <a:schemeClr val="bg1"/>
                </a:solidFill>
                <a:effectLst>
                  <a:outerShdw blurRad="38100" dist="38100" dir="2700000" algn="tl">
                    <a:srgbClr val="000000"/>
                  </a:outerShdw>
                </a:effectLst>
                <a:latin typeface="Calibri" pitchFamily="34" charset="0"/>
              </a:rPr>
              <a:t>1-30)</a:t>
            </a:r>
            <a:endParaRPr lang="en-GB" sz="16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1000"/>
                                        <p:tgtEl>
                                          <p:spTgt spid="12"/>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animBg="1"/>
      <p:bldP spid="13"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9"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smtClean="0">
                <a:solidFill>
                  <a:schemeClr val="bg1"/>
                </a:solidFill>
                <a:effectLst>
                  <a:outerShdw blurRad="38100" dist="38100" dir="2700000" algn="tl">
                    <a:srgbClr val="000000"/>
                  </a:outerShdw>
                </a:effectLst>
                <a:latin typeface="Calibri" pitchFamily="34" charset="0"/>
              </a:rPr>
              <a:t>Principal hydrous phases in peridotites</a:t>
            </a:r>
            <a:endParaRPr lang="en-GB" sz="3600">
              <a:solidFill>
                <a:schemeClr val="bg1"/>
              </a:solidFill>
              <a:effectLst>
                <a:outerShdw blurRad="38100" dist="38100" dir="2700000" algn="tl">
                  <a:srgbClr val="000000"/>
                </a:outerShdw>
              </a:effectLst>
              <a:latin typeface="Calibri" pitchFamily="34" charset="0"/>
            </a:endParaRPr>
          </a:p>
        </p:txBody>
      </p:sp>
      <p:sp>
        <p:nvSpPr>
          <p:cNvPr id="1035485" name="Text Box 221"/>
          <p:cNvSpPr txBox="1">
            <a:spLocks noChangeArrowheads="1"/>
          </p:cNvSpPr>
          <p:nvPr/>
        </p:nvSpPr>
        <p:spPr bwMode="auto">
          <a:xfrm>
            <a:off x="342900" y="606425"/>
            <a:ext cx="8458200" cy="830997"/>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The principal hydrous phases in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O-saturated peridotite to 8 GPa are </a:t>
            </a:r>
            <a:r>
              <a:rPr lang="en-GB" sz="2400" dirty="0" smtClean="0">
                <a:solidFill>
                  <a:srgbClr val="FFFF00"/>
                </a:solidFill>
                <a:effectLst>
                  <a:outerShdw blurRad="38100" dist="38100" dir="2700000" algn="tl">
                    <a:srgbClr val="000000"/>
                  </a:outerShdw>
                </a:effectLst>
                <a:latin typeface="Calibri" pitchFamily="34" charset="0"/>
              </a:rPr>
              <a:t>serpentine</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phase A</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chlorite</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talc</a:t>
            </a:r>
            <a:r>
              <a:rPr lang="en-GB" sz="2400" dirty="0" smtClean="0">
                <a:solidFill>
                  <a:schemeClr val="bg1"/>
                </a:solidFill>
                <a:effectLst>
                  <a:outerShdw blurRad="38100" dist="38100" dir="2700000" algn="tl">
                    <a:srgbClr val="000000"/>
                  </a:outerShdw>
                </a:effectLst>
                <a:latin typeface="Calibri" pitchFamily="34" charset="0"/>
              </a:rPr>
              <a:t>, and </a:t>
            </a:r>
            <a:r>
              <a:rPr lang="en-GB" sz="2400" dirty="0" smtClean="0">
                <a:solidFill>
                  <a:srgbClr val="FFFF00"/>
                </a:solidFill>
                <a:effectLst>
                  <a:outerShdw blurRad="38100" dist="38100" dir="2700000" algn="tl">
                    <a:srgbClr val="000000"/>
                  </a:outerShdw>
                </a:effectLst>
                <a:latin typeface="Calibri" pitchFamily="34" charset="0"/>
              </a:rPr>
              <a:t>amphibole</a:t>
            </a:r>
            <a:r>
              <a:rPr lang="en-GB" sz="2400" dirty="0" smtClean="0">
                <a:solidFill>
                  <a:schemeClr val="bg1"/>
                </a:solidFill>
                <a:effectLst>
                  <a:outerShdw blurRad="38100" dist="38100" dir="2700000" algn="tl">
                    <a:srgbClr val="000000"/>
                  </a:outerShdw>
                </a:effectLst>
                <a:latin typeface="Calibri" pitchFamily="34" charset="0"/>
              </a:rPr>
              <a:t>.</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35486" name="Text Box 222"/>
          <p:cNvSpPr txBox="1">
            <a:spLocks noChangeArrowheads="1"/>
          </p:cNvSpPr>
          <p:nvPr/>
        </p:nvSpPr>
        <p:spPr bwMode="auto">
          <a:xfrm>
            <a:off x="5754688" y="5070475"/>
            <a:ext cx="3389312" cy="1314450"/>
          </a:xfrm>
          <a:prstGeom prst="rect">
            <a:avLst/>
          </a:prstGeom>
          <a:noFill/>
          <a:ln w="9525" algn="ctr">
            <a:noFill/>
            <a:miter lim="800000"/>
            <a:headEnd/>
            <a:tailEnd/>
          </a:ln>
          <a:effectLst/>
        </p:spPr>
        <p:txBody>
          <a:bodyPr>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a:t>
            </a:r>
            <a:r>
              <a:rPr lang="en-GB" sz="1600" i="1" dirty="0">
                <a:solidFill>
                  <a:schemeClr val="bg1"/>
                </a:solidFill>
                <a:effectLst>
                  <a:outerShdw blurRad="38100" dist="38100" dir="2700000" algn="tl">
                    <a:srgbClr val="000000"/>
                  </a:outerShdw>
                </a:effectLst>
                <a:latin typeface="Calibri" pitchFamily="34" charset="0"/>
              </a:rPr>
              <a:t>A</a:t>
            </a:r>
            <a:r>
              <a:rPr lang="en-GB" sz="1600" dirty="0">
                <a:solidFill>
                  <a:schemeClr val="bg1"/>
                </a:solidFill>
                <a:effectLst>
                  <a:outerShdw blurRad="38100" dist="38100" dir="2700000" algn="tl">
                    <a:srgbClr val="000000"/>
                  </a:outerShdw>
                </a:effectLst>
                <a:latin typeface="Calibri" pitchFamily="34" charset="0"/>
              </a:rPr>
              <a:t>’</a:t>
            </a:r>
            <a:r>
              <a:rPr lang="en-GB" sz="1600" dirty="0">
                <a:solidFill>
                  <a:srgbClr val="FF66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phase A, </a:t>
            </a:r>
            <a:r>
              <a:rPr lang="en-GB" sz="1600" i="1" dirty="0" err="1">
                <a:solidFill>
                  <a:schemeClr val="bg1"/>
                </a:solidFill>
                <a:effectLst>
                  <a:outerShdw blurRad="38100" dist="38100" dir="2700000" algn="tl">
                    <a:srgbClr val="000000"/>
                  </a:outerShdw>
                </a:effectLst>
                <a:latin typeface="Calibri" pitchFamily="34" charset="0"/>
              </a:rPr>
              <a:t>amph</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amphibole, </a:t>
            </a:r>
            <a:r>
              <a:rPr lang="en-GB" sz="1600" i="1" dirty="0" err="1">
                <a:solidFill>
                  <a:schemeClr val="bg1"/>
                </a:solidFill>
                <a:effectLst>
                  <a:outerShdw blurRad="38100" dist="38100" dir="2700000" algn="tl">
                    <a:srgbClr val="000000"/>
                  </a:outerShdw>
                </a:effectLst>
                <a:latin typeface="Calibri" pitchFamily="34" charset="0"/>
              </a:rPr>
              <a:t>chl</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chlorite, </a:t>
            </a:r>
            <a:r>
              <a:rPr lang="en-GB" sz="1600" i="1" dirty="0">
                <a:solidFill>
                  <a:schemeClr val="bg1"/>
                </a:solidFill>
                <a:effectLst>
                  <a:outerShdw blurRad="38100" dist="38100" dir="2700000" algn="tl">
                    <a:srgbClr val="000000"/>
                  </a:outerShdw>
                </a:effectLst>
                <a:latin typeface="Calibri" pitchFamily="34" charset="0"/>
              </a:rPr>
              <a:t>cpx</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clinopyroxene, </a:t>
            </a:r>
            <a:r>
              <a:rPr lang="en-GB" sz="1600" i="1" dirty="0">
                <a:solidFill>
                  <a:schemeClr val="bg1"/>
                </a:solidFill>
                <a:effectLst>
                  <a:outerShdw blurRad="38100" dist="38100" dir="2700000" algn="tl">
                    <a:srgbClr val="000000"/>
                  </a:outerShdw>
                </a:effectLst>
                <a:latin typeface="Calibri" pitchFamily="34" charset="0"/>
              </a:rPr>
              <a:t>gar</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garnet, </a:t>
            </a:r>
            <a:r>
              <a:rPr lang="en-GB" sz="1600" i="1" dirty="0">
                <a:solidFill>
                  <a:schemeClr val="bg1"/>
                </a:solidFill>
                <a:effectLst>
                  <a:outerShdw blurRad="38100" dist="38100" dir="2700000" algn="tl">
                    <a:srgbClr val="000000"/>
                  </a:outerShdw>
                </a:effectLst>
                <a:latin typeface="Calibri" pitchFamily="34" charset="0"/>
              </a:rPr>
              <a:t>ol</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olivine, </a:t>
            </a:r>
            <a:r>
              <a:rPr lang="en-GB" sz="1600" i="1" dirty="0">
                <a:solidFill>
                  <a:schemeClr val="bg1"/>
                </a:solidFill>
                <a:effectLst>
                  <a:outerShdw blurRad="38100" dist="38100" dir="2700000" algn="tl">
                    <a:srgbClr val="000000"/>
                  </a:outerShdw>
                </a:effectLst>
                <a:latin typeface="Calibri" pitchFamily="34" charset="0"/>
              </a:rPr>
              <a:t>opx</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orthopyroxene, </a:t>
            </a:r>
            <a:r>
              <a:rPr lang="en-GB" sz="1600" i="1" dirty="0" err="1">
                <a:solidFill>
                  <a:schemeClr val="bg1"/>
                </a:solidFill>
                <a:effectLst>
                  <a:outerShdw blurRad="38100" dist="38100" dir="2700000" algn="tl">
                    <a:srgbClr val="000000"/>
                  </a:outerShdw>
                </a:effectLst>
                <a:latin typeface="Calibri" pitchFamily="34" charset="0"/>
              </a:rPr>
              <a:t>serp</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serpentine, </a:t>
            </a:r>
            <a:r>
              <a:rPr lang="en-GB" sz="1600" i="1" dirty="0">
                <a:solidFill>
                  <a:schemeClr val="bg1"/>
                </a:solidFill>
                <a:effectLst>
                  <a:outerShdw blurRad="38100" dist="38100" dir="2700000" algn="tl">
                    <a:srgbClr val="000000"/>
                  </a:outerShdw>
                </a:effectLst>
                <a:latin typeface="Calibri" pitchFamily="34" charset="0"/>
              </a:rPr>
              <a:t>sp</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spinel, </a:t>
            </a:r>
            <a:r>
              <a:rPr lang="en-GB" sz="1600" i="1" dirty="0" err="1">
                <a:solidFill>
                  <a:schemeClr val="bg1"/>
                </a:solidFill>
                <a:effectLst>
                  <a:outerShdw blurRad="38100" dist="38100" dir="2700000" algn="tl">
                    <a:srgbClr val="000000"/>
                  </a:outerShdw>
                </a:effectLst>
                <a:latin typeface="Calibri" pitchFamily="34" charset="0"/>
              </a:rPr>
              <a:t>tc</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talc.</a:t>
            </a:r>
          </a:p>
        </p:txBody>
      </p:sp>
      <p:grpSp>
        <p:nvGrpSpPr>
          <p:cNvPr id="2" name="Group 345"/>
          <p:cNvGrpSpPr>
            <a:grpSpLocks/>
          </p:cNvGrpSpPr>
          <p:nvPr/>
        </p:nvGrpSpPr>
        <p:grpSpPr bwMode="auto">
          <a:xfrm>
            <a:off x="39688" y="1947863"/>
            <a:ext cx="5735638" cy="4870450"/>
            <a:chOff x="25" y="1227"/>
            <a:chExt cx="3613" cy="3068"/>
          </a:xfrm>
        </p:grpSpPr>
        <p:sp>
          <p:nvSpPr>
            <p:cNvPr id="1035487" name="Rectangle 223"/>
            <p:cNvSpPr>
              <a:spLocks noChangeAspect="1" noChangeArrowheads="1"/>
            </p:cNvSpPr>
            <p:nvPr/>
          </p:nvSpPr>
          <p:spPr bwMode="auto">
            <a:xfrm>
              <a:off x="28" y="1227"/>
              <a:ext cx="3610" cy="306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35488" name="Rectangle 224"/>
            <p:cNvSpPr>
              <a:spLocks noChangeAspect="1" noChangeArrowheads="1"/>
            </p:cNvSpPr>
            <p:nvPr/>
          </p:nvSpPr>
          <p:spPr bwMode="auto">
            <a:xfrm>
              <a:off x="374" y="1592"/>
              <a:ext cx="2845" cy="252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35489" name="Freeform 225"/>
            <p:cNvSpPr>
              <a:spLocks noChangeAspect="1"/>
            </p:cNvSpPr>
            <p:nvPr/>
          </p:nvSpPr>
          <p:spPr bwMode="auto">
            <a:xfrm>
              <a:off x="1198" y="1647"/>
              <a:ext cx="497" cy="590"/>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1" name="Freeform 227"/>
            <p:cNvSpPr>
              <a:spLocks noChangeAspect="1"/>
            </p:cNvSpPr>
            <p:nvPr/>
          </p:nvSpPr>
          <p:spPr bwMode="auto">
            <a:xfrm>
              <a:off x="2754" y="1690"/>
              <a:ext cx="240" cy="1681"/>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035492" name="Line 228"/>
            <p:cNvSpPr>
              <a:spLocks noChangeAspect="1" noChangeShapeType="1"/>
            </p:cNvSpPr>
            <p:nvPr/>
          </p:nvSpPr>
          <p:spPr bwMode="auto">
            <a:xfrm>
              <a:off x="2288" y="2140"/>
              <a:ext cx="936" cy="79"/>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19872" name="Group 229"/>
            <p:cNvGrpSpPr>
              <a:grpSpLocks/>
            </p:cNvGrpSpPr>
            <p:nvPr/>
          </p:nvGrpSpPr>
          <p:grpSpPr bwMode="auto">
            <a:xfrm>
              <a:off x="554" y="1690"/>
              <a:ext cx="2206" cy="626"/>
              <a:chOff x="554" y="1690"/>
              <a:chExt cx="2206" cy="626"/>
            </a:xfrm>
          </p:grpSpPr>
          <p:sp>
            <p:nvSpPr>
              <p:cNvPr id="1035494" name="Freeform 230"/>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5" name="Freeform 231"/>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grpSp>
        <p:grpSp>
          <p:nvGrpSpPr>
            <p:cNvPr id="119873" name="Group 323"/>
            <p:cNvGrpSpPr>
              <a:grpSpLocks/>
            </p:cNvGrpSpPr>
            <p:nvPr/>
          </p:nvGrpSpPr>
          <p:grpSpPr bwMode="auto">
            <a:xfrm>
              <a:off x="500" y="3284"/>
              <a:ext cx="1457" cy="774"/>
              <a:chOff x="500" y="3284"/>
              <a:chExt cx="1457" cy="774"/>
            </a:xfrm>
          </p:grpSpPr>
          <p:sp>
            <p:nvSpPr>
              <p:cNvPr id="1035496" name="Freeform 232"/>
              <p:cNvSpPr>
                <a:spLocks noChangeAspect="1"/>
              </p:cNvSpPr>
              <p:nvPr/>
            </p:nvSpPr>
            <p:spPr bwMode="auto">
              <a:xfrm>
                <a:off x="500" y="3284"/>
                <a:ext cx="626" cy="270"/>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7" name="Freeform 233"/>
              <p:cNvSpPr>
                <a:spLocks noChangeAspect="1"/>
              </p:cNvSpPr>
              <p:nvPr/>
            </p:nvSpPr>
            <p:spPr bwMode="auto">
              <a:xfrm>
                <a:off x="1126" y="3554"/>
                <a:ext cx="831" cy="504"/>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grpSp>
        <p:grpSp>
          <p:nvGrpSpPr>
            <p:cNvPr id="119874" name="Group 324"/>
            <p:cNvGrpSpPr>
              <a:grpSpLocks/>
            </p:cNvGrpSpPr>
            <p:nvPr/>
          </p:nvGrpSpPr>
          <p:grpSpPr bwMode="auto">
            <a:xfrm>
              <a:off x="723" y="1686"/>
              <a:ext cx="1580" cy="1495"/>
              <a:chOff x="723" y="1686"/>
              <a:chExt cx="1580" cy="1495"/>
            </a:xfrm>
          </p:grpSpPr>
          <p:sp>
            <p:nvSpPr>
              <p:cNvPr id="1035490" name="Freeform 226"/>
              <p:cNvSpPr>
                <a:spLocks noChangeAspect="1"/>
              </p:cNvSpPr>
              <p:nvPr/>
            </p:nvSpPr>
            <p:spPr bwMode="auto">
              <a:xfrm>
                <a:off x="1684" y="1686"/>
                <a:ext cx="619" cy="1285"/>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1905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8" name="Freeform 234"/>
              <p:cNvSpPr>
                <a:spLocks noChangeAspect="1"/>
              </p:cNvSpPr>
              <p:nvPr/>
            </p:nvSpPr>
            <p:spPr bwMode="auto">
              <a:xfrm>
                <a:off x="723" y="2975"/>
                <a:ext cx="1026" cy="206"/>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19050" cap="flat" cmpd="sng">
                <a:solidFill>
                  <a:schemeClr val="tx2"/>
                </a:solidFill>
                <a:prstDash val="sysDot"/>
                <a:round/>
                <a:headEnd/>
                <a:tailEnd/>
              </a:ln>
              <a:effectLst/>
            </p:spPr>
            <p:txBody>
              <a:bodyPr anchor="ctr"/>
              <a:lstStyle/>
              <a:p>
                <a:pPr>
                  <a:defRPr/>
                </a:pPr>
                <a:endParaRPr lang="en-GB">
                  <a:latin typeface="Calibri" pitchFamily="34" charset="0"/>
                </a:endParaRPr>
              </a:p>
            </p:txBody>
          </p:sp>
        </p:grpSp>
        <p:sp>
          <p:nvSpPr>
            <p:cNvPr id="1035499" name="Line 235"/>
            <p:cNvSpPr>
              <a:spLocks noChangeAspect="1" noChangeShapeType="1"/>
            </p:cNvSpPr>
            <p:nvPr/>
          </p:nvSpPr>
          <p:spPr bwMode="auto">
            <a:xfrm flipH="1">
              <a:off x="453" y="3554"/>
              <a:ext cx="659" cy="32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19876" name="Group 236"/>
            <p:cNvGrpSpPr>
              <a:grpSpLocks/>
            </p:cNvGrpSpPr>
            <p:nvPr/>
          </p:nvGrpSpPr>
          <p:grpSpPr bwMode="auto">
            <a:xfrm>
              <a:off x="692" y="1654"/>
              <a:ext cx="1017" cy="2300"/>
              <a:chOff x="692" y="1654"/>
              <a:chExt cx="1017" cy="2300"/>
            </a:xfrm>
          </p:grpSpPr>
          <p:grpSp>
            <p:nvGrpSpPr>
              <p:cNvPr id="119958" name="Group 237"/>
              <p:cNvGrpSpPr>
                <a:grpSpLocks/>
              </p:cNvGrpSpPr>
              <p:nvPr/>
            </p:nvGrpSpPr>
            <p:grpSpPr bwMode="auto">
              <a:xfrm>
                <a:off x="824" y="1654"/>
                <a:ext cx="885" cy="1893"/>
                <a:chOff x="824" y="1654"/>
                <a:chExt cx="885" cy="1893"/>
              </a:xfrm>
            </p:grpSpPr>
            <p:sp>
              <p:nvSpPr>
                <p:cNvPr id="1035502" name="Freeform 238"/>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1905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503" name="Freeform 239"/>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19050" cap="flat" cmpd="sng">
                  <a:solidFill>
                    <a:schemeClr val="tx2"/>
                  </a:solidFill>
                  <a:prstDash val="solid"/>
                  <a:round/>
                  <a:headEnd/>
                  <a:tailEnd/>
                </a:ln>
                <a:effectLst/>
              </p:spPr>
              <p:txBody>
                <a:bodyPr anchor="ctr"/>
                <a:lstStyle/>
                <a:p>
                  <a:pPr>
                    <a:defRPr/>
                  </a:pPr>
                  <a:endParaRPr lang="en-GB">
                    <a:latin typeface="Calibri" pitchFamily="34" charset="0"/>
                  </a:endParaRPr>
                </a:p>
              </p:txBody>
            </p:sp>
          </p:grpSp>
          <p:sp>
            <p:nvSpPr>
              <p:cNvPr id="1035504" name="Freeform 240"/>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19050" cap="flat" cmpd="sng">
                <a:solidFill>
                  <a:schemeClr val="tx2"/>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19877" name="Text Box 241"/>
            <p:cNvSpPr txBox="1">
              <a:spLocks noChangeAspect="1" noChangeArrowheads="1"/>
            </p:cNvSpPr>
            <p:nvPr/>
          </p:nvSpPr>
          <p:spPr bwMode="auto">
            <a:xfrm rot="1191810">
              <a:off x="553" y="1787"/>
              <a:ext cx="578" cy="174"/>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19878" name="Text Box 242"/>
            <p:cNvSpPr txBox="1">
              <a:spLocks noChangeAspect="1" noChangeArrowheads="1"/>
            </p:cNvSpPr>
            <p:nvPr/>
          </p:nvSpPr>
          <p:spPr bwMode="auto">
            <a:xfrm rot="1191810">
              <a:off x="532" y="1621"/>
              <a:ext cx="617" cy="174"/>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79" name="Text Box 243"/>
            <p:cNvSpPr txBox="1">
              <a:spLocks noChangeAspect="1" noChangeArrowheads="1"/>
            </p:cNvSpPr>
            <p:nvPr/>
          </p:nvSpPr>
          <p:spPr bwMode="auto">
            <a:xfrm rot="1833081">
              <a:off x="1088" y="1796"/>
              <a:ext cx="287" cy="174"/>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19880" name="Text Box 244"/>
            <p:cNvSpPr txBox="1">
              <a:spLocks noChangeAspect="1" noChangeArrowheads="1"/>
            </p:cNvSpPr>
            <p:nvPr/>
          </p:nvSpPr>
          <p:spPr bwMode="auto">
            <a:xfrm rot="1596048">
              <a:off x="845" y="1598"/>
              <a:ext cx="434" cy="165"/>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19881" name="Text Box 245"/>
            <p:cNvSpPr txBox="1">
              <a:spLocks noChangeAspect="1" noChangeArrowheads="1"/>
            </p:cNvSpPr>
            <p:nvPr/>
          </p:nvSpPr>
          <p:spPr bwMode="auto">
            <a:xfrm rot="1899183">
              <a:off x="1190" y="1671"/>
              <a:ext cx="270" cy="165"/>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19882" name="Text Box 246"/>
            <p:cNvSpPr txBox="1">
              <a:spLocks noChangeAspect="1" noChangeArrowheads="1"/>
            </p:cNvSpPr>
            <p:nvPr/>
          </p:nvSpPr>
          <p:spPr bwMode="auto">
            <a:xfrm rot="2255856">
              <a:off x="1283" y="1646"/>
              <a:ext cx="439" cy="174"/>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83" name="Text Box 247"/>
            <p:cNvSpPr txBox="1">
              <a:spLocks noChangeAspect="1" noChangeArrowheads="1"/>
            </p:cNvSpPr>
            <p:nvPr/>
          </p:nvSpPr>
          <p:spPr bwMode="auto">
            <a:xfrm>
              <a:off x="1183" y="2225"/>
              <a:ext cx="436" cy="221"/>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19884" name="Text Box 248"/>
            <p:cNvSpPr txBox="1">
              <a:spLocks noChangeAspect="1" noChangeArrowheads="1"/>
            </p:cNvSpPr>
            <p:nvPr/>
          </p:nvSpPr>
          <p:spPr bwMode="auto">
            <a:xfrm>
              <a:off x="561" y="2080"/>
              <a:ext cx="531" cy="288"/>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35513" name="Freeform 249"/>
            <p:cNvSpPr>
              <a:spLocks noChangeAspect="1"/>
            </p:cNvSpPr>
            <p:nvPr/>
          </p:nvSpPr>
          <p:spPr bwMode="auto">
            <a:xfrm>
              <a:off x="987" y="2003"/>
              <a:ext cx="378" cy="239"/>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19886" name="Text Box 250"/>
            <p:cNvSpPr txBox="1">
              <a:spLocks noChangeAspect="1" noChangeArrowheads="1"/>
            </p:cNvSpPr>
            <p:nvPr/>
          </p:nvSpPr>
          <p:spPr bwMode="auto">
            <a:xfrm>
              <a:off x="532" y="2449"/>
              <a:ext cx="638" cy="33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19887" name="Text Box 251"/>
            <p:cNvSpPr txBox="1">
              <a:spLocks noChangeAspect="1" noChangeArrowheads="1"/>
            </p:cNvSpPr>
            <p:nvPr/>
          </p:nvSpPr>
          <p:spPr bwMode="auto">
            <a:xfrm rot="-3984159">
              <a:off x="1248" y="2752"/>
              <a:ext cx="369" cy="116"/>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19888" name="Text Box 252"/>
            <p:cNvSpPr txBox="1">
              <a:spLocks noChangeAspect="1" noChangeArrowheads="1"/>
            </p:cNvSpPr>
            <p:nvPr/>
          </p:nvSpPr>
          <p:spPr bwMode="auto">
            <a:xfrm rot="17592413">
              <a:off x="1300" y="2782"/>
              <a:ext cx="534" cy="11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89" name="Text Box 253"/>
            <p:cNvSpPr txBox="1">
              <a:spLocks noChangeAspect="1" noChangeArrowheads="1"/>
            </p:cNvSpPr>
            <p:nvPr/>
          </p:nvSpPr>
          <p:spPr bwMode="auto">
            <a:xfrm>
              <a:off x="821" y="3133"/>
              <a:ext cx="511" cy="288"/>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19890" name="Text Box 254"/>
            <p:cNvSpPr txBox="1">
              <a:spLocks noChangeAspect="1" noChangeArrowheads="1"/>
            </p:cNvSpPr>
            <p:nvPr/>
          </p:nvSpPr>
          <p:spPr bwMode="auto">
            <a:xfrm rot="1252350">
              <a:off x="479" y="3222"/>
              <a:ext cx="370" cy="11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91" name="Text Box 255"/>
            <p:cNvSpPr txBox="1">
              <a:spLocks noChangeAspect="1" noChangeArrowheads="1"/>
            </p:cNvSpPr>
            <p:nvPr/>
          </p:nvSpPr>
          <p:spPr bwMode="auto">
            <a:xfrm rot="1289943">
              <a:off x="432" y="3376"/>
              <a:ext cx="622" cy="11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19892" name="Text Box 256"/>
            <p:cNvSpPr txBox="1">
              <a:spLocks noChangeAspect="1" noChangeArrowheads="1"/>
            </p:cNvSpPr>
            <p:nvPr/>
          </p:nvSpPr>
          <p:spPr bwMode="auto">
            <a:xfrm>
              <a:off x="282" y="3405"/>
              <a:ext cx="605" cy="384"/>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19893" name="Text Box 257"/>
            <p:cNvSpPr txBox="1">
              <a:spLocks noChangeAspect="1" noChangeArrowheads="1"/>
            </p:cNvSpPr>
            <p:nvPr/>
          </p:nvSpPr>
          <p:spPr bwMode="auto">
            <a:xfrm rot="-2519026">
              <a:off x="561" y="3704"/>
              <a:ext cx="436"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19894" name="Text Box 258"/>
            <p:cNvSpPr txBox="1">
              <a:spLocks noChangeAspect="1" noChangeArrowheads="1"/>
            </p:cNvSpPr>
            <p:nvPr/>
          </p:nvSpPr>
          <p:spPr bwMode="auto">
            <a:xfrm rot="-2664561">
              <a:off x="544" y="3765"/>
              <a:ext cx="686" cy="173"/>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95" name="Text Box 259"/>
            <p:cNvSpPr txBox="1">
              <a:spLocks noChangeAspect="1" noChangeArrowheads="1"/>
            </p:cNvSpPr>
            <p:nvPr/>
          </p:nvSpPr>
          <p:spPr bwMode="auto">
            <a:xfrm>
              <a:off x="849" y="3845"/>
              <a:ext cx="771" cy="275"/>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19896" name="Text Box 260"/>
            <p:cNvSpPr txBox="1">
              <a:spLocks noChangeAspect="1" noChangeArrowheads="1"/>
            </p:cNvSpPr>
            <p:nvPr/>
          </p:nvSpPr>
          <p:spPr bwMode="auto">
            <a:xfrm rot="2049888">
              <a:off x="1318" y="3767"/>
              <a:ext cx="523"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“A” opx</a:t>
              </a:r>
            </a:p>
          </p:txBody>
        </p:sp>
        <p:sp>
          <p:nvSpPr>
            <p:cNvPr id="119897" name="Text Box 261"/>
            <p:cNvSpPr txBox="1">
              <a:spLocks noChangeAspect="1" noChangeArrowheads="1"/>
            </p:cNvSpPr>
            <p:nvPr/>
          </p:nvSpPr>
          <p:spPr bwMode="auto">
            <a:xfrm rot="1951574">
              <a:off x="1434" y="3676"/>
              <a:ext cx="370" cy="11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98" name="Text Box 262"/>
            <p:cNvSpPr txBox="1">
              <a:spLocks noChangeAspect="1" noChangeArrowheads="1"/>
            </p:cNvSpPr>
            <p:nvPr/>
          </p:nvSpPr>
          <p:spPr bwMode="auto">
            <a:xfrm>
              <a:off x="1630" y="2354"/>
              <a:ext cx="545" cy="33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19899" name="Text Box 263"/>
            <p:cNvSpPr txBox="1">
              <a:spLocks noChangeAspect="1" noChangeArrowheads="1"/>
            </p:cNvSpPr>
            <p:nvPr/>
          </p:nvSpPr>
          <p:spPr bwMode="auto">
            <a:xfrm rot="-2921715">
              <a:off x="1751" y="2646"/>
              <a:ext cx="435"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19900" name="Text Box 264"/>
            <p:cNvSpPr txBox="1">
              <a:spLocks noChangeAspect="1" noChangeArrowheads="1"/>
            </p:cNvSpPr>
            <p:nvPr/>
          </p:nvSpPr>
          <p:spPr bwMode="auto">
            <a:xfrm rot="-2367594">
              <a:off x="1645" y="2789"/>
              <a:ext cx="693" cy="173"/>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1" name="Text Box 265"/>
            <p:cNvSpPr txBox="1">
              <a:spLocks noChangeAspect="1" noChangeArrowheads="1"/>
            </p:cNvSpPr>
            <p:nvPr/>
          </p:nvSpPr>
          <p:spPr bwMode="auto">
            <a:xfrm>
              <a:off x="1643" y="1870"/>
              <a:ext cx="596" cy="30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19902" name="Text Box 266"/>
            <p:cNvSpPr txBox="1">
              <a:spLocks noChangeAspect="1" noChangeArrowheads="1"/>
            </p:cNvSpPr>
            <p:nvPr/>
          </p:nvSpPr>
          <p:spPr bwMode="auto">
            <a:xfrm rot="551331">
              <a:off x="1663" y="2247"/>
              <a:ext cx="650"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19903" name="Text Box 267"/>
            <p:cNvSpPr txBox="1">
              <a:spLocks noChangeAspect="1" noChangeArrowheads="1"/>
            </p:cNvSpPr>
            <p:nvPr/>
          </p:nvSpPr>
          <p:spPr bwMode="auto">
            <a:xfrm rot="551331">
              <a:off x="1655" y="2127"/>
              <a:ext cx="713" cy="173"/>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4" name="Text Box 268"/>
            <p:cNvSpPr txBox="1">
              <a:spLocks noChangeAspect="1" noChangeArrowheads="1"/>
            </p:cNvSpPr>
            <p:nvPr/>
          </p:nvSpPr>
          <p:spPr bwMode="auto">
            <a:xfrm rot="1882094">
              <a:off x="1731" y="1741"/>
              <a:ext cx="265"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19905" name="Text Box 269"/>
            <p:cNvSpPr txBox="1">
              <a:spLocks noChangeAspect="1" noChangeArrowheads="1"/>
            </p:cNvSpPr>
            <p:nvPr/>
          </p:nvSpPr>
          <p:spPr bwMode="auto">
            <a:xfrm rot="1714239">
              <a:off x="1648" y="1675"/>
              <a:ext cx="781" cy="173"/>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6" name="Text Box 270"/>
            <p:cNvSpPr txBox="1">
              <a:spLocks noChangeAspect="1" noChangeArrowheads="1"/>
            </p:cNvSpPr>
            <p:nvPr/>
          </p:nvSpPr>
          <p:spPr bwMode="auto">
            <a:xfrm>
              <a:off x="2275" y="2274"/>
              <a:ext cx="493" cy="288"/>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7" name="Text Box 271"/>
            <p:cNvSpPr txBox="1">
              <a:spLocks noChangeAspect="1" noChangeArrowheads="1"/>
            </p:cNvSpPr>
            <p:nvPr/>
          </p:nvSpPr>
          <p:spPr bwMode="auto">
            <a:xfrm>
              <a:off x="2282" y="2235"/>
              <a:ext cx="493" cy="104"/>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19908" name="Text Box 272"/>
            <p:cNvSpPr txBox="1">
              <a:spLocks noChangeAspect="1" noChangeArrowheads="1"/>
            </p:cNvSpPr>
            <p:nvPr/>
          </p:nvSpPr>
          <p:spPr bwMode="auto">
            <a:xfrm rot="274436">
              <a:off x="2205" y="2142"/>
              <a:ext cx="709" cy="119"/>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19909" name="Text Box 273"/>
            <p:cNvSpPr txBox="1">
              <a:spLocks noChangeAspect="1" noChangeArrowheads="1"/>
            </p:cNvSpPr>
            <p:nvPr/>
          </p:nvSpPr>
          <p:spPr bwMode="auto">
            <a:xfrm>
              <a:off x="2246" y="1726"/>
              <a:ext cx="576" cy="33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19910" name="Text Box 274"/>
            <p:cNvSpPr txBox="1">
              <a:spLocks noChangeAspect="1" noChangeArrowheads="1"/>
            </p:cNvSpPr>
            <p:nvPr/>
          </p:nvSpPr>
          <p:spPr bwMode="auto">
            <a:xfrm>
              <a:off x="2099" y="3014"/>
              <a:ext cx="588" cy="33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19911" name="Text Box 275"/>
            <p:cNvSpPr txBox="1">
              <a:spLocks noChangeAspect="1" noChangeArrowheads="1"/>
            </p:cNvSpPr>
            <p:nvPr/>
          </p:nvSpPr>
          <p:spPr bwMode="auto">
            <a:xfrm>
              <a:off x="1953" y="3448"/>
              <a:ext cx="1117" cy="530"/>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19912" name="Text Box 276"/>
            <p:cNvSpPr txBox="1">
              <a:spLocks noChangeAspect="1" noChangeArrowheads="1"/>
            </p:cNvSpPr>
            <p:nvPr/>
          </p:nvSpPr>
          <p:spPr bwMode="auto">
            <a:xfrm rot="4682296">
              <a:off x="2655" y="2872"/>
              <a:ext cx="493"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19913" name="Text Box 277"/>
            <p:cNvSpPr txBox="1">
              <a:spLocks noChangeAspect="1" noChangeArrowheads="1"/>
            </p:cNvSpPr>
            <p:nvPr/>
          </p:nvSpPr>
          <p:spPr bwMode="auto">
            <a:xfrm rot="-2532926">
              <a:off x="2721" y="1719"/>
              <a:ext cx="491"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19914" name="Text Box 278"/>
            <p:cNvSpPr txBox="1">
              <a:spLocks noChangeAspect="1" noChangeArrowheads="1"/>
            </p:cNvSpPr>
            <p:nvPr/>
          </p:nvSpPr>
          <p:spPr bwMode="auto">
            <a:xfrm rot="353099">
              <a:off x="2905" y="2209"/>
              <a:ext cx="270" cy="116"/>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19915" name="Text Box 279"/>
            <p:cNvSpPr txBox="1">
              <a:spLocks noChangeAspect="1" noChangeArrowheads="1"/>
            </p:cNvSpPr>
            <p:nvPr/>
          </p:nvSpPr>
          <p:spPr bwMode="auto">
            <a:xfrm rot="353099">
              <a:off x="2925" y="2097"/>
              <a:ext cx="270" cy="116"/>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19916" name="Text Box 280"/>
            <p:cNvSpPr txBox="1">
              <a:spLocks noChangeAspect="1" noChangeArrowheads="1"/>
            </p:cNvSpPr>
            <p:nvPr/>
          </p:nvSpPr>
          <p:spPr bwMode="auto">
            <a:xfrm>
              <a:off x="1182" y="1240"/>
              <a:ext cx="900" cy="194"/>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19917" name="Text Box 281"/>
            <p:cNvSpPr txBox="1">
              <a:spLocks noChangeAspect="1" noChangeArrowheads="1"/>
            </p:cNvSpPr>
            <p:nvPr/>
          </p:nvSpPr>
          <p:spPr bwMode="auto">
            <a:xfrm>
              <a:off x="200" y="1465"/>
              <a:ext cx="315"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400</a:t>
              </a:r>
            </a:p>
          </p:txBody>
        </p:sp>
        <p:sp>
          <p:nvSpPr>
            <p:cNvPr id="119918" name="Text Box 282"/>
            <p:cNvSpPr txBox="1">
              <a:spLocks noChangeAspect="1" noChangeArrowheads="1"/>
            </p:cNvSpPr>
            <p:nvPr/>
          </p:nvSpPr>
          <p:spPr bwMode="auto">
            <a:xfrm>
              <a:off x="617" y="1465"/>
              <a:ext cx="316"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500</a:t>
              </a:r>
            </a:p>
          </p:txBody>
        </p:sp>
        <p:sp>
          <p:nvSpPr>
            <p:cNvPr id="119919" name="Text Box 283"/>
            <p:cNvSpPr txBox="1">
              <a:spLocks noChangeAspect="1" noChangeArrowheads="1"/>
            </p:cNvSpPr>
            <p:nvPr/>
          </p:nvSpPr>
          <p:spPr bwMode="auto">
            <a:xfrm>
              <a:off x="1020" y="1465"/>
              <a:ext cx="316"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600</a:t>
              </a:r>
            </a:p>
          </p:txBody>
        </p:sp>
        <p:sp>
          <p:nvSpPr>
            <p:cNvPr id="119920" name="Text Box 284"/>
            <p:cNvSpPr txBox="1">
              <a:spLocks noChangeAspect="1" noChangeArrowheads="1"/>
            </p:cNvSpPr>
            <p:nvPr/>
          </p:nvSpPr>
          <p:spPr bwMode="auto">
            <a:xfrm>
              <a:off x="1442" y="1465"/>
              <a:ext cx="315"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700</a:t>
              </a:r>
            </a:p>
          </p:txBody>
        </p:sp>
        <p:sp>
          <p:nvSpPr>
            <p:cNvPr id="119921" name="Text Box 285"/>
            <p:cNvSpPr txBox="1">
              <a:spLocks noChangeAspect="1" noChangeArrowheads="1"/>
            </p:cNvSpPr>
            <p:nvPr/>
          </p:nvSpPr>
          <p:spPr bwMode="auto">
            <a:xfrm>
              <a:off x="1845" y="1465"/>
              <a:ext cx="315"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800</a:t>
              </a:r>
            </a:p>
          </p:txBody>
        </p:sp>
        <p:sp>
          <p:nvSpPr>
            <p:cNvPr id="119922" name="Text Box 286"/>
            <p:cNvSpPr txBox="1">
              <a:spLocks noChangeAspect="1" noChangeArrowheads="1"/>
            </p:cNvSpPr>
            <p:nvPr/>
          </p:nvSpPr>
          <p:spPr bwMode="auto">
            <a:xfrm>
              <a:off x="2251" y="1465"/>
              <a:ext cx="316" cy="106"/>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19923" name="Text Box 287"/>
            <p:cNvSpPr txBox="1">
              <a:spLocks noChangeAspect="1" noChangeArrowheads="1"/>
            </p:cNvSpPr>
            <p:nvPr/>
          </p:nvSpPr>
          <p:spPr bwMode="auto">
            <a:xfrm>
              <a:off x="2618" y="1465"/>
              <a:ext cx="373"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1000</a:t>
              </a:r>
            </a:p>
          </p:txBody>
        </p:sp>
        <p:sp>
          <p:nvSpPr>
            <p:cNvPr id="119924" name="Text Box 288"/>
            <p:cNvSpPr txBox="1">
              <a:spLocks noChangeAspect="1" noChangeArrowheads="1"/>
            </p:cNvSpPr>
            <p:nvPr/>
          </p:nvSpPr>
          <p:spPr bwMode="auto">
            <a:xfrm>
              <a:off x="3043" y="1465"/>
              <a:ext cx="366"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1100</a:t>
              </a:r>
            </a:p>
          </p:txBody>
        </p:sp>
        <p:sp>
          <p:nvSpPr>
            <p:cNvPr id="119925" name="Text Box 289"/>
            <p:cNvSpPr txBox="1">
              <a:spLocks noChangeAspect="1" noChangeArrowheads="1"/>
            </p:cNvSpPr>
            <p:nvPr/>
          </p:nvSpPr>
          <p:spPr bwMode="auto">
            <a:xfrm rot="16200000">
              <a:off x="-272" y="2929"/>
              <a:ext cx="788" cy="194"/>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19926" name="Text Box 290"/>
            <p:cNvSpPr txBox="1">
              <a:spLocks noChangeAspect="1" noChangeArrowheads="1"/>
            </p:cNvSpPr>
            <p:nvPr/>
          </p:nvSpPr>
          <p:spPr bwMode="auto">
            <a:xfrm>
              <a:off x="187" y="1868"/>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1</a:t>
              </a:r>
            </a:p>
          </p:txBody>
        </p:sp>
        <p:sp>
          <p:nvSpPr>
            <p:cNvPr id="119927" name="Text Box 291"/>
            <p:cNvSpPr txBox="1">
              <a:spLocks noChangeAspect="1" noChangeArrowheads="1"/>
            </p:cNvSpPr>
            <p:nvPr/>
          </p:nvSpPr>
          <p:spPr bwMode="auto">
            <a:xfrm>
              <a:off x="187" y="2184"/>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2</a:t>
              </a:r>
            </a:p>
          </p:txBody>
        </p:sp>
        <p:sp>
          <p:nvSpPr>
            <p:cNvPr id="119928" name="Text Box 292"/>
            <p:cNvSpPr txBox="1">
              <a:spLocks noChangeAspect="1" noChangeArrowheads="1"/>
            </p:cNvSpPr>
            <p:nvPr/>
          </p:nvSpPr>
          <p:spPr bwMode="auto">
            <a:xfrm>
              <a:off x="187" y="2504"/>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3</a:t>
              </a:r>
            </a:p>
          </p:txBody>
        </p:sp>
        <p:sp>
          <p:nvSpPr>
            <p:cNvPr id="119929" name="Text Box 293"/>
            <p:cNvSpPr txBox="1">
              <a:spLocks noChangeAspect="1" noChangeArrowheads="1"/>
            </p:cNvSpPr>
            <p:nvPr/>
          </p:nvSpPr>
          <p:spPr bwMode="auto">
            <a:xfrm>
              <a:off x="187" y="2810"/>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4</a:t>
              </a:r>
            </a:p>
          </p:txBody>
        </p:sp>
        <p:sp>
          <p:nvSpPr>
            <p:cNvPr id="119930" name="Text Box 294"/>
            <p:cNvSpPr txBox="1">
              <a:spLocks noChangeAspect="1" noChangeArrowheads="1"/>
            </p:cNvSpPr>
            <p:nvPr/>
          </p:nvSpPr>
          <p:spPr bwMode="auto">
            <a:xfrm>
              <a:off x="187" y="3131"/>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5</a:t>
              </a:r>
            </a:p>
          </p:txBody>
        </p:sp>
        <p:sp>
          <p:nvSpPr>
            <p:cNvPr id="119931" name="Text Box 295"/>
            <p:cNvSpPr txBox="1">
              <a:spLocks noChangeAspect="1" noChangeArrowheads="1"/>
            </p:cNvSpPr>
            <p:nvPr/>
          </p:nvSpPr>
          <p:spPr bwMode="auto">
            <a:xfrm>
              <a:off x="187" y="3451"/>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6</a:t>
              </a:r>
            </a:p>
          </p:txBody>
        </p:sp>
        <p:sp>
          <p:nvSpPr>
            <p:cNvPr id="119932" name="Text Box 296"/>
            <p:cNvSpPr txBox="1">
              <a:spLocks noChangeAspect="1" noChangeArrowheads="1"/>
            </p:cNvSpPr>
            <p:nvPr/>
          </p:nvSpPr>
          <p:spPr bwMode="auto">
            <a:xfrm>
              <a:off x="187" y="3768"/>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7</a:t>
              </a:r>
            </a:p>
          </p:txBody>
        </p:sp>
        <p:sp>
          <p:nvSpPr>
            <p:cNvPr id="119933" name="Text Box 297"/>
            <p:cNvSpPr txBox="1">
              <a:spLocks noChangeAspect="1" noChangeArrowheads="1"/>
            </p:cNvSpPr>
            <p:nvPr/>
          </p:nvSpPr>
          <p:spPr bwMode="auto">
            <a:xfrm>
              <a:off x="187" y="4078"/>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8</a:t>
              </a:r>
            </a:p>
          </p:txBody>
        </p:sp>
        <p:sp>
          <p:nvSpPr>
            <p:cNvPr id="119934" name="Text Box 298"/>
            <p:cNvSpPr txBox="1">
              <a:spLocks noChangeAspect="1" noChangeArrowheads="1"/>
            </p:cNvSpPr>
            <p:nvPr/>
          </p:nvSpPr>
          <p:spPr bwMode="auto">
            <a:xfrm rot="5400000">
              <a:off x="3143" y="2768"/>
              <a:ext cx="635" cy="194"/>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19935" name="Text Box 299"/>
            <p:cNvSpPr txBox="1">
              <a:spLocks noChangeAspect="1" noChangeArrowheads="1"/>
            </p:cNvSpPr>
            <p:nvPr/>
          </p:nvSpPr>
          <p:spPr bwMode="auto">
            <a:xfrm>
              <a:off x="3198" y="2047"/>
              <a:ext cx="294"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19936" name="Text Box 300"/>
            <p:cNvSpPr txBox="1">
              <a:spLocks noChangeAspect="1" noChangeArrowheads="1"/>
            </p:cNvSpPr>
            <p:nvPr/>
          </p:nvSpPr>
          <p:spPr bwMode="auto">
            <a:xfrm>
              <a:off x="3198" y="2263"/>
              <a:ext cx="294"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19937" name="Text Box 301"/>
            <p:cNvSpPr txBox="1">
              <a:spLocks noChangeAspect="1" noChangeArrowheads="1"/>
            </p:cNvSpPr>
            <p:nvPr/>
          </p:nvSpPr>
          <p:spPr bwMode="auto">
            <a:xfrm>
              <a:off x="3198" y="2576"/>
              <a:ext cx="344"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19938" name="Text Box 302"/>
            <p:cNvSpPr txBox="1">
              <a:spLocks noChangeAspect="1" noChangeArrowheads="1"/>
            </p:cNvSpPr>
            <p:nvPr/>
          </p:nvSpPr>
          <p:spPr bwMode="auto">
            <a:xfrm>
              <a:off x="3198" y="3116"/>
              <a:ext cx="391"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19939" name="Text Box 303"/>
            <p:cNvSpPr txBox="1">
              <a:spLocks noChangeAspect="1" noChangeArrowheads="1"/>
            </p:cNvSpPr>
            <p:nvPr/>
          </p:nvSpPr>
          <p:spPr bwMode="auto">
            <a:xfrm>
              <a:off x="3198" y="3444"/>
              <a:ext cx="391"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19940" name="Text Box 304"/>
            <p:cNvSpPr txBox="1">
              <a:spLocks noChangeAspect="1" noChangeArrowheads="1"/>
            </p:cNvSpPr>
            <p:nvPr/>
          </p:nvSpPr>
          <p:spPr bwMode="auto">
            <a:xfrm>
              <a:off x="3198" y="3645"/>
              <a:ext cx="391"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19941" name="Text Box 305"/>
            <p:cNvSpPr txBox="1">
              <a:spLocks noChangeAspect="1" noChangeArrowheads="1"/>
            </p:cNvSpPr>
            <p:nvPr/>
          </p:nvSpPr>
          <p:spPr bwMode="auto">
            <a:xfrm>
              <a:off x="3198" y="4046"/>
              <a:ext cx="391" cy="10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35570" name="Line 306"/>
            <p:cNvSpPr>
              <a:spLocks noChangeAspect="1" noChangeShapeType="1"/>
            </p:cNvSpPr>
            <p:nvPr/>
          </p:nvSpPr>
          <p:spPr bwMode="auto">
            <a:xfrm>
              <a:off x="377" y="191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1" name="Line 307"/>
            <p:cNvSpPr>
              <a:spLocks noChangeAspect="1" noChangeShapeType="1"/>
            </p:cNvSpPr>
            <p:nvPr/>
          </p:nvSpPr>
          <p:spPr bwMode="auto">
            <a:xfrm>
              <a:off x="377" y="2226"/>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2" name="Line 308"/>
            <p:cNvSpPr>
              <a:spLocks noChangeAspect="1" noChangeShapeType="1"/>
            </p:cNvSpPr>
            <p:nvPr/>
          </p:nvSpPr>
          <p:spPr bwMode="auto">
            <a:xfrm>
              <a:off x="377" y="2546"/>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3" name="Line 309"/>
            <p:cNvSpPr>
              <a:spLocks noChangeAspect="1" noChangeShapeType="1"/>
            </p:cNvSpPr>
            <p:nvPr/>
          </p:nvSpPr>
          <p:spPr bwMode="auto">
            <a:xfrm>
              <a:off x="377" y="2860"/>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4" name="Line 310"/>
            <p:cNvSpPr>
              <a:spLocks noChangeAspect="1" noChangeShapeType="1"/>
            </p:cNvSpPr>
            <p:nvPr/>
          </p:nvSpPr>
          <p:spPr bwMode="auto">
            <a:xfrm>
              <a:off x="377" y="3180"/>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5" name="Line 311"/>
            <p:cNvSpPr>
              <a:spLocks noChangeAspect="1" noChangeShapeType="1"/>
            </p:cNvSpPr>
            <p:nvPr/>
          </p:nvSpPr>
          <p:spPr bwMode="auto">
            <a:xfrm>
              <a:off x="377" y="349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6" name="Line 312"/>
            <p:cNvSpPr>
              <a:spLocks noChangeAspect="1" noChangeShapeType="1"/>
            </p:cNvSpPr>
            <p:nvPr/>
          </p:nvSpPr>
          <p:spPr bwMode="auto">
            <a:xfrm>
              <a:off x="377" y="381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7" name="Line 313"/>
            <p:cNvSpPr>
              <a:spLocks noChangeAspect="1" noChangeShapeType="1"/>
            </p:cNvSpPr>
            <p:nvPr/>
          </p:nvSpPr>
          <p:spPr bwMode="auto">
            <a:xfrm>
              <a:off x="784"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8" name="Line 314"/>
            <p:cNvSpPr>
              <a:spLocks noChangeAspect="1" noChangeShapeType="1"/>
            </p:cNvSpPr>
            <p:nvPr/>
          </p:nvSpPr>
          <p:spPr bwMode="auto">
            <a:xfrm>
              <a:off x="1191"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9" name="Line 315"/>
            <p:cNvSpPr>
              <a:spLocks noChangeAspect="1" noChangeShapeType="1"/>
            </p:cNvSpPr>
            <p:nvPr/>
          </p:nvSpPr>
          <p:spPr bwMode="auto">
            <a:xfrm>
              <a:off x="1597"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0" name="Line 316"/>
            <p:cNvSpPr>
              <a:spLocks noChangeAspect="1" noChangeShapeType="1"/>
            </p:cNvSpPr>
            <p:nvPr/>
          </p:nvSpPr>
          <p:spPr bwMode="auto">
            <a:xfrm>
              <a:off x="2001"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1" name="Line 317"/>
            <p:cNvSpPr>
              <a:spLocks noChangeAspect="1" noChangeShapeType="1"/>
            </p:cNvSpPr>
            <p:nvPr/>
          </p:nvSpPr>
          <p:spPr bwMode="auto">
            <a:xfrm>
              <a:off x="2407"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2" name="Line 318"/>
            <p:cNvSpPr>
              <a:spLocks noChangeAspect="1" noChangeShapeType="1"/>
            </p:cNvSpPr>
            <p:nvPr/>
          </p:nvSpPr>
          <p:spPr bwMode="auto">
            <a:xfrm>
              <a:off x="2810"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3" name="Text Box 319"/>
            <p:cNvSpPr txBox="1">
              <a:spLocks noChangeArrowheads="1"/>
            </p:cNvSpPr>
            <p:nvPr/>
          </p:nvSpPr>
          <p:spPr bwMode="auto">
            <a:xfrm>
              <a:off x="199" y="4122"/>
              <a:ext cx="2528" cy="173"/>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tx1"/>
                  </a:solidFill>
                  <a:effectLst>
                    <a:outerShdw blurRad="38100" dist="38100" dir="2700000" algn="tl">
                      <a:srgbClr val="FFFFFF"/>
                    </a:outerShdw>
                  </a:effectLst>
                  <a:latin typeface="Calibri" pitchFamily="34" charset="0"/>
                </a:rPr>
                <a:t>Schmidt </a:t>
              </a:r>
              <a:r>
                <a:rPr lang="en-GB" sz="1200" dirty="0" smtClean="0">
                  <a:solidFill>
                    <a:schemeClr val="tx1"/>
                  </a:solidFill>
                  <a:effectLst>
                    <a:outerShdw blurRad="38100" dist="38100" dir="2700000" algn="tl">
                      <a:srgbClr val="FFFFFF"/>
                    </a:outerShdw>
                  </a:effectLst>
                  <a:latin typeface="Calibri" pitchFamily="34" charset="0"/>
                </a:rPr>
                <a:t>and </a:t>
              </a:r>
              <a:r>
                <a:rPr lang="en-GB" sz="1200" dirty="0" err="1" smtClean="0">
                  <a:solidFill>
                    <a:schemeClr val="tx1"/>
                  </a:solidFill>
                  <a:effectLst>
                    <a:outerShdw blurRad="38100" dist="38100" dir="2700000" algn="tl">
                      <a:srgbClr val="FFFFFF"/>
                    </a:outerShdw>
                  </a:effectLst>
                  <a:latin typeface="Calibri" pitchFamily="34" charset="0"/>
                </a:rPr>
                <a:t>Poli</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smtClean="0">
                  <a:solidFill>
                    <a:schemeClr val="tx1"/>
                  </a:solidFill>
                  <a:effectLst>
                    <a:outerShdw blurRad="38100" dist="38100" dir="2700000" algn="tl">
                      <a:srgbClr val="FFFFFF"/>
                    </a:outerShdw>
                  </a:effectLst>
                  <a:latin typeface="Calibri" pitchFamily="34" charset="0"/>
                </a:rPr>
                <a:t>1998 (Earth </a:t>
              </a:r>
              <a:r>
                <a:rPr lang="en-GB" sz="1200" dirty="0" smtClean="0">
                  <a:solidFill>
                    <a:schemeClr val="tx1"/>
                  </a:solidFill>
                  <a:effectLst>
                    <a:outerShdw blurRad="38100" dist="38100" dir="2700000" algn="tl">
                      <a:srgbClr val="FFFFFF"/>
                    </a:outerShdw>
                  </a:effectLst>
                  <a:latin typeface="Calibri" pitchFamily="34" charset="0"/>
                </a:rPr>
                <a:t>Planet. Sci. Lett., 163, </a:t>
              </a:r>
              <a:r>
                <a:rPr lang="en-GB" sz="1200" dirty="0" smtClean="0">
                  <a:solidFill>
                    <a:schemeClr val="tx1"/>
                  </a:solidFill>
                  <a:effectLst>
                    <a:outerShdw blurRad="38100" dist="38100" dir="2700000" algn="tl">
                      <a:srgbClr val="FFFFFF"/>
                    </a:outerShdw>
                  </a:effectLst>
                  <a:latin typeface="Calibri" pitchFamily="34" charset="0"/>
                </a:rPr>
                <a:t>361-379)</a:t>
              </a:r>
              <a:endParaRPr lang="en-GB" sz="1200" dirty="0">
                <a:solidFill>
                  <a:schemeClr val="tx1"/>
                </a:solidFill>
                <a:effectLst>
                  <a:outerShdw blurRad="38100" dist="38100" dir="2700000" algn="tl">
                    <a:srgbClr val="FFFFFF"/>
                  </a:outerShdw>
                </a:effectLst>
                <a:latin typeface="Calibri" pitchFamily="34" charset="0"/>
              </a:endParaRPr>
            </a:p>
          </p:txBody>
        </p:sp>
        <p:sp>
          <p:nvSpPr>
            <p:cNvPr id="1035584" name="Line 320"/>
            <p:cNvSpPr>
              <a:spLocks noChangeShapeType="1"/>
            </p:cNvSpPr>
            <p:nvPr/>
          </p:nvSpPr>
          <p:spPr bwMode="auto">
            <a:xfrm flipV="1">
              <a:off x="1431" y="1929"/>
              <a:ext cx="57" cy="31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35585" name="Rectangle 321"/>
            <p:cNvSpPr>
              <a:spLocks noChangeArrowheads="1"/>
            </p:cNvSpPr>
            <p:nvPr/>
          </p:nvSpPr>
          <p:spPr bwMode="auto">
            <a:xfrm>
              <a:off x="368" y="2512"/>
              <a:ext cx="2848" cy="304"/>
            </a:xfrm>
            <a:prstGeom prst="rect">
              <a:avLst/>
            </a:prstGeom>
            <a:solidFill>
              <a:srgbClr val="FF6600">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grpSp>
      <p:grpSp>
        <p:nvGrpSpPr>
          <p:cNvPr id="10" name="Group 330"/>
          <p:cNvGrpSpPr>
            <a:grpSpLocks/>
          </p:cNvGrpSpPr>
          <p:nvPr/>
        </p:nvGrpSpPr>
        <p:grpSpPr bwMode="auto">
          <a:xfrm>
            <a:off x="1141413" y="2681288"/>
            <a:ext cx="2508250" cy="2373312"/>
            <a:chOff x="723" y="1686"/>
            <a:chExt cx="1580" cy="1495"/>
          </a:xfrm>
          <a:effectLst>
            <a:outerShdw blurRad="50800" dist="38100" dir="2700000" algn="tl" rotWithShape="0">
              <a:prstClr val="black">
                <a:alpha val="40000"/>
              </a:prstClr>
            </a:outerShdw>
          </a:effectLst>
        </p:grpSpPr>
        <p:sp>
          <p:nvSpPr>
            <p:cNvPr id="1035595" name="Freeform 331"/>
            <p:cNvSpPr>
              <a:spLocks noChangeAspect="1"/>
            </p:cNvSpPr>
            <p:nvPr/>
          </p:nvSpPr>
          <p:spPr bwMode="auto">
            <a:xfrm>
              <a:off x="1684" y="1686"/>
              <a:ext cx="619" cy="1285"/>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035596" name="Freeform 332"/>
            <p:cNvSpPr>
              <a:spLocks noChangeAspect="1"/>
            </p:cNvSpPr>
            <p:nvPr/>
          </p:nvSpPr>
          <p:spPr bwMode="auto">
            <a:xfrm>
              <a:off x="723" y="2975"/>
              <a:ext cx="1026" cy="206"/>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grpSp>
      <p:grpSp>
        <p:nvGrpSpPr>
          <p:cNvPr id="11" name="Group 336"/>
          <p:cNvGrpSpPr>
            <a:grpSpLocks/>
          </p:cNvGrpSpPr>
          <p:nvPr/>
        </p:nvGrpSpPr>
        <p:grpSpPr bwMode="auto">
          <a:xfrm>
            <a:off x="809625" y="5218113"/>
            <a:ext cx="2312988" cy="1228725"/>
            <a:chOff x="500" y="3284"/>
            <a:chExt cx="1457" cy="774"/>
          </a:xfrm>
          <a:effectLst>
            <a:outerShdw blurRad="50800" dist="38100" dir="2700000" algn="tl" rotWithShape="0">
              <a:prstClr val="black">
                <a:alpha val="40000"/>
              </a:prstClr>
            </a:outerShdw>
          </a:effectLst>
        </p:grpSpPr>
        <p:sp>
          <p:nvSpPr>
            <p:cNvPr id="1035601" name="Freeform 337"/>
            <p:cNvSpPr>
              <a:spLocks noChangeAspect="1"/>
            </p:cNvSpPr>
            <p:nvPr/>
          </p:nvSpPr>
          <p:spPr bwMode="auto">
            <a:xfrm>
              <a:off x="500" y="3284"/>
              <a:ext cx="626" cy="270"/>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035602" name="Freeform 338"/>
            <p:cNvSpPr>
              <a:spLocks noChangeAspect="1"/>
            </p:cNvSpPr>
            <p:nvPr/>
          </p:nvSpPr>
          <p:spPr bwMode="auto">
            <a:xfrm>
              <a:off x="1126" y="3554"/>
              <a:ext cx="831" cy="504"/>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grpSp>
      <p:grpSp>
        <p:nvGrpSpPr>
          <p:cNvPr id="12" name="Group 339"/>
          <p:cNvGrpSpPr>
            <a:grpSpLocks/>
          </p:cNvGrpSpPr>
          <p:nvPr/>
        </p:nvGrpSpPr>
        <p:grpSpPr bwMode="auto">
          <a:xfrm>
            <a:off x="862013" y="2676525"/>
            <a:ext cx="3502025" cy="993775"/>
            <a:chOff x="554" y="1690"/>
            <a:chExt cx="2206" cy="626"/>
          </a:xfrm>
          <a:effectLst>
            <a:outerShdw blurRad="50800" dist="38100" dir="2700000" algn="tl" rotWithShape="0">
              <a:prstClr val="black">
                <a:alpha val="40000"/>
              </a:prstClr>
            </a:outerShdw>
          </a:effectLst>
        </p:grpSpPr>
        <p:sp>
          <p:nvSpPr>
            <p:cNvPr id="1035604" name="Freeform 340"/>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35605" name="Freeform 341"/>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35608" name="Freeform 344"/>
          <p:cNvSpPr>
            <a:spLocks noChangeAspect="1"/>
          </p:cNvSpPr>
          <p:nvPr/>
        </p:nvSpPr>
        <p:spPr bwMode="auto">
          <a:xfrm>
            <a:off x="1905612" y="2617825"/>
            <a:ext cx="785201" cy="955638"/>
          </a:xfrm>
          <a:custGeom>
            <a:avLst/>
            <a:gdLst>
              <a:gd name="connsiteX0" fmla="*/ 0 w 9952"/>
              <a:gd name="connsiteY0" fmla="*/ 0 h 10203"/>
              <a:gd name="connsiteX1" fmla="*/ 4590 w 9952"/>
              <a:gd name="connsiteY1" fmla="*/ 2337 h 10203"/>
              <a:gd name="connsiteX2" fmla="*/ 7706 w 9952"/>
              <a:gd name="connsiteY2" fmla="*/ 5081 h 10203"/>
              <a:gd name="connsiteX3" fmla="*/ 9372 w 9952"/>
              <a:gd name="connsiteY3" fmla="*/ 7886 h 10203"/>
              <a:gd name="connsiteX4" fmla="*/ 9952 w 9952"/>
              <a:gd name="connsiteY4" fmla="*/ 10203 h 10203"/>
              <a:gd name="connsiteX0" fmla="*/ 0 w 10000"/>
              <a:gd name="connsiteY0" fmla="*/ 0 h 10000"/>
              <a:gd name="connsiteX1" fmla="*/ 4830 w 10000"/>
              <a:gd name="connsiteY1" fmla="*/ 2231 h 10000"/>
              <a:gd name="connsiteX2" fmla="*/ 7743 w 10000"/>
              <a:gd name="connsiteY2" fmla="*/ 4980 h 10000"/>
              <a:gd name="connsiteX3" fmla="*/ 9417 w 10000"/>
              <a:gd name="connsiteY3" fmla="*/ 7729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cubicBezTo>
                  <a:pt x="1675" y="637"/>
                  <a:pt x="3540" y="1400"/>
                  <a:pt x="4830" y="2231"/>
                </a:cubicBezTo>
                <a:cubicBezTo>
                  <a:pt x="6120" y="3061"/>
                  <a:pt x="6979" y="4064"/>
                  <a:pt x="7743" y="4980"/>
                </a:cubicBezTo>
                <a:cubicBezTo>
                  <a:pt x="8507" y="5896"/>
                  <a:pt x="9053" y="6892"/>
                  <a:pt x="9417" y="7729"/>
                </a:cubicBezTo>
                <a:cubicBezTo>
                  <a:pt x="9782" y="8566"/>
                  <a:pt x="9878" y="9283"/>
                  <a:pt x="10000" y="10000"/>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4" name="Group 352"/>
          <p:cNvGrpSpPr>
            <a:grpSpLocks/>
          </p:cNvGrpSpPr>
          <p:nvPr/>
        </p:nvGrpSpPr>
        <p:grpSpPr bwMode="auto">
          <a:xfrm>
            <a:off x="2641600" y="2770188"/>
            <a:ext cx="1576388" cy="576262"/>
            <a:chOff x="1664" y="1745"/>
            <a:chExt cx="993" cy="363"/>
          </a:xfrm>
        </p:grpSpPr>
        <p:sp>
          <p:nvSpPr>
            <p:cNvPr id="1035612" name="AutoShape 348"/>
            <p:cNvSpPr>
              <a:spLocks noChangeArrowheads="1"/>
            </p:cNvSpPr>
            <p:nvPr/>
          </p:nvSpPr>
          <p:spPr bwMode="auto">
            <a:xfrm rot="10800000">
              <a:off x="1664" y="1745"/>
              <a:ext cx="993" cy="363"/>
            </a:xfrm>
            <a:prstGeom prst="leftArrow">
              <a:avLst>
                <a:gd name="adj1" fmla="val 50000"/>
                <a:gd name="adj2" fmla="val 68388"/>
              </a:avLst>
            </a:prstGeom>
            <a:solidFill>
              <a:srgbClr val="FF6600">
                <a:alpha val="80000"/>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14" name="Text Box 350"/>
            <p:cNvSpPr txBox="1">
              <a:spLocks noChangeArrowheads="1"/>
            </p:cNvSpPr>
            <p:nvPr/>
          </p:nvSpPr>
          <p:spPr bwMode="auto">
            <a:xfrm>
              <a:off x="1670" y="1803"/>
              <a:ext cx="772" cy="233"/>
            </a:xfrm>
            <a:prstGeom prst="rect">
              <a:avLst/>
            </a:prstGeom>
            <a:noFill/>
            <a:ln w="9525" algn="ctr">
              <a:noFill/>
              <a:miter lim="800000"/>
              <a:headEnd/>
              <a:tailEnd/>
            </a:ln>
            <a:effectLst/>
          </p:spPr>
          <p:txBody>
            <a:bodyPr wrap="none">
              <a:spAutoFit/>
            </a:bodyPr>
            <a:lstStyle/>
            <a:p>
              <a:pPr>
                <a:defRPr/>
              </a:pPr>
              <a:r>
                <a:rPr lang="en-GB" dirty="0" smtClean="0">
                  <a:solidFill>
                    <a:schemeClr val="tx1"/>
                  </a:solidFill>
                  <a:effectLst>
                    <a:outerShdw blurRad="38100" dist="38100" dir="2700000" algn="tl">
                      <a:srgbClr val="FFFFFF"/>
                    </a:outerShdw>
                  </a:effectLst>
                  <a:latin typeface="Calibri" pitchFamily="34" charset="0"/>
                </a:rPr>
                <a:t>Talc absent</a:t>
              </a:r>
              <a:endParaRPr lang="en-GB" dirty="0">
                <a:solidFill>
                  <a:schemeClr val="tx1"/>
                </a:solidFill>
                <a:effectLst>
                  <a:outerShdw blurRad="38100" dist="38100" dir="2700000" algn="tl">
                    <a:srgbClr val="FFFFFF"/>
                  </a:outerShdw>
                </a:effectLst>
                <a:latin typeface="Calibri" pitchFamily="34" charset="0"/>
              </a:endParaRPr>
            </a:p>
          </p:txBody>
        </p:sp>
      </p:grpSp>
      <p:grpSp>
        <p:nvGrpSpPr>
          <p:cNvPr id="15" name="Group 353"/>
          <p:cNvGrpSpPr>
            <a:grpSpLocks/>
          </p:cNvGrpSpPr>
          <p:nvPr/>
        </p:nvGrpSpPr>
        <p:grpSpPr bwMode="auto">
          <a:xfrm>
            <a:off x="592138" y="4260850"/>
            <a:ext cx="1576388" cy="576263"/>
            <a:chOff x="479" y="1745"/>
            <a:chExt cx="993" cy="363"/>
          </a:xfrm>
        </p:grpSpPr>
        <p:sp>
          <p:nvSpPr>
            <p:cNvPr id="1035618" name="AutoShape 354"/>
            <p:cNvSpPr>
              <a:spLocks noChangeArrowheads="1"/>
            </p:cNvSpPr>
            <p:nvPr/>
          </p:nvSpPr>
          <p:spPr bwMode="auto">
            <a:xfrm>
              <a:off x="479" y="1745"/>
              <a:ext cx="993" cy="363"/>
            </a:xfrm>
            <a:prstGeom prst="leftArrow">
              <a:avLst>
                <a:gd name="adj1" fmla="val 50000"/>
                <a:gd name="adj2" fmla="val 68388"/>
              </a:avLst>
            </a:prstGeom>
            <a:solidFill>
              <a:srgbClr val="0066FF">
                <a:alpha val="60001"/>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19" name="Text Box 355"/>
            <p:cNvSpPr txBox="1">
              <a:spLocks noChangeArrowheads="1"/>
            </p:cNvSpPr>
            <p:nvPr/>
          </p:nvSpPr>
          <p:spPr bwMode="auto">
            <a:xfrm>
              <a:off x="553" y="1834"/>
              <a:ext cx="882" cy="194"/>
            </a:xfrm>
            <a:prstGeom prst="rect">
              <a:avLst/>
            </a:prstGeom>
            <a:noFill/>
            <a:ln w="9525" algn="ctr">
              <a:noFill/>
              <a:miter lim="800000"/>
              <a:headEnd/>
              <a:tailEnd/>
            </a:ln>
            <a:effectLst/>
          </p:spPr>
          <p:txBody>
            <a:bodyPr wrap="none">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Serpent. present</a:t>
              </a:r>
              <a:endParaRPr lang="en-GB" sz="1400" dirty="0">
                <a:solidFill>
                  <a:schemeClr val="tx1"/>
                </a:solidFill>
                <a:effectLst>
                  <a:outerShdw blurRad="38100" dist="38100" dir="2700000" algn="tl">
                    <a:srgbClr val="FFFFFF"/>
                  </a:outerShdw>
                </a:effectLst>
                <a:latin typeface="Calibri" pitchFamily="34" charset="0"/>
              </a:endParaRPr>
            </a:p>
          </p:txBody>
        </p:sp>
      </p:grpSp>
      <p:grpSp>
        <p:nvGrpSpPr>
          <p:cNvPr id="16" name="Group 359"/>
          <p:cNvGrpSpPr>
            <a:grpSpLocks/>
          </p:cNvGrpSpPr>
          <p:nvPr/>
        </p:nvGrpSpPr>
        <p:grpSpPr bwMode="auto">
          <a:xfrm rot="-5400000">
            <a:off x="3205163" y="4356100"/>
            <a:ext cx="1576387" cy="576263"/>
            <a:chOff x="479" y="1745"/>
            <a:chExt cx="993" cy="363"/>
          </a:xfrm>
        </p:grpSpPr>
        <p:sp>
          <p:nvSpPr>
            <p:cNvPr id="1035624" name="AutoShape 360"/>
            <p:cNvSpPr>
              <a:spLocks noChangeArrowheads="1"/>
            </p:cNvSpPr>
            <p:nvPr/>
          </p:nvSpPr>
          <p:spPr bwMode="auto">
            <a:xfrm>
              <a:off x="479" y="1745"/>
              <a:ext cx="993" cy="363"/>
            </a:xfrm>
            <a:prstGeom prst="leftArrow">
              <a:avLst>
                <a:gd name="adj1" fmla="val 50000"/>
                <a:gd name="adj2" fmla="val 68388"/>
              </a:avLst>
            </a:prstGeom>
            <a:solidFill>
              <a:srgbClr val="66FF33">
                <a:alpha val="60001"/>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25" name="Text Box 361"/>
            <p:cNvSpPr txBox="1">
              <a:spLocks noChangeArrowheads="1"/>
            </p:cNvSpPr>
            <p:nvPr/>
          </p:nvSpPr>
          <p:spPr bwMode="auto">
            <a:xfrm>
              <a:off x="577" y="1833"/>
              <a:ext cx="728" cy="194"/>
            </a:xfrm>
            <a:prstGeom prst="rect">
              <a:avLst/>
            </a:prstGeom>
            <a:noFill/>
            <a:ln w="9525" algn="ctr">
              <a:noFill/>
              <a:miter lim="800000"/>
              <a:headEnd/>
              <a:tailEnd/>
            </a:ln>
            <a:effectLst/>
          </p:spPr>
          <p:txBody>
            <a:bodyPr wrap="none">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Amph absent</a:t>
              </a:r>
              <a:endParaRPr lang="en-GB" sz="1400" dirty="0">
                <a:solidFill>
                  <a:schemeClr val="tx1"/>
                </a:solidFill>
                <a:effectLst>
                  <a:outerShdw blurRad="38100" dist="38100" dir="2700000" algn="tl">
                    <a:srgbClr val="FFFFFF"/>
                  </a:outerShdw>
                </a:effectLst>
                <a:latin typeface="Calibri" pitchFamily="34" charset="0"/>
              </a:endParaRPr>
            </a:p>
          </p:txBody>
        </p:sp>
      </p:grpSp>
      <p:grpSp>
        <p:nvGrpSpPr>
          <p:cNvPr id="17" name="Group 362"/>
          <p:cNvGrpSpPr>
            <a:grpSpLocks/>
          </p:cNvGrpSpPr>
          <p:nvPr/>
        </p:nvGrpSpPr>
        <p:grpSpPr bwMode="auto">
          <a:xfrm rot="-5400000">
            <a:off x="3216275" y="2459038"/>
            <a:ext cx="1576388" cy="576262"/>
            <a:chOff x="1664" y="1745"/>
            <a:chExt cx="993" cy="363"/>
          </a:xfrm>
        </p:grpSpPr>
        <p:sp>
          <p:nvSpPr>
            <p:cNvPr id="1035627" name="AutoShape 363"/>
            <p:cNvSpPr>
              <a:spLocks noChangeArrowheads="1"/>
            </p:cNvSpPr>
            <p:nvPr/>
          </p:nvSpPr>
          <p:spPr bwMode="auto">
            <a:xfrm rot="10800000">
              <a:off x="1664" y="1745"/>
              <a:ext cx="993" cy="363"/>
            </a:xfrm>
            <a:prstGeom prst="leftArrow">
              <a:avLst>
                <a:gd name="adj1" fmla="val 50000"/>
                <a:gd name="adj2" fmla="val 68388"/>
              </a:avLst>
            </a:prstGeom>
            <a:solidFill>
              <a:srgbClr val="66FF33">
                <a:alpha val="60001"/>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28" name="Text Box 364"/>
            <p:cNvSpPr txBox="1">
              <a:spLocks noChangeArrowheads="1"/>
            </p:cNvSpPr>
            <p:nvPr/>
          </p:nvSpPr>
          <p:spPr bwMode="auto">
            <a:xfrm>
              <a:off x="1700" y="1833"/>
              <a:ext cx="768" cy="194"/>
            </a:xfrm>
            <a:prstGeom prst="rect">
              <a:avLst/>
            </a:prstGeom>
            <a:noFill/>
            <a:ln w="9525" algn="ctr">
              <a:noFill/>
              <a:miter lim="800000"/>
              <a:headEnd/>
              <a:tailEnd/>
            </a:ln>
            <a:effectLst/>
          </p:spPr>
          <p:txBody>
            <a:bodyPr wrap="none">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Amph present</a:t>
              </a:r>
              <a:endParaRPr lang="en-GB" sz="1400" dirty="0">
                <a:solidFill>
                  <a:schemeClr val="tx1"/>
                </a:solidFill>
                <a:effectLst>
                  <a:outerShdw blurRad="38100" dist="38100" dir="2700000" algn="tl">
                    <a:srgbClr val="FFFFFF"/>
                  </a:outerShdw>
                </a:effectLst>
                <a:latin typeface="Calibri" pitchFamily="34" charset="0"/>
              </a:endParaRPr>
            </a:p>
          </p:txBody>
        </p:sp>
      </p:grpSp>
      <p:grpSp>
        <p:nvGrpSpPr>
          <p:cNvPr id="19" name="Group 368"/>
          <p:cNvGrpSpPr>
            <a:grpSpLocks/>
          </p:cNvGrpSpPr>
          <p:nvPr/>
        </p:nvGrpSpPr>
        <p:grpSpPr bwMode="auto">
          <a:xfrm>
            <a:off x="2430463" y="4262438"/>
            <a:ext cx="1576387" cy="576262"/>
            <a:chOff x="1664" y="1745"/>
            <a:chExt cx="993" cy="363"/>
          </a:xfrm>
        </p:grpSpPr>
        <p:sp>
          <p:nvSpPr>
            <p:cNvPr id="1035633" name="AutoShape 369"/>
            <p:cNvSpPr>
              <a:spLocks noChangeArrowheads="1"/>
            </p:cNvSpPr>
            <p:nvPr/>
          </p:nvSpPr>
          <p:spPr bwMode="auto">
            <a:xfrm rot="10800000">
              <a:off x="1664" y="1745"/>
              <a:ext cx="993" cy="363"/>
            </a:xfrm>
            <a:prstGeom prst="leftArrow">
              <a:avLst>
                <a:gd name="adj1" fmla="val 50000"/>
                <a:gd name="adj2" fmla="val 68388"/>
              </a:avLst>
            </a:prstGeom>
            <a:solidFill>
              <a:srgbClr val="0066FF">
                <a:alpha val="80000"/>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34" name="Text Box 370"/>
            <p:cNvSpPr txBox="1">
              <a:spLocks noChangeArrowheads="1"/>
            </p:cNvSpPr>
            <p:nvPr/>
          </p:nvSpPr>
          <p:spPr bwMode="auto">
            <a:xfrm>
              <a:off x="1670" y="1834"/>
              <a:ext cx="688" cy="194"/>
            </a:xfrm>
            <a:prstGeom prst="rect">
              <a:avLst/>
            </a:prstGeom>
            <a:noFill/>
            <a:ln w="9525" algn="ctr">
              <a:noFill/>
              <a:miter lim="800000"/>
              <a:headEnd/>
              <a:tailEnd/>
            </a:ln>
            <a:effectLst/>
          </p:spPr>
          <p:txBody>
            <a:bodyPr wrap="none">
              <a:spAutoFit/>
            </a:bodyPr>
            <a:lstStyle/>
            <a:p>
              <a:pPr>
                <a:defRPr/>
              </a:pPr>
              <a:r>
                <a:rPr lang="en-GB" sz="1400" smtClean="0">
                  <a:solidFill>
                    <a:schemeClr val="tx1"/>
                  </a:solidFill>
                  <a:effectLst>
                    <a:outerShdw blurRad="38100" dist="38100" dir="2700000" algn="tl">
                      <a:srgbClr val="FFFFFF"/>
                    </a:outerShdw>
                  </a:effectLst>
                  <a:latin typeface="Calibri" pitchFamily="34" charset="0"/>
                </a:rPr>
                <a:t>Serp. absent</a:t>
              </a:r>
              <a:endParaRPr lang="en-GB" sz="1400">
                <a:solidFill>
                  <a:schemeClr val="tx1"/>
                </a:solidFill>
                <a:effectLst>
                  <a:outerShdw blurRad="38100" dist="38100" dir="2700000" algn="tl">
                    <a:srgbClr val="FFFFFF"/>
                  </a:outerShdw>
                </a:effectLst>
                <a:latin typeface="Calibri" pitchFamily="34" charset="0"/>
              </a:endParaRPr>
            </a:p>
          </p:txBody>
        </p:sp>
      </p:grpSp>
      <p:grpSp>
        <p:nvGrpSpPr>
          <p:cNvPr id="20" name="Group 371"/>
          <p:cNvGrpSpPr>
            <a:grpSpLocks/>
          </p:cNvGrpSpPr>
          <p:nvPr/>
        </p:nvGrpSpPr>
        <p:grpSpPr bwMode="auto">
          <a:xfrm rot="-3416998">
            <a:off x="933949" y="6214651"/>
            <a:ext cx="1650994" cy="576263"/>
            <a:chOff x="479" y="1745"/>
            <a:chExt cx="1040" cy="363"/>
          </a:xfrm>
        </p:grpSpPr>
        <p:sp>
          <p:nvSpPr>
            <p:cNvPr id="1035636" name="AutoShape 372"/>
            <p:cNvSpPr>
              <a:spLocks noChangeArrowheads="1"/>
            </p:cNvSpPr>
            <p:nvPr/>
          </p:nvSpPr>
          <p:spPr bwMode="auto">
            <a:xfrm>
              <a:off x="479" y="1745"/>
              <a:ext cx="993" cy="363"/>
            </a:xfrm>
            <a:prstGeom prst="leftArrow">
              <a:avLst>
                <a:gd name="adj1" fmla="val 50000"/>
                <a:gd name="adj2" fmla="val 68388"/>
              </a:avLst>
            </a:prstGeom>
            <a:solidFill>
              <a:srgbClr val="CC0099">
                <a:alpha val="80000"/>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37" name="Text Box 373"/>
            <p:cNvSpPr txBox="1">
              <a:spLocks noChangeArrowheads="1"/>
            </p:cNvSpPr>
            <p:nvPr/>
          </p:nvSpPr>
          <p:spPr bwMode="auto">
            <a:xfrm>
              <a:off x="661" y="1825"/>
              <a:ext cx="858" cy="194"/>
            </a:xfrm>
            <a:prstGeom prst="rect">
              <a:avLst/>
            </a:prstGeom>
            <a:noFill/>
            <a:ln w="9525" algn="ctr">
              <a:noFill/>
              <a:miter lim="800000"/>
              <a:headEnd/>
              <a:tailEnd/>
            </a:ln>
            <a:effectLst/>
          </p:spPr>
          <p:txBody>
            <a:bodyPr wrap="none">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Phase A present</a:t>
              </a:r>
              <a:endParaRPr lang="en-GB" sz="1400" dirty="0">
                <a:solidFill>
                  <a:schemeClr val="tx1"/>
                </a:solidFill>
                <a:effectLst>
                  <a:outerShdw blurRad="38100" dist="38100" dir="2700000" algn="tl">
                    <a:srgbClr val="FFFFFF"/>
                  </a:outerShdw>
                </a:effectLst>
                <a:latin typeface="Calibri" pitchFamily="34" charset="0"/>
              </a:endParaRPr>
            </a:p>
          </p:txBody>
        </p:sp>
      </p:grpSp>
      <p:grpSp>
        <p:nvGrpSpPr>
          <p:cNvPr id="21" name="Group 374"/>
          <p:cNvGrpSpPr>
            <a:grpSpLocks/>
          </p:cNvGrpSpPr>
          <p:nvPr/>
        </p:nvGrpSpPr>
        <p:grpSpPr bwMode="auto">
          <a:xfrm rot="-3506030">
            <a:off x="1846263" y="4821237"/>
            <a:ext cx="1576388" cy="576263"/>
            <a:chOff x="1664" y="1745"/>
            <a:chExt cx="993" cy="363"/>
          </a:xfrm>
        </p:grpSpPr>
        <p:sp>
          <p:nvSpPr>
            <p:cNvPr id="1035639" name="AutoShape 375"/>
            <p:cNvSpPr>
              <a:spLocks noChangeArrowheads="1"/>
            </p:cNvSpPr>
            <p:nvPr/>
          </p:nvSpPr>
          <p:spPr bwMode="auto">
            <a:xfrm rot="10800000">
              <a:off x="1664" y="1745"/>
              <a:ext cx="993" cy="363"/>
            </a:xfrm>
            <a:prstGeom prst="leftArrow">
              <a:avLst>
                <a:gd name="adj1" fmla="val 50000"/>
                <a:gd name="adj2" fmla="val 68388"/>
              </a:avLst>
            </a:prstGeom>
            <a:solidFill>
              <a:srgbClr val="CC0099">
                <a:alpha val="80000"/>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40" name="Text Box 376"/>
            <p:cNvSpPr txBox="1">
              <a:spLocks noChangeArrowheads="1"/>
            </p:cNvSpPr>
            <p:nvPr/>
          </p:nvSpPr>
          <p:spPr bwMode="auto">
            <a:xfrm>
              <a:off x="1717" y="1833"/>
              <a:ext cx="818" cy="194"/>
            </a:xfrm>
            <a:prstGeom prst="rect">
              <a:avLst/>
            </a:prstGeom>
            <a:noFill/>
            <a:ln w="9525" algn="ctr">
              <a:noFill/>
              <a:miter lim="800000"/>
              <a:headEnd/>
              <a:tailEnd/>
            </a:ln>
            <a:effectLst/>
          </p:spPr>
          <p:txBody>
            <a:bodyPr wrap="none">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Phase A absent</a:t>
              </a:r>
              <a:endParaRPr lang="en-GB" sz="1400" dirty="0">
                <a:solidFill>
                  <a:schemeClr val="tx1"/>
                </a:solidFill>
                <a:effectLst>
                  <a:outerShdw blurRad="38100" dist="38100" dir="2700000" algn="tl">
                    <a:srgbClr val="FFFFFF"/>
                  </a:outerShdw>
                </a:effectLst>
                <a:latin typeface="Calibri" pitchFamily="34" charset="0"/>
              </a:endParaRPr>
            </a:p>
          </p:txBody>
        </p:sp>
      </p:grpSp>
      <p:grpSp>
        <p:nvGrpSpPr>
          <p:cNvPr id="22" name="Group 356"/>
          <p:cNvGrpSpPr>
            <a:grpSpLocks/>
          </p:cNvGrpSpPr>
          <p:nvPr/>
        </p:nvGrpSpPr>
        <p:grpSpPr bwMode="auto">
          <a:xfrm>
            <a:off x="3668713" y="3557588"/>
            <a:ext cx="1576387" cy="576262"/>
            <a:chOff x="1664" y="1745"/>
            <a:chExt cx="993" cy="363"/>
          </a:xfrm>
        </p:grpSpPr>
        <p:sp>
          <p:nvSpPr>
            <p:cNvPr id="1035621" name="AutoShape 357"/>
            <p:cNvSpPr>
              <a:spLocks noChangeArrowheads="1"/>
            </p:cNvSpPr>
            <p:nvPr/>
          </p:nvSpPr>
          <p:spPr bwMode="auto">
            <a:xfrm rot="10800000">
              <a:off x="1664" y="1745"/>
              <a:ext cx="993" cy="363"/>
            </a:xfrm>
            <a:prstGeom prst="leftArrow">
              <a:avLst>
                <a:gd name="adj1" fmla="val 50000"/>
                <a:gd name="adj2" fmla="val 68388"/>
              </a:avLst>
            </a:prstGeom>
            <a:solidFill>
              <a:srgbClr val="FF0066">
                <a:alpha val="80000"/>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22" name="Text Box 358"/>
            <p:cNvSpPr txBox="1">
              <a:spLocks noChangeArrowheads="1"/>
            </p:cNvSpPr>
            <p:nvPr/>
          </p:nvSpPr>
          <p:spPr bwMode="auto">
            <a:xfrm>
              <a:off x="1670" y="1834"/>
              <a:ext cx="818" cy="194"/>
            </a:xfrm>
            <a:prstGeom prst="rect">
              <a:avLst/>
            </a:prstGeom>
            <a:noFill/>
            <a:ln w="9525" algn="ctr">
              <a:noFill/>
              <a:miter lim="800000"/>
              <a:headEnd/>
              <a:tailEnd/>
            </a:ln>
            <a:effectLst/>
          </p:spPr>
          <p:txBody>
            <a:bodyPr wrap="none">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Chlorite absent</a:t>
              </a:r>
              <a:endParaRPr lang="en-GB" sz="1400" dirty="0">
                <a:solidFill>
                  <a:schemeClr val="tx1"/>
                </a:solidFill>
                <a:effectLst>
                  <a:outerShdw blurRad="38100" dist="38100" dir="2700000" algn="tl">
                    <a:srgbClr val="FFFFFF"/>
                  </a:outerShdw>
                </a:effectLst>
                <a:latin typeface="Calibri" pitchFamily="34" charset="0"/>
              </a:endParaRPr>
            </a:p>
          </p:txBody>
        </p:sp>
      </p:grpSp>
      <p:sp>
        <p:nvSpPr>
          <p:cNvPr id="161" name="Text Box 221"/>
          <p:cNvSpPr txBox="1">
            <a:spLocks noChangeArrowheads="1"/>
          </p:cNvSpPr>
          <p:nvPr/>
        </p:nvSpPr>
        <p:spPr bwMode="auto">
          <a:xfrm>
            <a:off x="5767389" y="1859816"/>
            <a:ext cx="3376612" cy="461665"/>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Talc = ~5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62" name="Text Box 221"/>
          <p:cNvSpPr txBox="1">
            <a:spLocks noChangeArrowheads="1"/>
          </p:cNvSpPr>
          <p:nvPr/>
        </p:nvSpPr>
        <p:spPr bwMode="auto">
          <a:xfrm>
            <a:off x="5767389" y="2293293"/>
            <a:ext cx="3376612" cy="461665"/>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Serpent. = ~13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63" name="Text Box 221"/>
          <p:cNvSpPr txBox="1">
            <a:spLocks noChangeArrowheads="1"/>
          </p:cNvSpPr>
          <p:nvPr/>
        </p:nvSpPr>
        <p:spPr bwMode="auto">
          <a:xfrm>
            <a:off x="5767389" y="2787948"/>
            <a:ext cx="3376612" cy="461665"/>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Chlorite = ~13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64" name="Text Box 221"/>
          <p:cNvSpPr txBox="1">
            <a:spLocks noChangeArrowheads="1"/>
          </p:cNvSpPr>
          <p:nvPr/>
        </p:nvSpPr>
        <p:spPr bwMode="auto">
          <a:xfrm>
            <a:off x="5767389" y="3727103"/>
            <a:ext cx="3376612" cy="461665"/>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Phase A = ~12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65" name="Text Box 221"/>
          <p:cNvSpPr txBox="1">
            <a:spLocks noChangeArrowheads="1"/>
          </p:cNvSpPr>
          <p:nvPr/>
        </p:nvSpPr>
        <p:spPr bwMode="auto">
          <a:xfrm>
            <a:off x="5767389" y="3256756"/>
            <a:ext cx="3376612" cy="461665"/>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Amphibole = ~2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endParaRPr lang="en-GB" sz="2400" dirty="0">
              <a:solidFill>
                <a:schemeClr val="bg1"/>
              </a:solidFill>
              <a:effectLst>
                <a:outerShdw blurRad="38100" dist="38100" dir="2700000" algn="tl">
                  <a:srgbClr val="000000"/>
                </a:outerShdw>
              </a:effectLst>
              <a:latin typeface="Calibri" pitchFamily="34" charset="0"/>
            </a:endParaRPr>
          </a:p>
        </p:txBody>
      </p:sp>
      <p:grpSp>
        <p:nvGrpSpPr>
          <p:cNvPr id="8" name="Group 325"/>
          <p:cNvGrpSpPr>
            <a:grpSpLocks/>
          </p:cNvGrpSpPr>
          <p:nvPr/>
        </p:nvGrpSpPr>
        <p:grpSpPr bwMode="auto">
          <a:xfrm>
            <a:off x="1092200" y="2630488"/>
            <a:ext cx="1614488" cy="3651250"/>
            <a:chOff x="692" y="1654"/>
            <a:chExt cx="1017" cy="2300"/>
          </a:xfrm>
          <a:effectLst>
            <a:outerShdw blurRad="50800" dist="38100" dir="2700000" algn="tl" rotWithShape="0">
              <a:prstClr val="black">
                <a:alpha val="40000"/>
              </a:prstClr>
            </a:outerShdw>
          </a:effectLst>
        </p:grpSpPr>
        <p:grpSp>
          <p:nvGrpSpPr>
            <p:cNvPr id="119863" name="Group 326"/>
            <p:cNvGrpSpPr>
              <a:grpSpLocks/>
            </p:cNvGrpSpPr>
            <p:nvPr/>
          </p:nvGrpSpPr>
          <p:grpSpPr bwMode="auto">
            <a:xfrm>
              <a:off x="824" y="1654"/>
              <a:ext cx="885" cy="1893"/>
              <a:chOff x="824" y="1654"/>
              <a:chExt cx="885" cy="1893"/>
            </a:xfrm>
          </p:grpSpPr>
          <p:sp>
            <p:nvSpPr>
              <p:cNvPr id="1035591" name="Freeform 327"/>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35592" name="Freeform 328"/>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35593" name="Freeform 329"/>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grpSp>
        <p:nvGrpSpPr>
          <p:cNvPr id="18" name="Group 365"/>
          <p:cNvGrpSpPr>
            <a:grpSpLocks/>
          </p:cNvGrpSpPr>
          <p:nvPr/>
        </p:nvGrpSpPr>
        <p:grpSpPr bwMode="auto">
          <a:xfrm>
            <a:off x="1835150" y="3543300"/>
            <a:ext cx="1576388" cy="576263"/>
            <a:chOff x="479" y="1745"/>
            <a:chExt cx="993" cy="363"/>
          </a:xfrm>
        </p:grpSpPr>
        <p:sp>
          <p:nvSpPr>
            <p:cNvPr id="1035630" name="AutoShape 366"/>
            <p:cNvSpPr>
              <a:spLocks noChangeArrowheads="1"/>
            </p:cNvSpPr>
            <p:nvPr/>
          </p:nvSpPr>
          <p:spPr bwMode="auto">
            <a:xfrm>
              <a:off x="479" y="1745"/>
              <a:ext cx="993" cy="363"/>
            </a:xfrm>
            <a:prstGeom prst="leftArrow">
              <a:avLst>
                <a:gd name="adj1" fmla="val 50000"/>
                <a:gd name="adj2" fmla="val 68388"/>
              </a:avLst>
            </a:prstGeom>
            <a:solidFill>
              <a:srgbClr val="FF0066">
                <a:alpha val="80000"/>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31" name="Text Box 367"/>
            <p:cNvSpPr txBox="1">
              <a:spLocks noChangeArrowheads="1"/>
            </p:cNvSpPr>
            <p:nvPr/>
          </p:nvSpPr>
          <p:spPr bwMode="auto">
            <a:xfrm>
              <a:off x="553" y="1834"/>
              <a:ext cx="859" cy="194"/>
            </a:xfrm>
            <a:prstGeom prst="rect">
              <a:avLst/>
            </a:prstGeom>
            <a:noFill/>
            <a:ln w="9525" algn="ctr">
              <a:noFill/>
              <a:miter lim="800000"/>
              <a:headEnd/>
              <a:tailEnd/>
            </a:ln>
            <a:effectLst/>
          </p:spPr>
          <p:txBody>
            <a:bodyPr wrap="none">
              <a:spAutoFit/>
            </a:bodyPr>
            <a:lstStyle/>
            <a:p>
              <a:pPr>
                <a:defRPr/>
              </a:pPr>
              <a:r>
                <a:rPr lang="en-GB" sz="1400" dirty="0" smtClean="0">
                  <a:solidFill>
                    <a:schemeClr val="tx1"/>
                  </a:solidFill>
                  <a:effectLst>
                    <a:outerShdw blurRad="38100" dist="38100" dir="2700000" algn="tl">
                      <a:srgbClr val="FFFFFF"/>
                    </a:outerShdw>
                  </a:effectLst>
                  <a:latin typeface="Calibri" pitchFamily="34" charset="0"/>
                </a:rPr>
                <a:t>Chlorite present</a:t>
              </a:r>
              <a:endParaRPr lang="en-GB" sz="1400" dirty="0">
                <a:solidFill>
                  <a:schemeClr val="tx1"/>
                </a:solidFill>
                <a:effectLst>
                  <a:outerShdw blurRad="38100" dist="38100" dir="2700000" algn="tl">
                    <a:srgbClr val="FFFFFF"/>
                  </a:outerShdw>
                </a:effectLst>
                <a:latin typeface="Calibri" pitchFamily="34" charset="0"/>
              </a:endParaRPr>
            </a:p>
          </p:txBody>
        </p:sp>
      </p:grpSp>
      <p:grpSp>
        <p:nvGrpSpPr>
          <p:cNvPr id="13" name="Group 351"/>
          <p:cNvGrpSpPr>
            <a:grpSpLocks/>
          </p:cNvGrpSpPr>
          <p:nvPr/>
        </p:nvGrpSpPr>
        <p:grpSpPr bwMode="auto">
          <a:xfrm>
            <a:off x="760413" y="2770188"/>
            <a:ext cx="1576387" cy="576262"/>
            <a:chOff x="479" y="1745"/>
            <a:chExt cx="993" cy="363"/>
          </a:xfrm>
        </p:grpSpPr>
        <p:sp>
          <p:nvSpPr>
            <p:cNvPr id="1035611" name="AutoShape 347"/>
            <p:cNvSpPr>
              <a:spLocks noChangeArrowheads="1"/>
            </p:cNvSpPr>
            <p:nvPr/>
          </p:nvSpPr>
          <p:spPr bwMode="auto">
            <a:xfrm>
              <a:off x="479" y="1745"/>
              <a:ext cx="993" cy="363"/>
            </a:xfrm>
            <a:prstGeom prst="leftArrow">
              <a:avLst>
                <a:gd name="adj1" fmla="val 50000"/>
                <a:gd name="adj2" fmla="val 68388"/>
              </a:avLst>
            </a:prstGeom>
            <a:solidFill>
              <a:srgbClr val="FF6600">
                <a:alpha val="80000"/>
              </a:srgbClr>
            </a:solidFill>
            <a:ln w="9525" algn="ctr">
              <a:solidFill>
                <a:srgbClr val="969696"/>
              </a:solidFill>
              <a:miter lim="800000"/>
              <a:headEnd/>
              <a:tailEnd/>
            </a:ln>
            <a:effectLst/>
          </p:spPr>
          <p:txBody>
            <a:bodyPr wrap="none" anchor="ctr"/>
            <a:lstStyle/>
            <a:p>
              <a:pPr>
                <a:defRPr/>
              </a:pPr>
              <a:endParaRPr lang="en-GB">
                <a:latin typeface="Calibri" pitchFamily="34" charset="0"/>
              </a:endParaRPr>
            </a:p>
          </p:txBody>
        </p:sp>
        <p:sp>
          <p:nvSpPr>
            <p:cNvPr id="1035613" name="Text Box 349"/>
            <p:cNvSpPr txBox="1">
              <a:spLocks noChangeArrowheads="1"/>
            </p:cNvSpPr>
            <p:nvPr/>
          </p:nvSpPr>
          <p:spPr bwMode="auto">
            <a:xfrm>
              <a:off x="553" y="1803"/>
              <a:ext cx="825" cy="233"/>
            </a:xfrm>
            <a:prstGeom prst="rect">
              <a:avLst/>
            </a:prstGeom>
            <a:noFill/>
            <a:ln w="9525" algn="ctr">
              <a:noFill/>
              <a:miter lim="800000"/>
              <a:headEnd/>
              <a:tailEnd/>
            </a:ln>
            <a:effectLst/>
          </p:spPr>
          <p:txBody>
            <a:bodyPr wrap="none">
              <a:spAutoFit/>
            </a:bodyPr>
            <a:lstStyle/>
            <a:p>
              <a:pPr>
                <a:defRPr/>
              </a:pPr>
              <a:r>
                <a:rPr lang="en-GB" dirty="0" smtClean="0">
                  <a:solidFill>
                    <a:schemeClr val="tx1"/>
                  </a:solidFill>
                  <a:effectLst>
                    <a:outerShdw blurRad="38100" dist="38100" dir="2700000" algn="tl">
                      <a:srgbClr val="FFFFFF"/>
                    </a:outerShdw>
                  </a:effectLst>
                  <a:latin typeface="Calibri" pitchFamily="34" charset="0"/>
                </a:rPr>
                <a:t>Talc present</a:t>
              </a:r>
              <a:endParaRPr lang="en-GB" dirty="0">
                <a:solidFill>
                  <a:schemeClr val="tx1"/>
                </a:solidFill>
                <a:effectLst>
                  <a:outerShdw blurRad="38100" dist="38100" dir="2700000" algn="tl">
                    <a:srgbClr val="FFFFFF"/>
                  </a:outerShdw>
                </a:effectLst>
                <a:latin typeface="Calibri" pitchFamily="34" charset="0"/>
              </a:endParaRPr>
            </a:p>
          </p:txBody>
        </p:sp>
      </p:grpSp>
    </p:spTree>
    <p:extLst>
      <p:ext uri="{BB962C8B-B14F-4D97-AF65-F5344CB8AC3E}">
        <p14:creationId xmlns:p14="http://schemas.microsoft.com/office/powerpoint/2010/main" val="54596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1035269"/>
                                        </p:tgtEl>
                                        <p:attrNameLst>
                                          <p:attrName>style.visibility</p:attrName>
                                        </p:attrNameLst>
                                      </p:cBhvr>
                                      <p:to>
                                        <p:strVal val="visible"/>
                                      </p:to>
                                    </p:set>
                                    <p:animEffect transition="in" filter="fade">
                                      <p:cBhvr>
                                        <p:cTn id="7" dur="500"/>
                                        <p:tgtEl>
                                          <p:spTgt spid="10352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5485"/>
                                        </p:tgtEl>
                                        <p:attrNameLst>
                                          <p:attrName>style.visibility</p:attrName>
                                        </p:attrNameLst>
                                      </p:cBhvr>
                                      <p:to>
                                        <p:strVal val="visible"/>
                                      </p:to>
                                    </p:set>
                                    <p:animEffect transition="in" filter="fade">
                                      <p:cBhvr>
                                        <p:cTn id="12" dur="500"/>
                                        <p:tgtEl>
                                          <p:spTgt spid="10354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35486"/>
                                        </p:tgtEl>
                                        <p:attrNameLst>
                                          <p:attrName>style.visibility</p:attrName>
                                        </p:attrNameLst>
                                      </p:cBhvr>
                                      <p:to>
                                        <p:strVal val="visible"/>
                                      </p:to>
                                    </p:set>
                                    <p:animEffect transition="in" filter="fade">
                                      <p:cBhvr>
                                        <p:cTn id="21" dur="2000"/>
                                        <p:tgtEl>
                                          <p:spTgt spid="103548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035608"/>
                                        </p:tgtEl>
                                        <p:attrNameLst>
                                          <p:attrName>style.visibility</p:attrName>
                                        </p:attrNameLst>
                                      </p:cBhvr>
                                      <p:to>
                                        <p:strVal val="visible"/>
                                      </p:to>
                                    </p:set>
                                    <p:animEffect transition="in" filter="wipe(up)">
                                      <p:cBhvr>
                                        <p:cTn id="26" dur="1000"/>
                                        <p:tgtEl>
                                          <p:spTgt spid="103560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right)">
                                      <p:cBhvr>
                                        <p:cTn id="31" dur="1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par>
                                <p:cTn id="32" presetID="22" presetClass="entr" presetSubtype="8"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par>
                                <p:cTn id="35" presetID="10" presetClass="entr" presetSubtype="0" fill="hold" grpId="0" nodeType="withEffect">
                                  <p:stCondLst>
                                    <p:cond delay="1000"/>
                                  </p:stCondLst>
                                  <p:childTnLst>
                                    <p:set>
                                      <p:cBhvr>
                                        <p:cTn id="36" dur="1" fill="hold">
                                          <p:stCondLst>
                                            <p:cond delay="0"/>
                                          </p:stCondLst>
                                        </p:cTn>
                                        <p:tgtEl>
                                          <p:spTgt spid="161"/>
                                        </p:tgtEl>
                                        <p:attrNameLst>
                                          <p:attrName>style.visibility</p:attrName>
                                        </p:attrNameLst>
                                      </p:cBhvr>
                                      <p:to>
                                        <p:strVal val="visible"/>
                                      </p:to>
                                    </p:set>
                                    <p:animEffect transition="in" filter="fade">
                                      <p:cBhvr>
                                        <p:cTn id="37" dur="500"/>
                                        <p:tgtEl>
                                          <p:spTgt spid="16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right)">
                                      <p:cBhvr>
                                        <p:cTn id="47"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par>
                                <p:cTn id="48" presetID="22" presetClass="entr" presetSubtype="8"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1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51" presetID="10" presetClass="entr" presetSubtype="0" fill="hold" grpId="0" nodeType="withEffect">
                                  <p:stCondLst>
                                    <p:cond delay="1000"/>
                                  </p:stCondLst>
                                  <p:childTnLst>
                                    <p:set>
                                      <p:cBhvr>
                                        <p:cTn id="52" dur="1" fill="hold">
                                          <p:stCondLst>
                                            <p:cond delay="0"/>
                                          </p:stCondLst>
                                        </p:cTn>
                                        <p:tgtEl>
                                          <p:spTgt spid="162"/>
                                        </p:tgtEl>
                                        <p:attrNameLst>
                                          <p:attrName>style.visibility</p:attrName>
                                        </p:attrNameLst>
                                      </p:cBhvr>
                                      <p:to>
                                        <p:strVal val="visible"/>
                                      </p:to>
                                    </p:set>
                                    <p:animEffect transition="in" filter="fade">
                                      <p:cBhvr>
                                        <p:cTn id="53" dur="500"/>
                                        <p:tgtEl>
                                          <p:spTgt spid="16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2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right)">
                                      <p:cBhvr>
                                        <p:cTn id="63" dur="1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64" presetID="22" presetClass="entr" presetSubtype="8"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left)">
                                      <p:cBhvr>
                                        <p:cTn id="66"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par>
                                <p:cTn id="67" presetID="10" presetClass="entr" presetSubtype="0" fill="hold" grpId="0" nodeType="withEffect">
                                  <p:stCondLst>
                                    <p:cond delay="1000"/>
                                  </p:stCondLst>
                                  <p:childTnLst>
                                    <p:set>
                                      <p:cBhvr>
                                        <p:cTn id="68" dur="1" fill="hold">
                                          <p:stCondLst>
                                            <p:cond delay="0"/>
                                          </p:stCondLst>
                                        </p:cTn>
                                        <p:tgtEl>
                                          <p:spTgt spid="163"/>
                                        </p:tgtEl>
                                        <p:attrNameLst>
                                          <p:attrName>style.visibility</p:attrName>
                                        </p:attrNameLst>
                                      </p:cBhvr>
                                      <p:to>
                                        <p:strVal val="visible"/>
                                      </p:to>
                                    </p:set>
                                    <p:animEffect transition="in" filter="fade">
                                      <p:cBhvr>
                                        <p:cTn id="69" dur="500"/>
                                        <p:tgtEl>
                                          <p:spTgt spid="16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10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wipe(up)">
                                      <p:cBhvr>
                                        <p:cTn id="79"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80" presetID="22" presetClass="entr" presetSubtype="4"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down)">
                                      <p:cBhvr>
                                        <p:cTn id="82" dur="1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par>
                                <p:cTn id="83" presetID="10" presetClass="entr" presetSubtype="0" fill="hold" grpId="0" nodeType="withEffect">
                                  <p:stCondLst>
                                    <p:cond delay="1000"/>
                                  </p:stCondLst>
                                  <p:childTnLst>
                                    <p:set>
                                      <p:cBhvr>
                                        <p:cTn id="84" dur="1" fill="hold">
                                          <p:stCondLst>
                                            <p:cond delay="0"/>
                                          </p:stCondLst>
                                        </p:cTn>
                                        <p:tgtEl>
                                          <p:spTgt spid="165"/>
                                        </p:tgtEl>
                                        <p:attrNameLst>
                                          <p:attrName>style.visibility</p:attrName>
                                        </p:attrNameLst>
                                      </p:cBhvr>
                                      <p:to>
                                        <p:strVal val="visible"/>
                                      </p:to>
                                    </p:set>
                                    <p:animEffect transition="in" filter="fade">
                                      <p:cBhvr>
                                        <p:cTn id="85" dur="500"/>
                                        <p:tgtEl>
                                          <p:spTgt spid="16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left)">
                                      <p:cBhvr>
                                        <p:cTn id="90" dur="10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up)">
                                      <p:cBhvr>
                                        <p:cTn id="95" dur="500"/>
                                        <p:tgtEl>
                                          <p:spTgt spid="20"/>
                                        </p:tgtEl>
                                      </p:cBhvr>
                                    </p:animEffect>
                                  </p:childTnLst>
                                </p:cTn>
                              </p:par>
                              <p:par>
                                <p:cTn id="96" presetID="22" presetClass="entr" presetSubtype="4" fill="hold" nodeType="with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wipe(down)">
                                      <p:cBhvr>
                                        <p:cTn id="98" dur="500"/>
                                        <p:tgtEl>
                                          <p:spTgt spid="21"/>
                                        </p:tgtEl>
                                      </p:cBhvr>
                                    </p:animEffect>
                                  </p:childTnLst>
                                </p:cTn>
                              </p:par>
                              <p:par>
                                <p:cTn id="99" presetID="10" presetClass="entr" presetSubtype="0" fill="hold" grpId="0" nodeType="withEffect">
                                  <p:stCondLst>
                                    <p:cond delay="1000"/>
                                  </p:stCondLst>
                                  <p:childTnLst>
                                    <p:set>
                                      <p:cBhvr>
                                        <p:cTn id="100" dur="1" fill="hold">
                                          <p:stCondLst>
                                            <p:cond delay="0"/>
                                          </p:stCondLst>
                                        </p:cTn>
                                        <p:tgtEl>
                                          <p:spTgt spid="164"/>
                                        </p:tgtEl>
                                        <p:attrNameLst>
                                          <p:attrName>style.visibility</p:attrName>
                                        </p:attrNameLst>
                                      </p:cBhvr>
                                      <p:to>
                                        <p:strVal val="visible"/>
                                      </p:to>
                                    </p:set>
                                    <p:animEffect transition="in" filter="fade">
                                      <p:cBhvr>
                                        <p:cTn id="101"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9" grpId="0"/>
      <p:bldP spid="1035485" grpId="0"/>
      <p:bldP spid="1035486" grpId="0"/>
      <p:bldP spid="1035608" grpId="0" animBg="1"/>
      <p:bldP spid="161" grpId="0"/>
      <p:bldP spid="162" grpId="0"/>
      <p:bldP spid="163" grpId="0"/>
      <p:bldP spid="164" grpId="0"/>
      <p:bldP spid="16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5767389" y="1859816"/>
            <a:ext cx="3376612" cy="2328952"/>
            <a:chOff x="5767389" y="1859816"/>
            <a:chExt cx="3376612" cy="2328952"/>
          </a:xfrm>
        </p:grpSpPr>
        <p:sp>
          <p:nvSpPr>
            <p:cNvPr id="161" name="Text Box 221"/>
            <p:cNvSpPr txBox="1">
              <a:spLocks noChangeArrowheads="1"/>
            </p:cNvSpPr>
            <p:nvPr/>
          </p:nvSpPr>
          <p:spPr bwMode="auto">
            <a:xfrm>
              <a:off x="5767389" y="1859816"/>
              <a:ext cx="3376612" cy="461665"/>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Talc = ~5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62" name="Text Box 221"/>
            <p:cNvSpPr txBox="1">
              <a:spLocks noChangeArrowheads="1"/>
            </p:cNvSpPr>
            <p:nvPr/>
          </p:nvSpPr>
          <p:spPr bwMode="auto">
            <a:xfrm>
              <a:off x="5767389" y="2293293"/>
              <a:ext cx="3376612" cy="461665"/>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Serpent. = ~13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63" name="Text Box 221"/>
            <p:cNvSpPr txBox="1">
              <a:spLocks noChangeArrowheads="1"/>
            </p:cNvSpPr>
            <p:nvPr/>
          </p:nvSpPr>
          <p:spPr bwMode="auto">
            <a:xfrm>
              <a:off x="5767389" y="2787948"/>
              <a:ext cx="3376612" cy="461665"/>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Chlorite = ~13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64" name="Text Box 221"/>
            <p:cNvSpPr txBox="1">
              <a:spLocks noChangeArrowheads="1"/>
            </p:cNvSpPr>
            <p:nvPr/>
          </p:nvSpPr>
          <p:spPr bwMode="auto">
            <a:xfrm>
              <a:off x="5767389" y="3727103"/>
              <a:ext cx="3376612" cy="461665"/>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Phase A = ~12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65" name="Text Box 221"/>
            <p:cNvSpPr txBox="1">
              <a:spLocks noChangeArrowheads="1"/>
            </p:cNvSpPr>
            <p:nvPr/>
          </p:nvSpPr>
          <p:spPr bwMode="auto">
            <a:xfrm>
              <a:off x="5767389" y="3256756"/>
              <a:ext cx="3376612" cy="461665"/>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Amphibole = ~2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endParaRPr lang="en-GB" sz="2400" dirty="0">
                <a:solidFill>
                  <a:schemeClr val="bg1"/>
                </a:solidFill>
                <a:effectLst>
                  <a:outerShdw blurRad="38100" dist="38100" dir="2700000" algn="tl">
                    <a:srgbClr val="000000"/>
                  </a:outerShdw>
                </a:effectLst>
                <a:latin typeface="Calibri" pitchFamily="34" charset="0"/>
              </a:endParaRPr>
            </a:p>
          </p:txBody>
        </p:sp>
      </p:grpSp>
      <p:sp>
        <p:nvSpPr>
          <p:cNvPr id="1035269"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Principal hydrous phases in peridotites</a:t>
            </a:r>
            <a:endParaRPr lang="en-GB" sz="3600" dirty="0">
              <a:solidFill>
                <a:schemeClr val="bg1"/>
              </a:solidFill>
              <a:effectLst>
                <a:outerShdw blurRad="38100" dist="38100" dir="2700000" algn="tl">
                  <a:srgbClr val="000000"/>
                </a:outerShdw>
              </a:effectLst>
              <a:latin typeface="Calibri" pitchFamily="34" charset="0"/>
            </a:endParaRPr>
          </a:p>
        </p:txBody>
      </p:sp>
      <p:sp>
        <p:nvSpPr>
          <p:cNvPr id="1035481" name="Text Box 217"/>
          <p:cNvSpPr txBox="1">
            <a:spLocks noChangeArrowheads="1"/>
          </p:cNvSpPr>
          <p:nvPr/>
        </p:nvSpPr>
        <p:spPr bwMode="auto">
          <a:xfrm>
            <a:off x="5854701" y="4268788"/>
            <a:ext cx="2118531" cy="461665"/>
          </a:xfrm>
          <a:prstGeom prst="rect">
            <a:avLst/>
          </a:prstGeom>
          <a:noFill/>
          <a:ln w="9525" algn="ctr">
            <a:noFill/>
            <a:miter lim="800000"/>
            <a:headEnd/>
            <a:tailEnd/>
          </a:ln>
          <a:effectLst/>
        </p:spPr>
        <p:txBody>
          <a:bodyPr wrap="square">
            <a:spAutoFit/>
          </a:bodyPr>
          <a:lstStyle/>
          <a:p>
            <a:pPr>
              <a:defRPr/>
            </a:pPr>
            <a:r>
              <a:rPr lang="en-GB" sz="1200" dirty="0" smtClean="0">
                <a:solidFill>
                  <a:schemeClr val="bg1"/>
                </a:solidFill>
                <a:effectLst>
                  <a:outerShdw blurRad="38100" dist="38100" dir="2700000" algn="tl">
                    <a:srgbClr val="000000"/>
                  </a:outerShdw>
                </a:effectLst>
                <a:latin typeface="Calibri" pitchFamily="34" charset="0"/>
              </a:rPr>
              <a:t>Katz </a:t>
            </a:r>
            <a:r>
              <a:rPr lang="en-GB" sz="1200" dirty="0" smtClean="0">
                <a:solidFill>
                  <a:schemeClr val="bg1"/>
                </a:solidFill>
                <a:effectLst>
                  <a:outerShdw blurRad="38100" dist="38100" dir="2700000" algn="tl">
                    <a:srgbClr val="000000"/>
                  </a:outerShdw>
                </a:effectLst>
                <a:latin typeface="Calibri" pitchFamily="34" charset="0"/>
              </a:rPr>
              <a:t>et </a:t>
            </a:r>
            <a:r>
              <a:rPr lang="en-GB" sz="1200" dirty="0" smtClean="0">
                <a:solidFill>
                  <a:schemeClr val="bg1"/>
                </a:solidFill>
                <a:effectLst>
                  <a:outerShdw blurRad="38100" dist="38100" dir="2700000" algn="tl">
                    <a:srgbClr val="000000"/>
                  </a:outerShdw>
                </a:effectLst>
                <a:latin typeface="Calibri" pitchFamily="34" charset="0"/>
              </a:rPr>
              <a:t>al., 2003 (G3 doi:10.1029/2002GC000433)</a:t>
            </a:r>
            <a:endParaRPr lang="en-GB" sz="1200" dirty="0">
              <a:solidFill>
                <a:schemeClr val="bg1"/>
              </a:solidFill>
              <a:effectLst>
                <a:outerShdw blurRad="38100" dist="38100" dir="2700000" algn="tl">
                  <a:srgbClr val="000000"/>
                </a:outerShdw>
              </a:effectLst>
              <a:latin typeface="Calibri" pitchFamily="34" charset="0"/>
            </a:endParaRPr>
          </a:p>
        </p:txBody>
      </p:sp>
      <p:pic>
        <p:nvPicPr>
          <p:cNvPr id="1035482" name="Picture 218"/>
          <p:cNvPicPr>
            <a:picLocks noChangeAspect="1" noChangeArrowheads="1"/>
          </p:cNvPicPr>
          <p:nvPr/>
        </p:nvPicPr>
        <p:blipFill>
          <a:blip r:embed="rId3" cstate="print"/>
          <a:srcRect/>
          <a:stretch>
            <a:fillRect/>
          </a:stretch>
        </p:blipFill>
        <p:spPr bwMode="auto">
          <a:xfrm>
            <a:off x="5840413" y="1423988"/>
            <a:ext cx="3248025" cy="2852737"/>
          </a:xfrm>
          <a:prstGeom prst="rect">
            <a:avLst/>
          </a:prstGeom>
          <a:noFill/>
          <a:ln w="9525" algn="ctr">
            <a:noFill/>
            <a:miter lim="800000"/>
            <a:headEnd/>
            <a:tailEnd/>
          </a:ln>
        </p:spPr>
      </p:pic>
      <p:sp>
        <p:nvSpPr>
          <p:cNvPr id="1035485" name="Text Box 221"/>
          <p:cNvSpPr txBox="1">
            <a:spLocks noChangeArrowheads="1"/>
          </p:cNvSpPr>
          <p:nvPr/>
        </p:nvSpPr>
        <p:spPr bwMode="auto">
          <a:xfrm>
            <a:off x="342900" y="606425"/>
            <a:ext cx="8458200" cy="830997"/>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The principal hydrous phases in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O-saturated peridotite to 8 GPa are </a:t>
            </a:r>
            <a:r>
              <a:rPr lang="en-GB" sz="2400" dirty="0" smtClean="0">
                <a:solidFill>
                  <a:srgbClr val="FFFF00"/>
                </a:solidFill>
                <a:effectLst>
                  <a:outerShdw blurRad="38100" dist="38100" dir="2700000" algn="tl">
                    <a:srgbClr val="000000"/>
                  </a:outerShdw>
                </a:effectLst>
                <a:latin typeface="Calibri" pitchFamily="34" charset="0"/>
              </a:rPr>
              <a:t>serpentine</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phase A</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chlorite</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talc</a:t>
            </a:r>
            <a:r>
              <a:rPr lang="en-GB" sz="2400" dirty="0" smtClean="0">
                <a:solidFill>
                  <a:schemeClr val="bg1"/>
                </a:solidFill>
                <a:effectLst>
                  <a:outerShdw blurRad="38100" dist="38100" dir="2700000" algn="tl">
                    <a:srgbClr val="000000"/>
                  </a:outerShdw>
                </a:effectLst>
                <a:latin typeface="Calibri" pitchFamily="34" charset="0"/>
              </a:rPr>
              <a:t>, and </a:t>
            </a:r>
            <a:r>
              <a:rPr lang="en-GB" sz="2400" dirty="0" smtClean="0">
                <a:solidFill>
                  <a:srgbClr val="FFFF00"/>
                </a:solidFill>
                <a:effectLst>
                  <a:outerShdw blurRad="38100" dist="38100" dir="2700000" algn="tl">
                    <a:srgbClr val="000000"/>
                  </a:outerShdw>
                </a:effectLst>
                <a:latin typeface="Calibri" pitchFamily="34" charset="0"/>
              </a:rPr>
              <a:t>amphibole</a:t>
            </a:r>
            <a:r>
              <a:rPr lang="en-GB" sz="2400" dirty="0" smtClean="0">
                <a:solidFill>
                  <a:schemeClr val="bg1"/>
                </a:solidFill>
                <a:effectLst>
                  <a:outerShdw blurRad="38100" dist="38100" dir="2700000" algn="tl">
                    <a:srgbClr val="000000"/>
                  </a:outerShdw>
                </a:effectLst>
                <a:latin typeface="Calibri" pitchFamily="34" charset="0"/>
              </a:rPr>
              <a:t>.</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35486" name="Text Box 222"/>
          <p:cNvSpPr txBox="1">
            <a:spLocks noChangeArrowheads="1"/>
          </p:cNvSpPr>
          <p:nvPr/>
        </p:nvSpPr>
        <p:spPr bwMode="auto">
          <a:xfrm>
            <a:off x="5754688" y="5070475"/>
            <a:ext cx="3389312" cy="1314450"/>
          </a:xfrm>
          <a:prstGeom prst="rect">
            <a:avLst/>
          </a:prstGeom>
          <a:noFill/>
          <a:ln w="9525" algn="ctr">
            <a:noFill/>
            <a:miter lim="800000"/>
            <a:headEnd/>
            <a:tailEnd/>
          </a:ln>
          <a:effectLst/>
        </p:spPr>
        <p:txBody>
          <a:bodyPr>
            <a:spAutoFit/>
          </a:bodyPr>
          <a:lstStyle/>
          <a:p>
            <a:pPr>
              <a:spcBef>
                <a:spcPct val="50000"/>
              </a:spcBef>
              <a:defRPr/>
            </a:pPr>
            <a:r>
              <a:rPr lang="en-GB" sz="1600" dirty="0">
                <a:solidFill>
                  <a:schemeClr val="bg1"/>
                </a:solidFill>
                <a:effectLst>
                  <a:outerShdw blurRad="38100" dist="38100" dir="2700000" algn="tl">
                    <a:srgbClr val="000000"/>
                  </a:outerShdw>
                </a:effectLst>
                <a:latin typeface="Calibri" pitchFamily="34" charset="0"/>
              </a:rPr>
              <a:t>‘</a:t>
            </a:r>
            <a:r>
              <a:rPr lang="en-GB" sz="1600" i="1" dirty="0">
                <a:solidFill>
                  <a:schemeClr val="bg1"/>
                </a:solidFill>
                <a:effectLst>
                  <a:outerShdw blurRad="38100" dist="38100" dir="2700000" algn="tl">
                    <a:srgbClr val="000000"/>
                  </a:outerShdw>
                </a:effectLst>
                <a:latin typeface="Calibri" pitchFamily="34" charset="0"/>
              </a:rPr>
              <a:t>A</a:t>
            </a:r>
            <a:r>
              <a:rPr lang="en-GB" sz="1600" dirty="0">
                <a:solidFill>
                  <a:schemeClr val="bg1"/>
                </a:solidFill>
                <a:effectLst>
                  <a:outerShdw blurRad="38100" dist="38100" dir="2700000" algn="tl">
                    <a:srgbClr val="000000"/>
                  </a:outerShdw>
                </a:effectLst>
                <a:latin typeface="Calibri" pitchFamily="34" charset="0"/>
              </a:rPr>
              <a:t>’</a:t>
            </a:r>
            <a:r>
              <a:rPr lang="en-GB" sz="1600" dirty="0">
                <a:solidFill>
                  <a:srgbClr val="FF66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phase A, </a:t>
            </a:r>
            <a:r>
              <a:rPr lang="en-GB" sz="1600" i="1" dirty="0" err="1">
                <a:solidFill>
                  <a:schemeClr val="bg1"/>
                </a:solidFill>
                <a:effectLst>
                  <a:outerShdw blurRad="38100" dist="38100" dir="2700000" algn="tl">
                    <a:srgbClr val="000000"/>
                  </a:outerShdw>
                </a:effectLst>
                <a:latin typeface="Calibri" pitchFamily="34" charset="0"/>
              </a:rPr>
              <a:t>amph</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amphibole, </a:t>
            </a:r>
            <a:r>
              <a:rPr lang="en-GB" sz="1600" i="1" dirty="0" err="1">
                <a:solidFill>
                  <a:schemeClr val="bg1"/>
                </a:solidFill>
                <a:effectLst>
                  <a:outerShdw blurRad="38100" dist="38100" dir="2700000" algn="tl">
                    <a:srgbClr val="000000"/>
                  </a:outerShdw>
                </a:effectLst>
                <a:latin typeface="Calibri" pitchFamily="34" charset="0"/>
              </a:rPr>
              <a:t>chl</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chlorite, </a:t>
            </a:r>
            <a:r>
              <a:rPr lang="en-GB" sz="1600" i="1" dirty="0">
                <a:solidFill>
                  <a:schemeClr val="bg1"/>
                </a:solidFill>
                <a:effectLst>
                  <a:outerShdw blurRad="38100" dist="38100" dir="2700000" algn="tl">
                    <a:srgbClr val="000000"/>
                  </a:outerShdw>
                </a:effectLst>
                <a:latin typeface="Calibri" pitchFamily="34" charset="0"/>
              </a:rPr>
              <a:t>cpx</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clinopyroxene, </a:t>
            </a:r>
            <a:r>
              <a:rPr lang="en-GB" sz="1600" i="1" dirty="0">
                <a:solidFill>
                  <a:schemeClr val="bg1"/>
                </a:solidFill>
                <a:effectLst>
                  <a:outerShdw blurRad="38100" dist="38100" dir="2700000" algn="tl">
                    <a:srgbClr val="000000"/>
                  </a:outerShdw>
                </a:effectLst>
                <a:latin typeface="Calibri" pitchFamily="34" charset="0"/>
              </a:rPr>
              <a:t>gar</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garnet, </a:t>
            </a:r>
            <a:r>
              <a:rPr lang="en-GB" sz="1600" i="1" dirty="0">
                <a:solidFill>
                  <a:schemeClr val="bg1"/>
                </a:solidFill>
                <a:effectLst>
                  <a:outerShdw blurRad="38100" dist="38100" dir="2700000" algn="tl">
                    <a:srgbClr val="000000"/>
                  </a:outerShdw>
                </a:effectLst>
                <a:latin typeface="Calibri" pitchFamily="34" charset="0"/>
              </a:rPr>
              <a:t>ol</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olivine, </a:t>
            </a:r>
            <a:r>
              <a:rPr lang="en-GB" sz="1600" i="1" dirty="0">
                <a:solidFill>
                  <a:schemeClr val="bg1"/>
                </a:solidFill>
                <a:effectLst>
                  <a:outerShdw blurRad="38100" dist="38100" dir="2700000" algn="tl">
                    <a:srgbClr val="000000"/>
                  </a:outerShdw>
                </a:effectLst>
                <a:latin typeface="Calibri" pitchFamily="34" charset="0"/>
              </a:rPr>
              <a:t>opx</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orthopyroxene, </a:t>
            </a:r>
            <a:r>
              <a:rPr lang="en-GB" sz="1600" i="1" dirty="0" err="1">
                <a:solidFill>
                  <a:schemeClr val="bg1"/>
                </a:solidFill>
                <a:effectLst>
                  <a:outerShdw blurRad="38100" dist="38100" dir="2700000" algn="tl">
                    <a:srgbClr val="000000"/>
                  </a:outerShdw>
                </a:effectLst>
                <a:latin typeface="Calibri" pitchFamily="34" charset="0"/>
              </a:rPr>
              <a:t>serp</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serpentine, </a:t>
            </a:r>
            <a:r>
              <a:rPr lang="en-GB" sz="1600" i="1" dirty="0">
                <a:solidFill>
                  <a:schemeClr val="bg1"/>
                </a:solidFill>
                <a:effectLst>
                  <a:outerShdw blurRad="38100" dist="38100" dir="2700000" algn="tl">
                    <a:srgbClr val="000000"/>
                  </a:outerShdw>
                </a:effectLst>
                <a:latin typeface="Calibri" pitchFamily="34" charset="0"/>
              </a:rPr>
              <a:t>sp</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spinel, </a:t>
            </a:r>
            <a:r>
              <a:rPr lang="en-GB" sz="1600" i="1" dirty="0" err="1">
                <a:solidFill>
                  <a:schemeClr val="bg1"/>
                </a:solidFill>
                <a:effectLst>
                  <a:outerShdw blurRad="38100" dist="38100" dir="2700000" algn="tl">
                    <a:srgbClr val="000000"/>
                  </a:outerShdw>
                </a:effectLst>
                <a:latin typeface="Calibri" pitchFamily="34" charset="0"/>
              </a:rPr>
              <a:t>tc</a:t>
            </a:r>
            <a:r>
              <a:rPr lang="en-GB" sz="1600" i="1" dirty="0">
                <a:solidFill>
                  <a:srgbClr val="FFFF00"/>
                </a:solidFill>
                <a:effectLst>
                  <a:outerShdw blurRad="38100" dist="38100" dir="2700000" algn="tl">
                    <a:srgbClr val="000000"/>
                  </a:outerShdw>
                </a:effectLst>
                <a:latin typeface="Calibri" pitchFamily="34" charset="0"/>
              </a:rPr>
              <a:t> </a:t>
            </a:r>
            <a:r>
              <a:rPr lang="en-GB" sz="1600" dirty="0">
                <a:solidFill>
                  <a:srgbClr val="FFFF00"/>
                </a:solidFill>
                <a:effectLst>
                  <a:outerShdw blurRad="38100" dist="38100" dir="2700000" algn="tl">
                    <a:srgbClr val="000000"/>
                  </a:outerShdw>
                </a:effectLst>
                <a:latin typeface="Calibri" pitchFamily="34" charset="0"/>
              </a:rPr>
              <a:t>= talc.</a:t>
            </a:r>
          </a:p>
        </p:txBody>
      </p:sp>
      <p:grpSp>
        <p:nvGrpSpPr>
          <p:cNvPr id="2" name="Group 345"/>
          <p:cNvGrpSpPr>
            <a:grpSpLocks/>
          </p:cNvGrpSpPr>
          <p:nvPr/>
        </p:nvGrpSpPr>
        <p:grpSpPr bwMode="auto">
          <a:xfrm>
            <a:off x="39688" y="1947863"/>
            <a:ext cx="5735638" cy="4857750"/>
            <a:chOff x="25" y="1227"/>
            <a:chExt cx="3613" cy="3060"/>
          </a:xfrm>
        </p:grpSpPr>
        <p:sp>
          <p:nvSpPr>
            <p:cNvPr id="1035487" name="Rectangle 223"/>
            <p:cNvSpPr>
              <a:spLocks noChangeAspect="1" noChangeArrowheads="1"/>
            </p:cNvSpPr>
            <p:nvPr/>
          </p:nvSpPr>
          <p:spPr bwMode="auto">
            <a:xfrm>
              <a:off x="28" y="1227"/>
              <a:ext cx="3610" cy="306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35488" name="Rectangle 224"/>
            <p:cNvSpPr>
              <a:spLocks noChangeAspect="1" noChangeArrowheads="1"/>
            </p:cNvSpPr>
            <p:nvPr/>
          </p:nvSpPr>
          <p:spPr bwMode="auto">
            <a:xfrm>
              <a:off x="374" y="1592"/>
              <a:ext cx="2845" cy="252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35489" name="Freeform 225"/>
            <p:cNvSpPr>
              <a:spLocks noChangeAspect="1"/>
            </p:cNvSpPr>
            <p:nvPr/>
          </p:nvSpPr>
          <p:spPr bwMode="auto">
            <a:xfrm>
              <a:off x="1198" y="1647"/>
              <a:ext cx="497" cy="590"/>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1" name="Freeform 227"/>
            <p:cNvSpPr>
              <a:spLocks noChangeAspect="1"/>
            </p:cNvSpPr>
            <p:nvPr/>
          </p:nvSpPr>
          <p:spPr bwMode="auto">
            <a:xfrm>
              <a:off x="2754" y="1690"/>
              <a:ext cx="240" cy="1681"/>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035492" name="Line 228"/>
            <p:cNvSpPr>
              <a:spLocks noChangeAspect="1" noChangeShapeType="1"/>
            </p:cNvSpPr>
            <p:nvPr/>
          </p:nvSpPr>
          <p:spPr bwMode="auto">
            <a:xfrm>
              <a:off x="2288" y="2140"/>
              <a:ext cx="936" cy="79"/>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19872" name="Group 229"/>
            <p:cNvGrpSpPr>
              <a:grpSpLocks/>
            </p:cNvGrpSpPr>
            <p:nvPr/>
          </p:nvGrpSpPr>
          <p:grpSpPr bwMode="auto">
            <a:xfrm>
              <a:off x="554" y="1690"/>
              <a:ext cx="2206" cy="626"/>
              <a:chOff x="554" y="1690"/>
              <a:chExt cx="2206" cy="626"/>
            </a:xfrm>
          </p:grpSpPr>
          <p:sp>
            <p:nvSpPr>
              <p:cNvPr id="1035494" name="Freeform 230"/>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5" name="Freeform 231"/>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grpSp>
        <p:grpSp>
          <p:nvGrpSpPr>
            <p:cNvPr id="119873" name="Group 323"/>
            <p:cNvGrpSpPr>
              <a:grpSpLocks/>
            </p:cNvGrpSpPr>
            <p:nvPr/>
          </p:nvGrpSpPr>
          <p:grpSpPr bwMode="auto">
            <a:xfrm>
              <a:off x="500" y="3284"/>
              <a:ext cx="1457" cy="774"/>
              <a:chOff x="500" y="3284"/>
              <a:chExt cx="1457" cy="774"/>
            </a:xfrm>
          </p:grpSpPr>
          <p:sp>
            <p:nvSpPr>
              <p:cNvPr id="1035496" name="Freeform 232"/>
              <p:cNvSpPr>
                <a:spLocks noChangeAspect="1"/>
              </p:cNvSpPr>
              <p:nvPr/>
            </p:nvSpPr>
            <p:spPr bwMode="auto">
              <a:xfrm>
                <a:off x="500" y="3284"/>
                <a:ext cx="626" cy="270"/>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7" name="Freeform 233"/>
              <p:cNvSpPr>
                <a:spLocks noChangeAspect="1"/>
              </p:cNvSpPr>
              <p:nvPr/>
            </p:nvSpPr>
            <p:spPr bwMode="auto">
              <a:xfrm>
                <a:off x="1126" y="3554"/>
                <a:ext cx="831" cy="504"/>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12700" cap="flat" cmpd="sng">
                <a:solidFill>
                  <a:schemeClr val="tx2"/>
                </a:solidFill>
                <a:prstDash val="solid"/>
                <a:round/>
                <a:headEnd/>
                <a:tailEnd/>
              </a:ln>
              <a:effectLst/>
            </p:spPr>
            <p:txBody>
              <a:bodyPr anchor="ctr"/>
              <a:lstStyle/>
              <a:p>
                <a:pPr>
                  <a:defRPr/>
                </a:pPr>
                <a:endParaRPr lang="en-GB">
                  <a:latin typeface="Calibri" pitchFamily="34" charset="0"/>
                </a:endParaRPr>
              </a:p>
            </p:txBody>
          </p:sp>
        </p:grpSp>
        <p:grpSp>
          <p:nvGrpSpPr>
            <p:cNvPr id="119874" name="Group 324"/>
            <p:cNvGrpSpPr>
              <a:grpSpLocks/>
            </p:cNvGrpSpPr>
            <p:nvPr/>
          </p:nvGrpSpPr>
          <p:grpSpPr bwMode="auto">
            <a:xfrm>
              <a:off x="723" y="1686"/>
              <a:ext cx="1580" cy="1495"/>
              <a:chOff x="723" y="1686"/>
              <a:chExt cx="1580" cy="1495"/>
            </a:xfrm>
          </p:grpSpPr>
          <p:sp>
            <p:nvSpPr>
              <p:cNvPr id="1035490" name="Freeform 226"/>
              <p:cNvSpPr>
                <a:spLocks noChangeAspect="1"/>
              </p:cNvSpPr>
              <p:nvPr/>
            </p:nvSpPr>
            <p:spPr bwMode="auto">
              <a:xfrm>
                <a:off x="1684" y="1686"/>
                <a:ext cx="619" cy="1285"/>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1905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498" name="Freeform 234"/>
              <p:cNvSpPr>
                <a:spLocks noChangeAspect="1"/>
              </p:cNvSpPr>
              <p:nvPr/>
            </p:nvSpPr>
            <p:spPr bwMode="auto">
              <a:xfrm>
                <a:off x="723" y="2975"/>
                <a:ext cx="1026" cy="206"/>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19050" cap="flat" cmpd="sng">
                <a:solidFill>
                  <a:schemeClr val="tx2"/>
                </a:solidFill>
                <a:prstDash val="sysDot"/>
                <a:round/>
                <a:headEnd/>
                <a:tailEnd/>
              </a:ln>
              <a:effectLst/>
            </p:spPr>
            <p:txBody>
              <a:bodyPr anchor="ctr"/>
              <a:lstStyle/>
              <a:p>
                <a:pPr>
                  <a:defRPr/>
                </a:pPr>
                <a:endParaRPr lang="en-GB">
                  <a:latin typeface="Calibri" pitchFamily="34" charset="0"/>
                </a:endParaRPr>
              </a:p>
            </p:txBody>
          </p:sp>
        </p:grpSp>
        <p:sp>
          <p:nvSpPr>
            <p:cNvPr id="1035499" name="Line 235"/>
            <p:cNvSpPr>
              <a:spLocks noChangeAspect="1" noChangeShapeType="1"/>
            </p:cNvSpPr>
            <p:nvPr/>
          </p:nvSpPr>
          <p:spPr bwMode="auto">
            <a:xfrm flipH="1">
              <a:off x="453" y="3554"/>
              <a:ext cx="659" cy="32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19876" name="Group 236"/>
            <p:cNvGrpSpPr>
              <a:grpSpLocks/>
            </p:cNvGrpSpPr>
            <p:nvPr/>
          </p:nvGrpSpPr>
          <p:grpSpPr bwMode="auto">
            <a:xfrm>
              <a:off x="692" y="1654"/>
              <a:ext cx="1017" cy="2300"/>
              <a:chOff x="692" y="1654"/>
              <a:chExt cx="1017" cy="2300"/>
            </a:xfrm>
          </p:grpSpPr>
          <p:grpSp>
            <p:nvGrpSpPr>
              <p:cNvPr id="119958" name="Group 237"/>
              <p:cNvGrpSpPr>
                <a:grpSpLocks/>
              </p:cNvGrpSpPr>
              <p:nvPr/>
            </p:nvGrpSpPr>
            <p:grpSpPr bwMode="auto">
              <a:xfrm>
                <a:off x="824" y="1654"/>
                <a:ext cx="885" cy="1893"/>
                <a:chOff x="824" y="1654"/>
                <a:chExt cx="885" cy="1893"/>
              </a:xfrm>
            </p:grpSpPr>
            <p:sp>
              <p:nvSpPr>
                <p:cNvPr id="1035502" name="Freeform 238"/>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19050" cap="flat" cmpd="sng">
                  <a:solidFill>
                    <a:schemeClr val="tx2"/>
                  </a:solidFill>
                  <a:prstDash val="solid"/>
                  <a:round/>
                  <a:headEnd/>
                  <a:tailEnd/>
                </a:ln>
                <a:effectLst/>
              </p:spPr>
              <p:txBody>
                <a:bodyPr anchor="ctr"/>
                <a:lstStyle/>
                <a:p>
                  <a:pPr>
                    <a:defRPr/>
                  </a:pPr>
                  <a:endParaRPr lang="en-GB">
                    <a:latin typeface="Calibri" pitchFamily="34" charset="0"/>
                  </a:endParaRPr>
                </a:p>
              </p:txBody>
            </p:sp>
            <p:sp>
              <p:nvSpPr>
                <p:cNvPr id="1035503" name="Freeform 239"/>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19050" cap="flat" cmpd="sng">
                  <a:solidFill>
                    <a:schemeClr val="tx2"/>
                  </a:solidFill>
                  <a:prstDash val="solid"/>
                  <a:round/>
                  <a:headEnd/>
                  <a:tailEnd/>
                </a:ln>
                <a:effectLst/>
              </p:spPr>
              <p:txBody>
                <a:bodyPr anchor="ctr"/>
                <a:lstStyle/>
                <a:p>
                  <a:pPr>
                    <a:defRPr/>
                  </a:pPr>
                  <a:endParaRPr lang="en-GB">
                    <a:latin typeface="Calibri" pitchFamily="34" charset="0"/>
                  </a:endParaRPr>
                </a:p>
              </p:txBody>
            </p:sp>
          </p:grpSp>
          <p:sp>
            <p:nvSpPr>
              <p:cNvPr id="1035504" name="Freeform 240"/>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19050" cap="flat" cmpd="sng">
                <a:solidFill>
                  <a:schemeClr val="tx2"/>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19877" name="Text Box 241"/>
            <p:cNvSpPr txBox="1">
              <a:spLocks noChangeAspect="1" noChangeArrowheads="1"/>
            </p:cNvSpPr>
            <p:nvPr/>
          </p:nvSpPr>
          <p:spPr bwMode="auto">
            <a:xfrm rot="1191810">
              <a:off x="553" y="1787"/>
              <a:ext cx="578" cy="174"/>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19878" name="Text Box 242"/>
            <p:cNvSpPr txBox="1">
              <a:spLocks noChangeAspect="1" noChangeArrowheads="1"/>
            </p:cNvSpPr>
            <p:nvPr/>
          </p:nvSpPr>
          <p:spPr bwMode="auto">
            <a:xfrm rot="1191810">
              <a:off x="532" y="1621"/>
              <a:ext cx="617" cy="174"/>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79" name="Text Box 243"/>
            <p:cNvSpPr txBox="1">
              <a:spLocks noChangeAspect="1" noChangeArrowheads="1"/>
            </p:cNvSpPr>
            <p:nvPr/>
          </p:nvSpPr>
          <p:spPr bwMode="auto">
            <a:xfrm rot="1833081">
              <a:off x="1088" y="1796"/>
              <a:ext cx="287" cy="174"/>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19880" name="Text Box 244"/>
            <p:cNvSpPr txBox="1">
              <a:spLocks noChangeAspect="1" noChangeArrowheads="1"/>
            </p:cNvSpPr>
            <p:nvPr/>
          </p:nvSpPr>
          <p:spPr bwMode="auto">
            <a:xfrm rot="1596048">
              <a:off x="845" y="1598"/>
              <a:ext cx="434" cy="165"/>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19881" name="Text Box 245"/>
            <p:cNvSpPr txBox="1">
              <a:spLocks noChangeAspect="1" noChangeArrowheads="1"/>
            </p:cNvSpPr>
            <p:nvPr/>
          </p:nvSpPr>
          <p:spPr bwMode="auto">
            <a:xfrm rot="1899183">
              <a:off x="1190" y="1671"/>
              <a:ext cx="270" cy="165"/>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19882" name="Text Box 246"/>
            <p:cNvSpPr txBox="1">
              <a:spLocks noChangeAspect="1" noChangeArrowheads="1"/>
            </p:cNvSpPr>
            <p:nvPr/>
          </p:nvSpPr>
          <p:spPr bwMode="auto">
            <a:xfrm rot="2255856">
              <a:off x="1283" y="1646"/>
              <a:ext cx="439" cy="174"/>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83" name="Text Box 247"/>
            <p:cNvSpPr txBox="1">
              <a:spLocks noChangeAspect="1" noChangeArrowheads="1"/>
            </p:cNvSpPr>
            <p:nvPr/>
          </p:nvSpPr>
          <p:spPr bwMode="auto">
            <a:xfrm>
              <a:off x="1183" y="2225"/>
              <a:ext cx="436" cy="221"/>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19884" name="Text Box 248"/>
            <p:cNvSpPr txBox="1">
              <a:spLocks noChangeAspect="1" noChangeArrowheads="1"/>
            </p:cNvSpPr>
            <p:nvPr/>
          </p:nvSpPr>
          <p:spPr bwMode="auto">
            <a:xfrm>
              <a:off x="561" y="2080"/>
              <a:ext cx="531" cy="288"/>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35513" name="Freeform 249"/>
            <p:cNvSpPr>
              <a:spLocks noChangeAspect="1"/>
            </p:cNvSpPr>
            <p:nvPr/>
          </p:nvSpPr>
          <p:spPr bwMode="auto">
            <a:xfrm>
              <a:off x="987" y="2003"/>
              <a:ext cx="378" cy="239"/>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19886" name="Text Box 250"/>
            <p:cNvSpPr txBox="1">
              <a:spLocks noChangeAspect="1" noChangeArrowheads="1"/>
            </p:cNvSpPr>
            <p:nvPr/>
          </p:nvSpPr>
          <p:spPr bwMode="auto">
            <a:xfrm>
              <a:off x="532" y="2449"/>
              <a:ext cx="638" cy="33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19887" name="Text Box 251"/>
            <p:cNvSpPr txBox="1">
              <a:spLocks noChangeAspect="1" noChangeArrowheads="1"/>
            </p:cNvSpPr>
            <p:nvPr/>
          </p:nvSpPr>
          <p:spPr bwMode="auto">
            <a:xfrm rot="-3984159">
              <a:off x="1248" y="2752"/>
              <a:ext cx="369" cy="116"/>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19888" name="Text Box 252"/>
            <p:cNvSpPr txBox="1">
              <a:spLocks noChangeAspect="1" noChangeArrowheads="1"/>
            </p:cNvSpPr>
            <p:nvPr/>
          </p:nvSpPr>
          <p:spPr bwMode="auto">
            <a:xfrm rot="17592413">
              <a:off x="1300" y="2782"/>
              <a:ext cx="534" cy="11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89" name="Text Box 253"/>
            <p:cNvSpPr txBox="1">
              <a:spLocks noChangeAspect="1" noChangeArrowheads="1"/>
            </p:cNvSpPr>
            <p:nvPr/>
          </p:nvSpPr>
          <p:spPr bwMode="auto">
            <a:xfrm>
              <a:off x="821" y="3133"/>
              <a:ext cx="511" cy="288"/>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19890" name="Text Box 254"/>
            <p:cNvSpPr txBox="1">
              <a:spLocks noChangeAspect="1" noChangeArrowheads="1"/>
            </p:cNvSpPr>
            <p:nvPr/>
          </p:nvSpPr>
          <p:spPr bwMode="auto">
            <a:xfrm rot="1252350">
              <a:off x="479" y="3222"/>
              <a:ext cx="370" cy="11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91" name="Text Box 255"/>
            <p:cNvSpPr txBox="1">
              <a:spLocks noChangeAspect="1" noChangeArrowheads="1"/>
            </p:cNvSpPr>
            <p:nvPr/>
          </p:nvSpPr>
          <p:spPr bwMode="auto">
            <a:xfrm rot="1289943">
              <a:off x="432" y="3376"/>
              <a:ext cx="622" cy="11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19892" name="Text Box 256"/>
            <p:cNvSpPr txBox="1">
              <a:spLocks noChangeAspect="1" noChangeArrowheads="1"/>
            </p:cNvSpPr>
            <p:nvPr/>
          </p:nvSpPr>
          <p:spPr bwMode="auto">
            <a:xfrm>
              <a:off x="282" y="3405"/>
              <a:ext cx="605" cy="384"/>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19893" name="Text Box 257"/>
            <p:cNvSpPr txBox="1">
              <a:spLocks noChangeAspect="1" noChangeArrowheads="1"/>
            </p:cNvSpPr>
            <p:nvPr/>
          </p:nvSpPr>
          <p:spPr bwMode="auto">
            <a:xfrm rot="-2519026">
              <a:off x="561" y="3704"/>
              <a:ext cx="436"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19894" name="Text Box 258"/>
            <p:cNvSpPr txBox="1">
              <a:spLocks noChangeAspect="1" noChangeArrowheads="1"/>
            </p:cNvSpPr>
            <p:nvPr/>
          </p:nvSpPr>
          <p:spPr bwMode="auto">
            <a:xfrm rot="-2664561">
              <a:off x="544" y="3765"/>
              <a:ext cx="686" cy="173"/>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95" name="Text Box 259"/>
            <p:cNvSpPr txBox="1">
              <a:spLocks noChangeAspect="1" noChangeArrowheads="1"/>
            </p:cNvSpPr>
            <p:nvPr/>
          </p:nvSpPr>
          <p:spPr bwMode="auto">
            <a:xfrm>
              <a:off x="849" y="3845"/>
              <a:ext cx="771" cy="275"/>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19896" name="Text Box 260"/>
            <p:cNvSpPr txBox="1">
              <a:spLocks noChangeAspect="1" noChangeArrowheads="1"/>
            </p:cNvSpPr>
            <p:nvPr/>
          </p:nvSpPr>
          <p:spPr bwMode="auto">
            <a:xfrm rot="2049888">
              <a:off x="1318" y="3767"/>
              <a:ext cx="523"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“A” opx</a:t>
              </a:r>
            </a:p>
          </p:txBody>
        </p:sp>
        <p:sp>
          <p:nvSpPr>
            <p:cNvPr id="119897" name="Text Box 261"/>
            <p:cNvSpPr txBox="1">
              <a:spLocks noChangeAspect="1" noChangeArrowheads="1"/>
            </p:cNvSpPr>
            <p:nvPr/>
          </p:nvSpPr>
          <p:spPr bwMode="auto">
            <a:xfrm rot="1951574">
              <a:off x="1434" y="3676"/>
              <a:ext cx="370" cy="11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898" name="Text Box 262"/>
            <p:cNvSpPr txBox="1">
              <a:spLocks noChangeAspect="1" noChangeArrowheads="1"/>
            </p:cNvSpPr>
            <p:nvPr/>
          </p:nvSpPr>
          <p:spPr bwMode="auto">
            <a:xfrm>
              <a:off x="1630" y="2354"/>
              <a:ext cx="545" cy="33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19899" name="Text Box 263"/>
            <p:cNvSpPr txBox="1">
              <a:spLocks noChangeAspect="1" noChangeArrowheads="1"/>
            </p:cNvSpPr>
            <p:nvPr/>
          </p:nvSpPr>
          <p:spPr bwMode="auto">
            <a:xfrm rot="-2921715">
              <a:off x="1751" y="2646"/>
              <a:ext cx="435"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19900" name="Text Box 264"/>
            <p:cNvSpPr txBox="1">
              <a:spLocks noChangeAspect="1" noChangeArrowheads="1"/>
            </p:cNvSpPr>
            <p:nvPr/>
          </p:nvSpPr>
          <p:spPr bwMode="auto">
            <a:xfrm rot="-2367594">
              <a:off x="1645" y="2789"/>
              <a:ext cx="693" cy="173"/>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1" name="Text Box 265"/>
            <p:cNvSpPr txBox="1">
              <a:spLocks noChangeAspect="1" noChangeArrowheads="1"/>
            </p:cNvSpPr>
            <p:nvPr/>
          </p:nvSpPr>
          <p:spPr bwMode="auto">
            <a:xfrm>
              <a:off x="1643" y="1870"/>
              <a:ext cx="596" cy="30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19902" name="Text Box 266"/>
            <p:cNvSpPr txBox="1">
              <a:spLocks noChangeAspect="1" noChangeArrowheads="1"/>
            </p:cNvSpPr>
            <p:nvPr/>
          </p:nvSpPr>
          <p:spPr bwMode="auto">
            <a:xfrm rot="551331">
              <a:off x="1663" y="2247"/>
              <a:ext cx="650"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19903" name="Text Box 267"/>
            <p:cNvSpPr txBox="1">
              <a:spLocks noChangeAspect="1" noChangeArrowheads="1"/>
            </p:cNvSpPr>
            <p:nvPr/>
          </p:nvSpPr>
          <p:spPr bwMode="auto">
            <a:xfrm rot="551331">
              <a:off x="1655" y="2127"/>
              <a:ext cx="713" cy="173"/>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4" name="Text Box 268"/>
            <p:cNvSpPr txBox="1">
              <a:spLocks noChangeAspect="1" noChangeArrowheads="1"/>
            </p:cNvSpPr>
            <p:nvPr/>
          </p:nvSpPr>
          <p:spPr bwMode="auto">
            <a:xfrm rot="1882094">
              <a:off x="1731" y="1741"/>
              <a:ext cx="265"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19905" name="Text Box 269"/>
            <p:cNvSpPr txBox="1">
              <a:spLocks noChangeAspect="1" noChangeArrowheads="1"/>
            </p:cNvSpPr>
            <p:nvPr/>
          </p:nvSpPr>
          <p:spPr bwMode="auto">
            <a:xfrm rot="1714239">
              <a:off x="1648" y="1675"/>
              <a:ext cx="781" cy="173"/>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6" name="Text Box 270"/>
            <p:cNvSpPr txBox="1">
              <a:spLocks noChangeAspect="1" noChangeArrowheads="1"/>
            </p:cNvSpPr>
            <p:nvPr/>
          </p:nvSpPr>
          <p:spPr bwMode="auto">
            <a:xfrm>
              <a:off x="2275" y="2274"/>
              <a:ext cx="493" cy="288"/>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9907" name="Text Box 271"/>
            <p:cNvSpPr txBox="1">
              <a:spLocks noChangeAspect="1" noChangeArrowheads="1"/>
            </p:cNvSpPr>
            <p:nvPr/>
          </p:nvSpPr>
          <p:spPr bwMode="auto">
            <a:xfrm>
              <a:off x="2282" y="2235"/>
              <a:ext cx="493" cy="104"/>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19908" name="Text Box 272"/>
            <p:cNvSpPr txBox="1">
              <a:spLocks noChangeAspect="1" noChangeArrowheads="1"/>
            </p:cNvSpPr>
            <p:nvPr/>
          </p:nvSpPr>
          <p:spPr bwMode="auto">
            <a:xfrm rot="274436">
              <a:off x="2205" y="2142"/>
              <a:ext cx="709" cy="119"/>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19909" name="Text Box 273"/>
            <p:cNvSpPr txBox="1">
              <a:spLocks noChangeAspect="1" noChangeArrowheads="1"/>
            </p:cNvSpPr>
            <p:nvPr/>
          </p:nvSpPr>
          <p:spPr bwMode="auto">
            <a:xfrm>
              <a:off x="2246" y="1726"/>
              <a:ext cx="576" cy="33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19910" name="Text Box 274"/>
            <p:cNvSpPr txBox="1">
              <a:spLocks noChangeAspect="1" noChangeArrowheads="1"/>
            </p:cNvSpPr>
            <p:nvPr/>
          </p:nvSpPr>
          <p:spPr bwMode="auto">
            <a:xfrm>
              <a:off x="2099" y="3014"/>
              <a:ext cx="588" cy="33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19911" name="Text Box 275"/>
            <p:cNvSpPr txBox="1">
              <a:spLocks noChangeAspect="1" noChangeArrowheads="1"/>
            </p:cNvSpPr>
            <p:nvPr/>
          </p:nvSpPr>
          <p:spPr bwMode="auto">
            <a:xfrm>
              <a:off x="1953" y="3448"/>
              <a:ext cx="1117" cy="530"/>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19912" name="Text Box 276"/>
            <p:cNvSpPr txBox="1">
              <a:spLocks noChangeAspect="1" noChangeArrowheads="1"/>
            </p:cNvSpPr>
            <p:nvPr/>
          </p:nvSpPr>
          <p:spPr bwMode="auto">
            <a:xfrm rot="4682296">
              <a:off x="2655" y="2872"/>
              <a:ext cx="493"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19913" name="Text Box 277"/>
            <p:cNvSpPr txBox="1">
              <a:spLocks noChangeAspect="1" noChangeArrowheads="1"/>
            </p:cNvSpPr>
            <p:nvPr/>
          </p:nvSpPr>
          <p:spPr bwMode="auto">
            <a:xfrm rot="-2532926">
              <a:off x="2721" y="1719"/>
              <a:ext cx="491" cy="173"/>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19914" name="Text Box 278"/>
            <p:cNvSpPr txBox="1">
              <a:spLocks noChangeAspect="1" noChangeArrowheads="1"/>
            </p:cNvSpPr>
            <p:nvPr/>
          </p:nvSpPr>
          <p:spPr bwMode="auto">
            <a:xfrm rot="353099">
              <a:off x="2905" y="2209"/>
              <a:ext cx="270" cy="116"/>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19915" name="Text Box 279"/>
            <p:cNvSpPr txBox="1">
              <a:spLocks noChangeAspect="1" noChangeArrowheads="1"/>
            </p:cNvSpPr>
            <p:nvPr/>
          </p:nvSpPr>
          <p:spPr bwMode="auto">
            <a:xfrm rot="353099">
              <a:off x="2925" y="2097"/>
              <a:ext cx="270" cy="116"/>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19916" name="Text Box 280"/>
            <p:cNvSpPr txBox="1">
              <a:spLocks noChangeAspect="1" noChangeArrowheads="1"/>
            </p:cNvSpPr>
            <p:nvPr/>
          </p:nvSpPr>
          <p:spPr bwMode="auto">
            <a:xfrm>
              <a:off x="1182" y="1240"/>
              <a:ext cx="900" cy="194"/>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19917" name="Text Box 281"/>
            <p:cNvSpPr txBox="1">
              <a:spLocks noChangeAspect="1" noChangeArrowheads="1"/>
            </p:cNvSpPr>
            <p:nvPr/>
          </p:nvSpPr>
          <p:spPr bwMode="auto">
            <a:xfrm>
              <a:off x="200" y="1465"/>
              <a:ext cx="315"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400</a:t>
              </a:r>
            </a:p>
          </p:txBody>
        </p:sp>
        <p:sp>
          <p:nvSpPr>
            <p:cNvPr id="119918" name="Text Box 282"/>
            <p:cNvSpPr txBox="1">
              <a:spLocks noChangeAspect="1" noChangeArrowheads="1"/>
            </p:cNvSpPr>
            <p:nvPr/>
          </p:nvSpPr>
          <p:spPr bwMode="auto">
            <a:xfrm>
              <a:off x="617" y="1465"/>
              <a:ext cx="316"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500</a:t>
              </a:r>
            </a:p>
          </p:txBody>
        </p:sp>
        <p:sp>
          <p:nvSpPr>
            <p:cNvPr id="119919" name="Text Box 283"/>
            <p:cNvSpPr txBox="1">
              <a:spLocks noChangeAspect="1" noChangeArrowheads="1"/>
            </p:cNvSpPr>
            <p:nvPr/>
          </p:nvSpPr>
          <p:spPr bwMode="auto">
            <a:xfrm>
              <a:off x="1020" y="1465"/>
              <a:ext cx="316"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600</a:t>
              </a:r>
            </a:p>
          </p:txBody>
        </p:sp>
        <p:sp>
          <p:nvSpPr>
            <p:cNvPr id="119920" name="Text Box 284"/>
            <p:cNvSpPr txBox="1">
              <a:spLocks noChangeAspect="1" noChangeArrowheads="1"/>
            </p:cNvSpPr>
            <p:nvPr/>
          </p:nvSpPr>
          <p:spPr bwMode="auto">
            <a:xfrm>
              <a:off x="1442" y="1465"/>
              <a:ext cx="315"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700</a:t>
              </a:r>
            </a:p>
          </p:txBody>
        </p:sp>
        <p:sp>
          <p:nvSpPr>
            <p:cNvPr id="119921" name="Text Box 285"/>
            <p:cNvSpPr txBox="1">
              <a:spLocks noChangeAspect="1" noChangeArrowheads="1"/>
            </p:cNvSpPr>
            <p:nvPr/>
          </p:nvSpPr>
          <p:spPr bwMode="auto">
            <a:xfrm>
              <a:off x="1845" y="1465"/>
              <a:ext cx="315"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800</a:t>
              </a:r>
            </a:p>
          </p:txBody>
        </p:sp>
        <p:sp>
          <p:nvSpPr>
            <p:cNvPr id="119922" name="Text Box 286"/>
            <p:cNvSpPr txBox="1">
              <a:spLocks noChangeAspect="1" noChangeArrowheads="1"/>
            </p:cNvSpPr>
            <p:nvPr/>
          </p:nvSpPr>
          <p:spPr bwMode="auto">
            <a:xfrm>
              <a:off x="2251" y="1465"/>
              <a:ext cx="316" cy="106"/>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19923" name="Text Box 287"/>
            <p:cNvSpPr txBox="1">
              <a:spLocks noChangeAspect="1" noChangeArrowheads="1"/>
            </p:cNvSpPr>
            <p:nvPr/>
          </p:nvSpPr>
          <p:spPr bwMode="auto">
            <a:xfrm>
              <a:off x="2618" y="1465"/>
              <a:ext cx="373"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1000</a:t>
              </a:r>
            </a:p>
          </p:txBody>
        </p:sp>
        <p:sp>
          <p:nvSpPr>
            <p:cNvPr id="119924" name="Text Box 288"/>
            <p:cNvSpPr txBox="1">
              <a:spLocks noChangeAspect="1" noChangeArrowheads="1"/>
            </p:cNvSpPr>
            <p:nvPr/>
          </p:nvSpPr>
          <p:spPr bwMode="auto">
            <a:xfrm>
              <a:off x="3043" y="1465"/>
              <a:ext cx="366" cy="116"/>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1100</a:t>
              </a:r>
            </a:p>
          </p:txBody>
        </p:sp>
        <p:sp>
          <p:nvSpPr>
            <p:cNvPr id="119925" name="Text Box 289"/>
            <p:cNvSpPr txBox="1">
              <a:spLocks noChangeAspect="1" noChangeArrowheads="1"/>
            </p:cNvSpPr>
            <p:nvPr/>
          </p:nvSpPr>
          <p:spPr bwMode="auto">
            <a:xfrm rot="16200000">
              <a:off x="-272" y="2929"/>
              <a:ext cx="788" cy="194"/>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19926" name="Text Box 290"/>
            <p:cNvSpPr txBox="1">
              <a:spLocks noChangeAspect="1" noChangeArrowheads="1"/>
            </p:cNvSpPr>
            <p:nvPr/>
          </p:nvSpPr>
          <p:spPr bwMode="auto">
            <a:xfrm>
              <a:off x="187" y="1868"/>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1</a:t>
              </a:r>
            </a:p>
          </p:txBody>
        </p:sp>
        <p:sp>
          <p:nvSpPr>
            <p:cNvPr id="119927" name="Text Box 291"/>
            <p:cNvSpPr txBox="1">
              <a:spLocks noChangeAspect="1" noChangeArrowheads="1"/>
            </p:cNvSpPr>
            <p:nvPr/>
          </p:nvSpPr>
          <p:spPr bwMode="auto">
            <a:xfrm>
              <a:off x="187" y="2184"/>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2</a:t>
              </a:r>
            </a:p>
          </p:txBody>
        </p:sp>
        <p:sp>
          <p:nvSpPr>
            <p:cNvPr id="119928" name="Text Box 292"/>
            <p:cNvSpPr txBox="1">
              <a:spLocks noChangeAspect="1" noChangeArrowheads="1"/>
            </p:cNvSpPr>
            <p:nvPr/>
          </p:nvSpPr>
          <p:spPr bwMode="auto">
            <a:xfrm>
              <a:off x="187" y="2504"/>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3</a:t>
              </a:r>
            </a:p>
          </p:txBody>
        </p:sp>
        <p:sp>
          <p:nvSpPr>
            <p:cNvPr id="119929" name="Text Box 293"/>
            <p:cNvSpPr txBox="1">
              <a:spLocks noChangeAspect="1" noChangeArrowheads="1"/>
            </p:cNvSpPr>
            <p:nvPr/>
          </p:nvSpPr>
          <p:spPr bwMode="auto">
            <a:xfrm>
              <a:off x="187" y="2810"/>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4</a:t>
              </a:r>
            </a:p>
          </p:txBody>
        </p:sp>
        <p:sp>
          <p:nvSpPr>
            <p:cNvPr id="119930" name="Text Box 294"/>
            <p:cNvSpPr txBox="1">
              <a:spLocks noChangeAspect="1" noChangeArrowheads="1"/>
            </p:cNvSpPr>
            <p:nvPr/>
          </p:nvSpPr>
          <p:spPr bwMode="auto">
            <a:xfrm>
              <a:off x="187" y="3131"/>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5</a:t>
              </a:r>
            </a:p>
          </p:txBody>
        </p:sp>
        <p:sp>
          <p:nvSpPr>
            <p:cNvPr id="119931" name="Text Box 295"/>
            <p:cNvSpPr txBox="1">
              <a:spLocks noChangeAspect="1" noChangeArrowheads="1"/>
            </p:cNvSpPr>
            <p:nvPr/>
          </p:nvSpPr>
          <p:spPr bwMode="auto">
            <a:xfrm>
              <a:off x="187" y="3451"/>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6</a:t>
              </a:r>
            </a:p>
          </p:txBody>
        </p:sp>
        <p:sp>
          <p:nvSpPr>
            <p:cNvPr id="119932" name="Text Box 296"/>
            <p:cNvSpPr txBox="1">
              <a:spLocks noChangeAspect="1" noChangeArrowheads="1"/>
            </p:cNvSpPr>
            <p:nvPr/>
          </p:nvSpPr>
          <p:spPr bwMode="auto">
            <a:xfrm>
              <a:off x="187" y="3768"/>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7</a:t>
              </a:r>
            </a:p>
          </p:txBody>
        </p:sp>
        <p:sp>
          <p:nvSpPr>
            <p:cNvPr id="119933" name="Text Box 297"/>
            <p:cNvSpPr txBox="1">
              <a:spLocks noChangeAspect="1" noChangeArrowheads="1"/>
            </p:cNvSpPr>
            <p:nvPr/>
          </p:nvSpPr>
          <p:spPr bwMode="auto">
            <a:xfrm>
              <a:off x="187" y="4078"/>
              <a:ext cx="200" cy="125"/>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8</a:t>
              </a:r>
            </a:p>
          </p:txBody>
        </p:sp>
        <p:sp>
          <p:nvSpPr>
            <p:cNvPr id="119934" name="Text Box 298"/>
            <p:cNvSpPr txBox="1">
              <a:spLocks noChangeAspect="1" noChangeArrowheads="1"/>
            </p:cNvSpPr>
            <p:nvPr/>
          </p:nvSpPr>
          <p:spPr bwMode="auto">
            <a:xfrm rot="5400000">
              <a:off x="3143" y="2768"/>
              <a:ext cx="635" cy="194"/>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19935" name="Text Box 299"/>
            <p:cNvSpPr txBox="1">
              <a:spLocks noChangeAspect="1" noChangeArrowheads="1"/>
            </p:cNvSpPr>
            <p:nvPr/>
          </p:nvSpPr>
          <p:spPr bwMode="auto">
            <a:xfrm>
              <a:off x="3198" y="2047"/>
              <a:ext cx="294"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19936" name="Text Box 300"/>
            <p:cNvSpPr txBox="1">
              <a:spLocks noChangeAspect="1" noChangeArrowheads="1"/>
            </p:cNvSpPr>
            <p:nvPr/>
          </p:nvSpPr>
          <p:spPr bwMode="auto">
            <a:xfrm>
              <a:off x="3198" y="2263"/>
              <a:ext cx="294"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19937" name="Text Box 301"/>
            <p:cNvSpPr txBox="1">
              <a:spLocks noChangeAspect="1" noChangeArrowheads="1"/>
            </p:cNvSpPr>
            <p:nvPr/>
          </p:nvSpPr>
          <p:spPr bwMode="auto">
            <a:xfrm>
              <a:off x="3198" y="2576"/>
              <a:ext cx="344"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19938" name="Text Box 302"/>
            <p:cNvSpPr txBox="1">
              <a:spLocks noChangeAspect="1" noChangeArrowheads="1"/>
            </p:cNvSpPr>
            <p:nvPr/>
          </p:nvSpPr>
          <p:spPr bwMode="auto">
            <a:xfrm>
              <a:off x="3198" y="3116"/>
              <a:ext cx="391"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19939" name="Text Box 303"/>
            <p:cNvSpPr txBox="1">
              <a:spLocks noChangeAspect="1" noChangeArrowheads="1"/>
            </p:cNvSpPr>
            <p:nvPr/>
          </p:nvSpPr>
          <p:spPr bwMode="auto">
            <a:xfrm>
              <a:off x="3198" y="3444"/>
              <a:ext cx="391"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19940" name="Text Box 304"/>
            <p:cNvSpPr txBox="1">
              <a:spLocks noChangeAspect="1" noChangeArrowheads="1"/>
            </p:cNvSpPr>
            <p:nvPr/>
          </p:nvSpPr>
          <p:spPr bwMode="auto">
            <a:xfrm>
              <a:off x="3198" y="3645"/>
              <a:ext cx="391" cy="106"/>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19941" name="Text Box 305"/>
            <p:cNvSpPr txBox="1">
              <a:spLocks noChangeAspect="1" noChangeArrowheads="1"/>
            </p:cNvSpPr>
            <p:nvPr/>
          </p:nvSpPr>
          <p:spPr bwMode="auto">
            <a:xfrm>
              <a:off x="3198" y="4046"/>
              <a:ext cx="391" cy="10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35570" name="Line 306"/>
            <p:cNvSpPr>
              <a:spLocks noChangeAspect="1" noChangeShapeType="1"/>
            </p:cNvSpPr>
            <p:nvPr/>
          </p:nvSpPr>
          <p:spPr bwMode="auto">
            <a:xfrm>
              <a:off x="377" y="191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1" name="Line 307"/>
            <p:cNvSpPr>
              <a:spLocks noChangeAspect="1" noChangeShapeType="1"/>
            </p:cNvSpPr>
            <p:nvPr/>
          </p:nvSpPr>
          <p:spPr bwMode="auto">
            <a:xfrm>
              <a:off x="377" y="2226"/>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2" name="Line 308"/>
            <p:cNvSpPr>
              <a:spLocks noChangeAspect="1" noChangeShapeType="1"/>
            </p:cNvSpPr>
            <p:nvPr/>
          </p:nvSpPr>
          <p:spPr bwMode="auto">
            <a:xfrm>
              <a:off x="377" y="2546"/>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3" name="Line 309"/>
            <p:cNvSpPr>
              <a:spLocks noChangeAspect="1" noChangeShapeType="1"/>
            </p:cNvSpPr>
            <p:nvPr/>
          </p:nvSpPr>
          <p:spPr bwMode="auto">
            <a:xfrm>
              <a:off x="377" y="2860"/>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4" name="Line 310"/>
            <p:cNvSpPr>
              <a:spLocks noChangeAspect="1" noChangeShapeType="1"/>
            </p:cNvSpPr>
            <p:nvPr/>
          </p:nvSpPr>
          <p:spPr bwMode="auto">
            <a:xfrm>
              <a:off x="377" y="3180"/>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5" name="Line 311"/>
            <p:cNvSpPr>
              <a:spLocks noChangeAspect="1" noChangeShapeType="1"/>
            </p:cNvSpPr>
            <p:nvPr/>
          </p:nvSpPr>
          <p:spPr bwMode="auto">
            <a:xfrm>
              <a:off x="377" y="349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6" name="Line 312"/>
            <p:cNvSpPr>
              <a:spLocks noChangeAspect="1" noChangeShapeType="1"/>
            </p:cNvSpPr>
            <p:nvPr/>
          </p:nvSpPr>
          <p:spPr bwMode="auto">
            <a:xfrm>
              <a:off x="377" y="381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7" name="Line 313"/>
            <p:cNvSpPr>
              <a:spLocks noChangeAspect="1" noChangeShapeType="1"/>
            </p:cNvSpPr>
            <p:nvPr/>
          </p:nvSpPr>
          <p:spPr bwMode="auto">
            <a:xfrm>
              <a:off x="784"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8" name="Line 314"/>
            <p:cNvSpPr>
              <a:spLocks noChangeAspect="1" noChangeShapeType="1"/>
            </p:cNvSpPr>
            <p:nvPr/>
          </p:nvSpPr>
          <p:spPr bwMode="auto">
            <a:xfrm>
              <a:off x="1191"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79" name="Line 315"/>
            <p:cNvSpPr>
              <a:spLocks noChangeAspect="1" noChangeShapeType="1"/>
            </p:cNvSpPr>
            <p:nvPr/>
          </p:nvSpPr>
          <p:spPr bwMode="auto">
            <a:xfrm>
              <a:off x="1597"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0" name="Line 316"/>
            <p:cNvSpPr>
              <a:spLocks noChangeAspect="1" noChangeShapeType="1"/>
            </p:cNvSpPr>
            <p:nvPr/>
          </p:nvSpPr>
          <p:spPr bwMode="auto">
            <a:xfrm>
              <a:off x="2001"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1" name="Line 317"/>
            <p:cNvSpPr>
              <a:spLocks noChangeAspect="1" noChangeShapeType="1"/>
            </p:cNvSpPr>
            <p:nvPr/>
          </p:nvSpPr>
          <p:spPr bwMode="auto">
            <a:xfrm>
              <a:off x="2407"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2" name="Line 318"/>
            <p:cNvSpPr>
              <a:spLocks noChangeAspect="1" noChangeShapeType="1"/>
            </p:cNvSpPr>
            <p:nvPr/>
          </p:nvSpPr>
          <p:spPr bwMode="auto">
            <a:xfrm>
              <a:off x="2810" y="1589"/>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35584" name="Line 320"/>
            <p:cNvSpPr>
              <a:spLocks noChangeShapeType="1"/>
            </p:cNvSpPr>
            <p:nvPr/>
          </p:nvSpPr>
          <p:spPr bwMode="auto">
            <a:xfrm flipV="1">
              <a:off x="1431" y="1929"/>
              <a:ext cx="57" cy="31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35585" name="Rectangle 321"/>
            <p:cNvSpPr>
              <a:spLocks noChangeArrowheads="1"/>
            </p:cNvSpPr>
            <p:nvPr/>
          </p:nvSpPr>
          <p:spPr bwMode="auto">
            <a:xfrm>
              <a:off x="368" y="2512"/>
              <a:ext cx="2848" cy="304"/>
            </a:xfrm>
            <a:prstGeom prst="rect">
              <a:avLst/>
            </a:prstGeom>
            <a:solidFill>
              <a:srgbClr val="FF6600">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grpSp>
      <p:grpSp>
        <p:nvGrpSpPr>
          <p:cNvPr id="8" name="Group 325"/>
          <p:cNvGrpSpPr>
            <a:grpSpLocks/>
          </p:cNvGrpSpPr>
          <p:nvPr/>
        </p:nvGrpSpPr>
        <p:grpSpPr bwMode="auto">
          <a:xfrm>
            <a:off x="1092200" y="2630488"/>
            <a:ext cx="1614488" cy="3651250"/>
            <a:chOff x="692" y="1654"/>
            <a:chExt cx="1017" cy="2300"/>
          </a:xfrm>
          <a:effectLst>
            <a:outerShdw blurRad="50800" dist="38100" dir="2700000" algn="tl" rotWithShape="0">
              <a:prstClr val="black">
                <a:alpha val="40000"/>
              </a:prstClr>
            </a:outerShdw>
          </a:effectLst>
        </p:grpSpPr>
        <p:grpSp>
          <p:nvGrpSpPr>
            <p:cNvPr id="119863" name="Group 326"/>
            <p:cNvGrpSpPr>
              <a:grpSpLocks/>
            </p:cNvGrpSpPr>
            <p:nvPr/>
          </p:nvGrpSpPr>
          <p:grpSpPr bwMode="auto">
            <a:xfrm>
              <a:off x="824" y="1654"/>
              <a:ext cx="885" cy="1893"/>
              <a:chOff x="824" y="1654"/>
              <a:chExt cx="885" cy="1893"/>
            </a:xfrm>
          </p:grpSpPr>
          <p:sp>
            <p:nvSpPr>
              <p:cNvPr id="1035591" name="Freeform 327"/>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35592" name="Freeform 328"/>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35593" name="Freeform 329"/>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grpSp>
        <p:nvGrpSpPr>
          <p:cNvPr id="10" name="Group 330"/>
          <p:cNvGrpSpPr>
            <a:grpSpLocks/>
          </p:cNvGrpSpPr>
          <p:nvPr/>
        </p:nvGrpSpPr>
        <p:grpSpPr bwMode="auto">
          <a:xfrm>
            <a:off x="1141413" y="2681288"/>
            <a:ext cx="2508250" cy="2373312"/>
            <a:chOff x="723" y="1686"/>
            <a:chExt cx="1580" cy="1495"/>
          </a:xfrm>
          <a:effectLst>
            <a:outerShdw blurRad="50800" dist="38100" dir="2700000" algn="tl" rotWithShape="0">
              <a:prstClr val="black">
                <a:alpha val="40000"/>
              </a:prstClr>
            </a:outerShdw>
          </a:effectLst>
        </p:grpSpPr>
        <p:sp>
          <p:nvSpPr>
            <p:cNvPr id="1035595" name="Freeform 331"/>
            <p:cNvSpPr>
              <a:spLocks noChangeAspect="1"/>
            </p:cNvSpPr>
            <p:nvPr/>
          </p:nvSpPr>
          <p:spPr bwMode="auto">
            <a:xfrm>
              <a:off x="1684" y="1686"/>
              <a:ext cx="619" cy="1285"/>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035596" name="Freeform 332"/>
            <p:cNvSpPr>
              <a:spLocks noChangeAspect="1"/>
            </p:cNvSpPr>
            <p:nvPr/>
          </p:nvSpPr>
          <p:spPr bwMode="auto">
            <a:xfrm>
              <a:off x="723" y="2975"/>
              <a:ext cx="1026" cy="206"/>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grpSp>
      <p:grpSp>
        <p:nvGrpSpPr>
          <p:cNvPr id="11" name="Group 336"/>
          <p:cNvGrpSpPr>
            <a:grpSpLocks/>
          </p:cNvGrpSpPr>
          <p:nvPr/>
        </p:nvGrpSpPr>
        <p:grpSpPr bwMode="auto">
          <a:xfrm>
            <a:off x="809625" y="5218113"/>
            <a:ext cx="2312988" cy="1228725"/>
            <a:chOff x="500" y="3284"/>
            <a:chExt cx="1457" cy="774"/>
          </a:xfrm>
          <a:effectLst>
            <a:outerShdw blurRad="50800" dist="38100" dir="2700000" algn="tl" rotWithShape="0">
              <a:prstClr val="black">
                <a:alpha val="40000"/>
              </a:prstClr>
            </a:outerShdw>
          </a:effectLst>
        </p:grpSpPr>
        <p:sp>
          <p:nvSpPr>
            <p:cNvPr id="1035601" name="Freeform 337"/>
            <p:cNvSpPr>
              <a:spLocks noChangeAspect="1"/>
            </p:cNvSpPr>
            <p:nvPr/>
          </p:nvSpPr>
          <p:spPr bwMode="auto">
            <a:xfrm>
              <a:off x="500" y="3284"/>
              <a:ext cx="626" cy="270"/>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035602" name="Freeform 338"/>
            <p:cNvSpPr>
              <a:spLocks noChangeAspect="1"/>
            </p:cNvSpPr>
            <p:nvPr/>
          </p:nvSpPr>
          <p:spPr bwMode="auto">
            <a:xfrm>
              <a:off x="1126" y="3554"/>
              <a:ext cx="831" cy="504"/>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grpSp>
      <p:grpSp>
        <p:nvGrpSpPr>
          <p:cNvPr id="12" name="Group 339"/>
          <p:cNvGrpSpPr>
            <a:grpSpLocks/>
          </p:cNvGrpSpPr>
          <p:nvPr/>
        </p:nvGrpSpPr>
        <p:grpSpPr bwMode="auto">
          <a:xfrm>
            <a:off x="862013" y="2676525"/>
            <a:ext cx="3502025" cy="993775"/>
            <a:chOff x="554" y="1690"/>
            <a:chExt cx="2206" cy="626"/>
          </a:xfrm>
          <a:effectLst>
            <a:outerShdw blurRad="50800" dist="38100" dir="2700000" algn="tl" rotWithShape="0">
              <a:prstClr val="black">
                <a:alpha val="40000"/>
              </a:prstClr>
            </a:outerShdw>
          </a:effectLst>
        </p:grpSpPr>
        <p:sp>
          <p:nvSpPr>
            <p:cNvPr id="1035604" name="Freeform 340"/>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35605" name="Freeform 341"/>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35608" name="Freeform 344"/>
          <p:cNvSpPr>
            <a:spLocks noChangeAspect="1"/>
          </p:cNvSpPr>
          <p:nvPr/>
        </p:nvSpPr>
        <p:spPr bwMode="auto">
          <a:xfrm>
            <a:off x="1905612" y="2617825"/>
            <a:ext cx="785201" cy="955638"/>
          </a:xfrm>
          <a:custGeom>
            <a:avLst/>
            <a:gdLst>
              <a:gd name="connsiteX0" fmla="*/ 0 w 9952"/>
              <a:gd name="connsiteY0" fmla="*/ 0 h 10203"/>
              <a:gd name="connsiteX1" fmla="*/ 4590 w 9952"/>
              <a:gd name="connsiteY1" fmla="*/ 2337 h 10203"/>
              <a:gd name="connsiteX2" fmla="*/ 7706 w 9952"/>
              <a:gd name="connsiteY2" fmla="*/ 5081 h 10203"/>
              <a:gd name="connsiteX3" fmla="*/ 9372 w 9952"/>
              <a:gd name="connsiteY3" fmla="*/ 7886 h 10203"/>
              <a:gd name="connsiteX4" fmla="*/ 9952 w 9952"/>
              <a:gd name="connsiteY4" fmla="*/ 10203 h 10203"/>
              <a:gd name="connsiteX0" fmla="*/ 0 w 10000"/>
              <a:gd name="connsiteY0" fmla="*/ 0 h 10000"/>
              <a:gd name="connsiteX1" fmla="*/ 4830 w 10000"/>
              <a:gd name="connsiteY1" fmla="*/ 2231 h 10000"/>
              <a:gd name="connsiteX2" fmla="*/ 7743 w 10000"/>
              <a:gd name="connsiteY2" fmla="*/ 4980 h 10000"/>
              <a:gd name="connsiteX3" fmla="*/ 9417 w 10000"/>
              <a:gd name="connsiteY3" fmla="*/ 7729 h 10000"/>
              <a:gd name="connsiteX4" fmla="*/ 1000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cubicBezTo>
                  <a:pt x="1675" y="637"/>
                  <a:pt x="3540" y="1400"/>
                  <a:pt x="4830" y="2231"/>
                </a:cubicBezTo>
                <a:cubicBezTo>
                  <a:pt x="6120" y="3061"/>
                  <a:pt x="6979" y="4064"/>
                  <a:pt x="7743" y="4980"/>
                </a:cubicBezTo>
                <a:cubicBezTo>
                  <a:pt x="8507" y="5896"/>
                  <a:pt x="9053" y="6892"/>
                  <a:pt x="9417" y="7729"/>
                </a:cubicBezTo>
                <a:cubicBezTo>
                  <a:pt x="9782" y="8566"/>
                  <a:pt x="9878" y="9283"/>
                  <a:pt x="10000" y="10000"/>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35610" name="Rectangle 346"/>
          <p:cNvSpPr>
            <a:spLocks noChangeArrowheads="1"/>
          </p:cNvSpPr>
          <p:nvPr/>
        </p:nvSpPr>
        <p:spPr bwMode="auto">
          <a:xfrm>
            <a:off x="3168650" y="2528888"/>
            <a:ext cx="2495550" cy="4002087"/>
          </a:xfrm>
          <a:prstGeom prst="rect">
            <a:avLst/>
          </a:prstGeom>
          <a:noFill/>
          <a:ln w="38100" algn="ctr">
            <a:solidFill>
              <a:srgbClr val="FF0000"/>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035641" name="Freeform 377"/>
          <p:cNvSpPr>
            <a:spLocks/>
          </p:cNvSpPr>
          <p:nvPr/>
        </p:nvSpPr>
        <p:spPr bwMode="auto">
          <a:xfrm>
            <a:off x="6256338" y="1636713"/>
            <a:ext cx="449262" cy="1703387"/>
          </a:xfrm>
          <a:custGeom>
            <a:avLst/>
            <a:gdLst/>
            <a:ahLst/>
            <a:cxnLst>
              <a:cxn ang="0">
                <a:pos x="283" y="9"/>
              </a:cxn>
              <a:cxn ang="0">
                <a:pos x="183" y="9"/>
              </a:cxn>
              <a:cxn ang="0">
                <a:pos x="63" y="65"/>
              </a:cxn>
              <a:cxn ang="0">
                <a:pos x="3" y="233"/>
              </a:cxn>
              <a:cxn ang="0">
                <a:pos x="47" y="533"/>
              </a:cxn>
              <a:cxn ang="0">
                <a:pos x="107" y="781"/>
              </a:cxn>
              <a:cxn ang="0">
                <a:pos x="155" y="1073"/>
              </a:cxn>
            </a:cxnLst>
            <a:rect l="0" t="0" r="r" b="b"/>
            <a:pathLst>
              <a:path w="283" h="1073">
                <a:moveTo>
                  <a:pt x="283" y="9"/>
                </a:moveTo>
                <a:cubicBezTo>
                  <a:pt x="251" y="4"/>
                  <a:pt x="220" y="0"/>
                  <a:pt x="183" y="9"/>
                </a:cubicBezTo>
                <a:cubicBezTo>
                  <a:pt x="146" y="18"/>
                  <a:pt x="93" y="28"/>
                  <a:pt x="63" y="65"/>
                </a:cubicBezTo>
                <a:cubicBezTo>
                  <a:pt x="33" y="102"/>
                  <a:pt x="6" y="155"/>
                  <a:pt x="3" y="233"/>
                </a:cubicBezTo>
                <a:cubicBezTo>
                  <a:pt x="0" y="311"/>
                  <a:pt x="30" y="442"/>
                  <a:pt x="47" y="533"/>
                </a:cubicBezTo>
                <a:cubicBezTo>
                  <a:pt x="64" y="624"/>
                  <a:pt x="89" y="691"/>
                  <a:pt x="107" y="781"/>
                </a:cubicBezTo>
                <a:cubicBezTo>
                  <a:pt x="125" y="871"/>
                  <a:pt x="147" y="1024"/>
                  <a:pt x="155" y="1073"/>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35642" name="Freeform 378"/>
          <p:cNvSpPr>
            <a:spLocks/>
          </p:cNvSpPr>
          <p:nvPr/>
        </p:nvSpPr>
        <p:spPr bwMode="auto">
          <a:xfrm>
            <a:off x="4383088" y="2692400"/>
            <a:ext cx="366712" cy="2647950"/>
          </a:xfrm>
          <a:custGeom>
            <a:avLst/>
            <a:gdLst/>
            <a:ahLst/>
            <a:cxnLst>
              <a:cxn ang="0">
                <a:pos x="231" y="0"/>
              </a:cxn>
              <a:cxn ang="0">
                <a:pos x="123" y="68"/>
              </a:cxn>
              <a:cxn ang="0">
                <a:pos x="31" y="260"/>
              </a:cxn>
              <a:cxn ang="0">
                <a:pos x="3" y="644"/>
              </a:cxn>
              <a:cxn ang="0">
                <a:pos x="11" y="876"/>
              </a:cxn>
              <a:cxn ang="0">
                <a:pos x="67" y="1228"/>
              </a:cxn>
              <a:cxn ang="0">
                <a:pos x="127" y="1452"/>
              </a:cxn>
              <a:cxn ang="0">
                <a:pos x="219" y="1668"/>
              </a:cxn>
            </a:cxnLst>
            <a:rect l="0" t="0" r="r" b="b"/>
            <a:pathLst>
              <a:path w="231" h="1668">
                <a:moveTo>
                  <a:pt x="231" y="0"/>
                </a:moveTo>
                <a:cubicBezTo>
                  <a:pt x="212" y="11"/>
                  <a:pt x="156" y="25"/>
                  <a:pt x="123" y="68"/>
                </a:cubicBezTo>
                <a:cubicBezTo>
                  <a:pt x="90" y="111"/>
                  <a:pt x="51" y="164"/>
                  <a:pt x="31" y="260"/>
                </a:cubicBezTo>
                <a:cubicBezTo>
                  <a:pt x="11" y="356"/>
                  <a:pt x="6" y="541"/>
                  <a:pt x="3" y="644"/>
                </a:cubicBezTo>
                <a:cubicBezTo>
                  <a:pt x="0" y="747"/>
                  <a:pt x="0" y="779"/>
                  <a:pt x="11" y="876"/>
                </a:cubicBezTo>
                <a:cubicBezTo>
                  <a:pt x="22" y="973"/>
                  <a:pt x="48" y="1132"/>
                  <a:pt x="67" y="1228"/>
                </a:cubicBezTo>
                <a:cubicBezTo>
                  <a:pt x="86" y="1324"/>
                  <a:pt x="102" y="1379"/>
                  <a:pt x="127" y="1452"/>
                </a:cubicBezTo>
                <a:cubicBezTo>
                  <a:pt x="152" y="1525"/>
                  <a:pt x="185" y="1596"/>
                  <a:pt x="219" y="1668"/>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35643" name="Line 379"/>
          <p:cNvSpPr>
            <a:spLocks noChangeShapeType="1"/>
          </p:cNvSpPr>
          <p:nvPr/>
        </p:nvSpPr>
        <p:spPr bwMode="auto">
          <a:xfrm flipV="1">
            <a:off x="3165475" y="1646238"/>
            <a:ext cx="2968625" cy="871537"/>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1035644" name="Line 380"/>
          <p:cNvSpPr>
            <a:spLocks noChangeShapeType="1"/>
          </p:cNvSpPr>
          <p:nvPr/>
        </p:nvSpPr>
        <p:spPr bwMode="auto">
          <a:xfrm flipV="1">
            <a:off x="5668963" y="3933825"/>
            <a:ext cx="3367087" cy="2593975"/>
          </a:xfrm>
          <a:prstGeom prst="line">
            <a:avLst/>
          </a:prstGeom>
          <a:noFill/>
          <a:ln w="38100">
            <a:solidFill>
              <a:srgbClr val="FF0000"/>
            </a:solidFill>
            <a:prstDash val="dash"/>
            <a:round/>
            <a:headEnd/>
            <a:tailEnd/>
          </a:ln>
          <a:effectLst/>
        </p:spPr>
        <p:txBody>
          <a:bodyPr anchor="ctr"/>
          <a:lstStyle/>
          <a:p>
            <a:pPr>
              <a:defRPr/>
            </a:pPr>
            <a:endParaRPr lang="en-GB">
              <a:latin typeface="Calibri" pitchFamily="34" charset="0"/>
            </a:endParaRPr>
          </a:p>
        </p:txBody>
      </p:sp>
      <p:sp>
        <p:nvSpPr>
          <p:cNvPr id="160" name="Text Box 222"/>
          <p:cNvSpPr txBox="1">
            <a:spLocks noChangeArrowheads="1"/>
          </p:cNvSpPr>
          <p:nvPr/>
        </p:nvSpPr>
        <p:spPr bwMode="auto">
          <a:xfrm>
            <a:off x="6381211" y="2245589"/>
            <a:ext cx="917045" cy="584775"/>
          </a:xfrm>
          <a:prstGeom prst="rect">
            <a:avLst/>
          </a:prstGeom>
          <a:noFill/>
          <a:ln w="9525" algn="ctr">
            <a:noFill/>
            <a:miter lim="800000"/>
            <a:headEnd/>
            <a:tailEnd/>
          </a:ln>
          <a:effectLst/>
        </p:spPr>
        <p:txBody>
          <a:bodyPr wrap="square">
            <a:spAutoFit/>
          </a:bodyPr>
          <a:lstStyle/>
          <a:p>
            <a:pPr>
              <a:spcBef>
                <a:spcPct val="50000"/>
              </a:spcBef>
              <a:defRPr/>
            </a:pPr>
            <a:r>
              <a:rPr lang="en-GB" sz="1600" b="1" dirty="0" smtClean="0">
                <a:solidFill>
                  <a:srgbClr val="FF0000"/>
                </a:solidFill>
                <a:effectLst/>
                <a:latin typeface="Calibri" pitchFamily="34" charset="0"/>
              </a:rPr>
              <a:t>Wet solidus</a:t>
            </a:r>
            <a:endParaRPr lang="en-GB" sz="1600" b="1" dirty="0">
              <a:solidFill>
                <a:srgbClr val="FF0000"/>
              </a:solidFill>
              <a:effectLst/>
              <a:latin typeface="Calibri" pitchFamily="34" charset="0"/>
            </a:endParaRPr>
          </a:p>
        </p:txBody>
      </p:sp>
      <p:sp>
        <p:nvSpPr>
          <p:cNvPr id="136"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tx1"/>
                </a:solidFill>
                <a:effectLst>
                  <a:outerShdw blurRad="38100" dist="38100" dir="2700000" algn="tl">
                    <a:srgbClr val="FFFFFF"/>
                  </a:outerShdw>
                </a:effectLst>
                <a:latin typeface="Calibri" pitchFamily="34" charset="0"/>
              </a:rPr>
              <a:t>Schmidt </a:t>
            </a:r>
            <a:r>
              <a:rPr lang="en-GB" sz="1200" dirty="0" smtClean="0">
                <a:solidFill>
                  <a:schemeClr val="tx1"/>
                </a:solidFill>
                <a:effectLst>
                  <a:outerShdw blurRad="38100" dist="38100" dir="2700000" algn="tl">
                    <a:srgbClr val="FFFFFF"/>
                  </a:outerShdw>
                </a:effectLst>
                <a:latin typeface="Calibri" pitchFamily="34" charset="0"/>
              </a:rPr>
              <a:t>and </a:t>
            </a:r>
            <a:r>
              <a:rPr lang="en-GB" sz="1200" dirty="0" err="1" smtClean="0">
                <a:solidFill>
                  <a:schemeClr val="tx1"/>
                </a:solidFill>
                <a:effectLst>
                  <a:outerShdw blurRad="38100" dist="38100" dir="2700000" algn="tl">
                    <a:srgbClr val="FFFFFF"/>
                  </a:outerShdw>
                </a:effectLst>
                <a:latin typeface="Calibri" pitchFamily="34" charset="0"/>
              </a:rPr>
              <a:t>Poli</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smtClean="0">
                <a:solidFill>
                  <a:schemeClr val="tx1"/>
                </a:solidFill>
                <a:effectLst>
                  <a:outerShdw blurRad="38100" dist="38100" dir="2700000" algn="tl">
                    <a:srgbClr val="FFFFFF"/>
                  </a:outerShdw>
                </a:effectLst>
                <a:latin typeface="Calibri" pitchFamily="34" charset="0"/>
              </a:rPr>
              <a:t>1998 (Earth </a:t>
            </a:r>
            <a:r>
              <a:rPr lang="en-GB" sz="1200" dirty="0" smtClean="0">
                <a:solidFill>
                  <a:schemeClr val="tx1"/>
                </a:solidFill>
                <a:effectLst>
                  <a:outerShdw blurRad="38100" dist="38100" dir="2700000" algn="tl">
                    <a:srgbClr val="FFFFFF"/>
                  </a:outerShdw>
                </a:effectLst>
                <a:latin typeface="Calibri" pitchFamily="34" charset="0"/>
              </a:rPr>
              <a:t>Planet. Sci. Lett., 163, </a:t>
            </a:r>
            <a:r>
              <a:rPr lang="en-GB" sz="1200" dirty="0" smtClean="0">
                <a:solidFill>
                  <a:schemeClr val="tx1"/>
                </a:solidFill>
                <a:effectLst>
                  <a:outerShdw blurRad="38100" dist="38100" dir="2700000" algn="tl">
                    <a:srgbClr val="FFFFFF"/>
                  </a:outerShdw>
                </a:effectLst>
                <a:latin typeface="Calibri" pitchFamily="34" charset="0"/>
              </a:rPr>
              <a:t>361-379)</a:t>
            </a:r>
            <a:endParaRPr lang="en-GB" sz="1200" dirty="0">
              <a:solidFill>
                <a:schemeClr val="tx1"/>
              </a:solidFill>
              <a:effectLst>
                <a:outerShdw blurRad="38100" dist="38100" dir="2700000" algn="tl">
                  <a:srgbClr val="FFFFFF"/>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035610"/>
                                        </p:tgtEl>
                                        <p:attrNameLst>
                                          <p:attrName>style.visibility</p:attrName>
                                        </p:attrNameLst>
                                      </p:cBhvr>
                                      <p:to>
                                        <p:strVal val="visible"/>
                                      </p:to>
                                    </p:set>
                                    <p:animEffect transition="in" filter="strips(downRight)">
                                      <p:cBhvr>
                                        <p:cTn id="7" dur="2000"/>
                                        <p:tgtEl>
                                          <p:spTgt spid="1035610"/>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035643"/>
                                        </p:tgtEl>
                                        <p:attrNameLst>
                                          <p:attrName>style.visibility</p:attrName>
                                        </p:attrNameLst>
                                      </p:cBhvr>
                                      <p:to>
                                        <p:strVal val="visible"/>
                                      </p:to>
                                    </p:set>
                                    <p:animEffect transition="in" filter="wipe(left)">
                                      <p:cBhvr>
                                        <p:cTn id="11" dur="1000"/>
                                        <p:tgtEl>
                                          <p:spTgt spid="1035643"/>
                                        </p:tgtEl>
                                      </p:cBhvr>
                                    </p:animEffect>
                                  </p:childTnLst>
                                </p:cTn>
                              </p:par>
                              <p:par>
                                <p:cTn id="12" presetID="22" presetClass="entr" presetSubtype="8" fill="hold" nodeType="withEffect">
                                  <p:stCondLst>
                                    <p:cond delay="0"/>
                                  </p:stCondLst>
                                  <p:childTnLst>
                                    <p:set>
                                      <p:cBhvr>
                                        <p:cTn id="13" dur="1" fill="hold">
                                          <p:stCondLst>
                                            <p:cond delay="0"/>
                                          </p:stCondLst>
                                        </p:cTn>
                                        <p:tgtEl>
                                          <p:spTgt spid="1035644"/>
                                        </p:tgtEl>
                                        <p:attrNameLst>
                                          <p:attrName>style.visibility</p:attrName>
                                        </p:attrNameLst>
                                      </p:cBhvr>
                                      <p:to>
                                        <p:strVal val="visible"/>
                                      </p:to>
                                    </p:set>
                                    <p:animEffect transition="in" filter="wipe(left)">
                                      <p:cBhvr>
                                        <p:cTn id="14" dur="1000"/>
                                        <p:tgtEl>
                                          <p:spTgt spid="1035644"/>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1035482"/>
                                        </p:tgtEl>
                                        <p:attrNameLst>
                                          <p:attrName>style.visibility</p:attrName>
                                        </p:attrNameLst>
                                      </p:cBhvr>
                                      <p:to>
                                        <p:strVal val="visible"/>
                                      </p:to>
                                    </p:set>
                                    <p:animEffect transition="in" filter="fade">
                                      <p:cBhvr>
                                        <p:cTn id="18" dur="500"/>
                                        <p:tgtEl>
                                          <p:spTgt spid="103548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35481"/>
                                        </p:tgtEl>
                                        <p:attrNameLst>
                                          <p:attrName>style.visibility</p:attrName>
                                        </p:attrNameLst>
                                      </p:cBhvr>
                                      <p:to>
                                        <p:strVal val="visible"/>
                                      </p:to>
                                    </p:set>
                                    <p:animEffect transition="in" filter="fade">
                                      <p:cBhvr>
                                        <p:cTn id="21" dur="500"/>
                                        <p:tgtEl>
                                          <p:spTgt spid="103548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035641"/>
                                        </p:tgtEl>
                                        <p:attrNameLst>
                                          <p:attrName>style.visibility</p:attrName>
                                        </p:attrNameLst>
                                      </p:cBhvr>
                                      <p:to>
                                        <p:strVal val="visible"/>
                                      </p:to>
                                    </p:set>
                                    <p:animEffect transition="in" filter="wipe(up)">
                                      <p:cBhvr>
                                        <p:cTn id="26" dur="2000"/>
                                        <p:tgtEl>
                                          <p:spTgt spid="103564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35642"/>
                                        </p:tgtEl>
                                        <p:attrNameLst>
                                          <p:attrName>style.visibility</p:attrName>
                                        </p:attrNameLst>
                                      </p:cBhvr>
                                      <p:to>
                                        <p:strVal val="visible"/>
                                      </p:to>
                                    </p:set>
                                    <p:animEffect transition="in" filter="wipe(up)">
                                      <p:cBhvr>
                                        <p:cTn id="29" dur="2000"/>
                                        <p:tgtEl>
                                          <p:spTgt spid="1035642"/>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60"/>
                                        </p:tgtEl>
                                        <p:attrNameLst>
                                          <p:attrName>style.visibility</p:attrName>
                                        </p:attrNameLst>
                                      </p:cBhvr>
                                      <p:to>
                                        <p:strVal val="visible"/>
                                      </p:to>
                                    </p:set>
                                    <p:animEffect transition="in" filter="fade">
                                      <p:cBhvr>
                                        <p:cTn id="33"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481" grpId="0"/>
      <p:bldP spid="1035610" grpId="0" animBg="1"/>
      <p:bldP spid="1035641" grpId="0" animBg="1"/>
      <p:bldP spid="1035642" grpId="0" animBg="1"/>
      <p:bldP spid="16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8" name="Rectangle 8"/>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90569" name="Rectangle 9"/>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90570" name="Freeform 10"/>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71" name="Freeform 11"/>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72" name="Freeform 12"/>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73" name="Line 13"/>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20843" name="Group 14"/>
          <p:cNvGrpSpPr>
            <a:grpSpLocks/>
          </p:cNvGrpSpPr>
          <p:nvPr/>
        </p:nvGrpSpPr>
        <p:grpSpPr bwMode="auto">
          <a:xfrm>
            <a:off x="879475" y="2682875"/>
            <a:ext cx="3502025" cy="993775"/>
            <a:chOff x="554" y="1690"/>
            <a:chExt cx="2206" cy="626"/>
          </a:xfrm>
          <a:effectLst>
            <a:outerShdw blurRad="50800" dist="38100" dir="2700000" algn="tl" rotWithShape="0">
              <a:prstClr val="black">
                <a:alpha val="40000"/>
              </a:prstClr>
            </a:outerShdw>
          </a:effectLst>
        </p:grpSpPr>
        <p:sp>
          <p:nvSpPr>
            <p:cNvPr id="1090575" name="Freeform 15"/>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90576" name="Freeform 16"/>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90577" name="Freeform 17"/>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78" name="Freeform 18"/>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79" name="Freeform 19"/>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580" name="Line 20"/>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20848" name="Group 21"/>
          <p:cNvGrpSpPr>
            <a:grpSpLocks/>
          </p:cNvGrpSpPr>
          <p:nvPr/>
        </p:nvGrpSpPr>
        <p:grpSpPr bwMode="auto">
          <a:xfrm>
            <a:off x="1098550" y="2625725"/>
            <a:ext cx="1614488" cy="3651250"/>
            <a:chOff x="692" y="1654"/>
            <a:chExt cx="1017" cy="2300"/>
          </a:xfrm>
          <a:effectLst>
            <a:outerShdw blurRad="50800" dist="38100" dir="2700000" algn="tl" rotWithShape="0">
              <a:prstClr val="black">
                <a:alpha val="40000"/>
              </a:prstClr>
            </a:outerShdw>
          </a:effectLst>
        </p:grpSpPr>
        <p:grpSp>
          <p:nvGrpSpPr>
            <p:cNvPr id="120975" name="Group 22"/>
            <p:cNvGrpSpPr>
              <a:grpSpLocks/>
            </p:cNvGrpSpPr>
            <p:nvPr/>
          </p:nvGrpSpPr>
          <p:grpSpPr bwMode="auto">
            <a:xfrm>
              <a:off x="824" y="1654"/>
              <a:ext cx="885" cy="1893"/>
              <a:chOff x="824" y="1654"/>
              <a:chExt cx="885" cy="1893"/>
            </a:xfrm>
          </p:grpSpPr>
          <p:sp>
            <p:nvSpPr>
              <p:cNvPr id="1090583" name="Freeform 23"/>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90584" name="Freeform 24"/>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90585" name="Freeform 25"/>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20849" name="Text Box 26"/>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0850" name="Text Box 27"/>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51" name="Text Box 28"/>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0852" name="Text Box 29"/>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0853" name="Text Box 30"/>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0854" name="Text Box 31"/>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55" name="Text Box 32"/>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0856" name="Text Box 33"/>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90594" name="Freeform 34"/>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0858" name="Text Box 35"/>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0859" name="Text Box 36"/>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0860" name="Text Box 37"/>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61" name="Text Box 38"/>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0862" name="Text Box 39"/>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63" name="Text Box 40"/>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0864" name="Text Box 41"/>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0865" name="Text Box 42"/>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0866" name="Text Box 43"/>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67" name="Text Box 44"/>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0868" name="Text Box 45"/>
          <p:cNvSpPr txBox="1">
            <a:spLocks noChangeAspect="1" noChangeArrowheads="1"/>
          </p:cNvSpPr>
          <p:nvPr/>
        </p:nvSpPr>
        <p:spPr bwMode="auto">
          <a:xfrm rot="2049888">
            <a:off x="2092325" y="5980113"/>
            <a:ext cx="830263"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“A” opx</a:t>
            </a:r>
          </a:p>
        </p:txBody>
      </p:sp>
      <p:sp>
        <p:nvSpPr>
          <p:cNvPr id="120869" name="Text Box 46"/>
          <p:cNvSpPr txBox="1">
            <a:spLocks noChangeAspect="1" noChangeArrowheads="1"/>
          </p:cNvSpPr>
          <p:nvPr/>
        </p:nvSpPr>
        <p:spPr bwMode="auto">
          <a:xfrm rot="1951574">
            <a:off x="2275859" y="5835392"/>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70" name="Text Box 47"/>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0871" name="Text Box 48"/>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0872" name="Text Box 49"/>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73" name="Text Box 50"/>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0874" name="Text Box 51"/>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0875" name="Text Box 52"/>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76" name="Text Box 53"/>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0877" name="Text Box 54"/>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78" name="Text Box 55"/>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0879" name="Text Box 56"/>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0880" name="Text Box 57"/>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0881" name="Text Box 58"/>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0882" name="Text Box 59"/>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0883" name="Text Box 60"/>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20884" name="Text Box 61"/>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0885" name="Text Box 62"/>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0886" name="Text Box 63"/>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0887" name="Text Box 64"/>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0888" name="Text Box 65"/>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0889" name="Text Box 66"/>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0890" name="Text Box 67"/>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0891" name="Text Box 68"/>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0892" name="Text Box 69"/>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0893" name="Text Box 70"/>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0894" name="Text Box 71"/>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0895" name="Text Box 72"/>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0896" name="Text Box 73"/>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0897" name="Text Box 74"/>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0898" name="Text Box 75"/>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0899" name="Text Box 76"/>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0900" name="Text Box 77"/>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0901" name="Text Box 78"/>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0902" name="Text Box 79"/>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0903" name="Text Box 80"/>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0904" name="Text Box 81"/>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0905" name="Text Box 82"/>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0906" name="Text Box 83"/>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0907" name="Text Box 84"/>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0908" name="Text Box 85"/>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0909" name="Text Box 86"/>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0910" name="Text Box 87"/>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0911" name="Text Box 88"/>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0912" name="Text Box 89"/>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0913" name="Text Box 90"/>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90651" name="Line 91"/>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2" name="Line 92"/>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3" name="Line 93"/>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4" name="Line 94"/>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5" name="Line 95"/>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6" name="Line 96"/>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7" name="Line 97"/>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8" name="Line 98"/>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59" name="Line 99"/>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60" name="Line 100"/>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61" name="Line 101"/>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62" name="Line 102"/>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63" name="Line 103"/>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90665" name="Line 105"/>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90666" name="Rectangle 106"/>
          <p:cNvSpPr>
            <a:spLocks noChangeArrowheads="1"/>
          </p:cNvSpPr>
          <p:nvPr/>
        </p:nvSpPr>
        <p:spPr bwMode="auto">
          <a:xfrm>
            <a:off x="584200" y="3987800"/>
            <a:ext cx="4521200" cy="482600"/>
          </a:xfrm>
          <a:prstGeom prst="rect">
            <a:avLst/>
          </a:prstGeom>
          <a:solidFill>
            <a:srgbClr val="FF6600">
              <a:alpha val="60001"/>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090669" name="Rectangle 109"/>
          <p:cNvSpPr>
            <a:spLocks noChangeArrowheads="1"/>
          </p:cNvSpPr>
          <p:nvPr/>
        </p:nvSpPr>
        <p:spPr bwMode="auto">
          <a:xfrm>
            <a:off x="1884363" y="2968625"/>
            <a:ext cx="1946275" cy="3098800"/>
          </a:xfrm>
          <a:prstGeom prst="rect">
            <a:avLst/>
          </a:prstGeom>
          <a:noFill/>
          <a:ln w="38100" algn="ctr">
            <a:solidFill>
              <a:schemeClr val="accent2"/>
            </a:solidFill>
            <a:miter lim="800000"/>
            <a:headEnd/>
            <a:tailEnd/>
          </a:ln>
          <a:effectLst/>
        </p:spPr>
        <p:txBody>
          <a:bodyPr wrap="none" anchor="ctr"/>
          <a:lstStyle/>
          <a:p>
            <a:pPr>
              <a:defRPr/>
            </a:pPr>
            <a:endParaRPr lang="en-GB">
              <a:latin typeface="Calibri" pitchFamily="34" charset="0"/>
            </a:endParaRPr>
          </a:p>
        </p:txBody>
      </p:sp>
      <p:sp>
        <p:nvSpPr>
          <p:cNvPr id="120931" name="Text Box 130"/>
          <p:cNvSpPr txBox="1">
            <a:spLocks noChangeAspect="1" noChangeArrowheads="1"/>
          </p:cNvSpPr>
          <p:nvPr/>
        </p:nvSpPr>
        <p:spPr bwMode="auto">
          <a:xfrm>
            <a:off x="41703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0932" name="Text Box 131"/>
          <p:cNvSpPr txBox="1">
            <a:spLocks noChangeAspect="1" noChangeArrowheads="1"/>
          </p:cNvSpPr>
          <p:nvPr/>
        </p:nvSpPr>
        <p:spPr bwMode="auto">
          <a:xfrm>
            <a:off x="41703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0933" name="Text Box 132"/>
          <p:cNvSpPr txBox="1">
            <a:spLocks noChangeAspect="1" noChangeArrowheads="1"/>
          </p:cNvSpPr>
          <p:nvPr/>
        </p:nvSpPr>
        <p:spPr bwMode="auto">
          <a:xfrm>
            <a:off x="41703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0934" name="Text Box 133"/>
          <p:cNvSpPr txBox="1">
            <a:spLocks noChangeAspect="1" noChangeArrowheads="1"/>
          </p:cNvSpPr>
          <p:nvPr/>
        </p:nvSpPr>
        <p:spPr bwMode="auto">
          <a:xfrm>
            <a:off x="41703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0935" name="Text Box 134"/>
          <p:cNvSpPr txBox="1">
            <a:spLocks noChangeAspect="1" noChangeArrowheads="1"/>
          </p:cNvSpPr>
          <p:nvPr/>
        </p:nvSpPr>
        <p:spPr bwMode="auto">
          <a:xfrm>
            <a:off x="41703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0936" name="Text Box 135"/>
          <p:cNvSpPr txBox="1">
            <a:spLocks noChangeAspect="1" noChangeArrowheads="1"/>
          </p:cNvSpPr>
          <p:nvPr/>
        </p:nvSpPr>
        <p:spPr bwMode="auto">
          <a:xfrm>
            <a:off x="41703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0937" name="Text Box 136"/>
          <p:cNvSpPr txBox="1">
            <a:spLocks noChangeAspect="1" noChangeArrowheads="1"/>
          </p:cNvSpPr>
          <p:nvPr/>
        </p:nvSpPr>
        <p:spPr bwMode="auto">
          <a:xfrm>
            <a:off x="41703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0938" name="Text Box 137"/>
          <p:cNvSpPr txBox="1">
            <a:spLocks noChangeAspect="1" noChangeArrowheads="1"/>
          </p:cNvSpPr>
          <p:nvPr/>
        </p:nvSpPr>
        <p:spPr bwMode="auto">
          <a:xfrm rot="-5400000">
            <a:off x="350483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grpSp>
        <p:nvGrpSpPr>
          <p:cNvPr id="5" name="Group 189"/>
          <p:cNvGrpSpPr>
            <a:grpSpLocks/>
          </p:cNvGrpSpPr>
          <p:nvPr/>
        </p:nvGrpSpPr>
        <p:grpSpPr bwMode="auto">
          <a:xfrm>
            <a:off x="5838825" y="1584325"/>
            <a:ext cx="3286125" cy="4459288"/>
            <a:chOff x="3788" y="1548"/>
            <a:chExt cx="1667" cy="2388"/>
          </a:xfrm>
        </p:grpSpPr>
        <p:sp>
          <p:nvSpPr>
            <p:cNvPr id="1090744" name="Rectangle 184"/>
            <p:cNvSpPr>
              <a:spLocks noChangeArrowheads="1"/>
            </p:cNvSpPr>
            <p:nvPr/>
          </p:nvSpPr>
          <p:spPr bwMode="auto">
            <a:xfrm>
              <a:off x="3788" y="1548"/>
              <a:ext cx="1656" cy="2388"/>
            </a:xfrm>
            <a:prstGeom prst="rect">
              <a:avLst/>
            </a:prstGeom>
            <a:solidFill>
              <a:schemeClr val="bg1"/>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90727" name="Rectangle 167"/>
            <p:cNvSpPr>
              <a:spLocks noChangeArrowheads="1"/>
            </p:cNvSpPr>
            <p:nvPr/>
          </p:nvSpPr>
          <p:spPr bwMode="auto">
            <a:xfrm>
              <a:off x="4091" y="1912"/>
              <a:ext cx="1226" cy="1952"/>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90683" name="Line 123"/>
            <p:cNvSpPr>
              <a:spLocks noChangeShapeType="1"/>
            </p:cNvSpPr>
            <p:nvPr/>
          </p:nvSpPr>
          <p:spPr bwMode="auto">
            <a:xfrm flipH="1">
              <a:off x="4396" y="3736"/>
              <a:ext cx="192" cy="36"/>
            </a:xfrm>
            <a:prstGeom prst="line">
              <a:avLst/>
            </a:prstGeom>
            <a:noFill/>
            <a:ln w="9525">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90715" name="Freeform 155"/>
            <p:cNvSpPr>
              <a:spLocks/>
            </p:cNvSpPr>
            <p:nvPr/>
          </p:nvSpPr>
          <p:spPr bwMode="auto">
            <a:xfrm>
              <a:off x="4096" y="2062"/>
              <a:ext cx="1206" cy="462"/>
            </a:xfrm>
            <a:custGeom>
              <a:avLst/>
              <a:gdLst/>
              <a:ahLst/>
              <a:cxnLst>
                <a:cxn ang="0">
                  <a:pos x="1204" y="464"/>
                </a:cxn>
                <a:cxn ang="0">
                  <a:pos x="684" y="432"/>
                </a:cxn>
                <a:cxn ang="0">
                  <a:pos x="344" y="304"/>
                </a:cxn>
                <a:cxn ang="0">
                  <a:pos x="0" y="0"/>
                </a:cxn>
              </a:cxnLst>
              <a:rect l="0" t="0" r="r" b="b"/>
              <a:pathLst>
                <a:path w="1204" h="464">
                  <a:moveTo>
                    <a:pt x="1204" y="464"/>
                  </a:moveTo>
                  <a:lnTo>
                    <a:pt x="684" y="432"/>
                  </a:lnTo>
                  <a:lnTo>
                    <a:pt x="344" y="304"/>
                  </a:lnTo>
                  <a:lnTo>
                    <a:pt x="0" y="0"/>
                  </a:lnTo>
                </a:path>
              </a:pathLst>
            </a:custGeom>
            <a:noFill/>
            <a:ln w="38100" cap="flat" cmpd="sng">
              <a:solidFill>
                <a:srgbClr val="66FF33"/>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716" name="Freeform 156"/>
            <p:cNvSpPr>
              <a:spLocks/>
            </p:cNvSpPr>
            <p:nvPr/>
          </p:nvSpPr>
          <p:spPr bwMode="auto">
            <a:xfrm>
              <a:off x="4360" y="1914"/>
              <a:ext cx="12" cy="162"/>
            </a:xfrm>
            <a:custGeom>
              <a:avLst/>
              <a:gdLst/>
              <a:ahLst/>
              <a:cxnLst>
                <a:cxn ang="0">
                  <a:pos x="8" y="164"/>
                </a:cxn>
                <a:cxn ang="0">
                  <a:pos x="12" y="64"/>
                </a:cxn>
                <a:cxn ang="0">
                  <a:pos x="0" y="0"/>
                </a:cxn>
              </a:cxnLst>
              <a:rect l="0" t="0" r="r" b="b"/>
              <a:pathLst>
                <a:path w="12" h="164">
                  <a:moveTo>
                    <a:pt x="8" y="164"/>
                  </a:moveTo>
                  <a:lnTo>
                    <a:pt x="12" y="64"/>
                  </a:lnTo>
                  <a:lnTo>
                    <a:pt x="0" y="0"/>
                  </a:ln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717" name="Freeform 157"/>
            <p:cNvSpPr>
              <a:spLocks/>
            </p:cNvSpPr>
            <p:nvPr/>
          </p:nvSpPr>
          <p:spPr bwMode="auto">
            <a:xfrm>
              <a:off x="4096" y="1910"/>
              <a:ext cx="360" cy="1560"/>
            </a:xfrm>
            <a:custGeom>
              <a:avLst/>
              <a:gdLst/>
              <a:ahLst/>
              <a:cxnLst>
                <a:cxn ang="0">
                  <a:pos x="48" y="0"/>
                </a:cxn>
                <a:cxn ang="0">
                  <a:pos x="276" y="184"/>
                </a:cxn>
                <a:cxn ang="0">
                  <a:pos x="344" y="336"/>
                </a:cxn>
                <a:cxn ang="0">
                  <a:pos x="360" y="444"/>
                </a:cxn>
                <a:cxn ang="0">
                  <a:pos x="324" y="700"/>
                </a:cxn>
                <a:cxn ang="0">
                  <a:pos x="220" y="1036"/>
                </a:cxn>
                <a:cxn ang="0">
                  <a:pos x="100" y="1360"/>
                </a:cxn>
                <a:cxn ang="0">
                  <a:pos x="0" y="1560"/>
                </a:cxn>
              </a:cxnLst>
              <a:rect l="0" t="0" r="r" b="b"/>
              <a:pathLst>
                <a:path w="360" h="1560">
                  <a:moveTo>
                    <a:pt x="48" y="0"/>
                  </a:moveTo>
                  <a:lnTo>
                    <a:pt x="276" y="184"/>
                  </a:lnTo>
                  <a:lnTo>
                    <a:pt x="344" y="336"/>
                  </a:lnTo>
                  <a:lnTo>
                    <a:pt x="360" y="444"/>
                  </a:lnTo>
                  <a:lnTo>
                    <a:pt x="324" y="700"/>
                  </a:lnTo>
                  <a:lnTo>
                    <a:pt x="220" y="1036"/>
                  </a:lnTo>
                  <a:lnTo>
                    <a:pt x="100" y="1360"/>
                  </a:lnTo>
                  <a:lnTo>
                    <a:pt x="0" y="1560"/>
                  </a:ln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718" name="Line 158"/>
            <p:cNvSpPr>
              <a:spLocks noChangeShapeType="1"/>
            </p:cNvSpPr>
            <p:nvPr/>
          </p:nvSpPr>
          <p:spPr bwMode="auto">
            <a:xfrm>
              <a:off x="4096" y="3618"/>
              <a:ext cx="350" cy="192"/>
            </a:xfrm>
            <a:prstGeom prst="line">
              <a:avLst/>
            </a:prstGeom>
            <a:noFill/>
            <a:ln w="38100">
              <a:solidFill>
                <a:srgbClr val="993366"/>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90719" name="Text Box 159"/>
            <p:cNvSpPr txBox="1">
              <a:spLocks noChangeArrowheads="1"/>
            </p:cNvSpPr>
            <p:nvPr/>
          </p:nvSpPr>
          <p:spPr bwMode="auto">
            <a:xfrm rot="195906">
              <a:off x="4813" y="2520"/>
              <a:ext cx="440" cy="168"/>
            </a:xfrm>
            <a:prstGeom prst="rect">
              <a:avLst/>
            </a:prstGeom>
            <a:noFill/>
            <a:ln w="9525" algn="ctr">
              <a:noFill/>
              <a:miter lim="800000"/>
              <a:headEnd/>
              <a:tailEnd/>
            </a:ln>
            <a:effectLst/>
          </p:spPr>
          <p:txBody>
            <a:bodyPr wrap="none">
              <a:spAutoFit/>
            </a:bodyPr>
            <a:lstStyle/>
            <a:p>
              <a:pPr algn="ctr">
                <a:lnSpc>
                  <a:spcPct val="60000"/>
                </a:lnSpc>
                <a:defRPr/>
              </a:pPr>
              <a:r>
                <a:rPr lang="en-GB" sz="1200" smtClean="0">
                  <a:solidFill>
                    <a:schemeClr val="tx1"/>
                  </a:solidFill>
                  <a:effectLst>
                    <a:outerShdw blurRad="38100" dist="38100" dir="2700000" algn="tl">
                      <a:srgbClr val="FFFFFF"/>
                    </a:outerShdw>
                  </a:effectLst>
                  <a:latin typeface="Calibri" pitchFamily="34" charset="0"/>
                </a:rPr>
                <a:t>Amphibole</a:t>
              </a:r>
            </a:p>
            <a:p>
              <a:pPr algn="ctr">
                <a:lnSpc>
                  <a:spcPct val="60000"/>
                </a:lnSpc>
                <a:defRPr/>
              </a:pPr>
              <a:r>
                <a:rPr lang="en-GB" sz="1200" smtClean="0">
                  <a:solidFill>
                    <a:schemeClr val="tx1"/>
                  </a:solidFill>
                  <a:effectLst>
                    <a:outerShdw blurRad="38100" dist="38100" dir="2700000" algn="tl">
                      <a:srgbClr val="FFFFFF"/>
                    </a:outerShdw>
                  </a:effectLst>
                  <a:latin typeface="Calibri" pitchFamily="34" charset="0"/>
                </a:rPr>
                <a:t>-out</a:t>
              </a:r>
              <a:endParaRPr lang="en-GB" sz="1200">
                <a:solidFill>
                  <a:schemeClr val="tx1"/>
                </a:solidFill>
                <a:effectLst>
                  <a:outerShdw blurRad="38100" dist="38100" dir="2700000" algn="tl">
                    <a:srgbClr val="FFFFFF"/>
                  </a:outerShdw>
                </a:effectLst>
                <a:latin typeface="Calibri" pitchFamily="34" charset="0"/>
              </a:endParaRPr>
            </a:p>
          </p:txBody>
        </p:sp>
        <p:sp>
          <p:nvSpPr>
            <p:cNvPr id="1090720" name="Text Box 160"/>
            <p:cNvSpPr txBox="1">
              <a:spLocks noChangeArrowheads="1"/>
            </p:cNvSpPr>
            <p:nvPr/>
          </p:nvSpPr>
          <p:spPr bwMode="auto">
            <a:xfrm rot="16507148">
              <a:off x="4627" y="2225"/>
              <a:ext cx="502" cy="141"/>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Chlorite-out</a:t>
              </a:r>
              <a:endParaRPr lang="en-GB" sz="1200">
                <a:solidFill>
                  <a:schemeClr val="tx1"/>
                </a:solidFill>
                <a:effectLst>
                  <a:outerShdw blurRad="38100" dist="38100" dir="2700000" algn="tl">
                    <a:srgbClr val="FFFFFF"/>
                  </a:outerShdw>
                </a:effectLst>
                <a:latin typeface="Calibri" pitchFamily="34" charset="0"/>
              </a:endParaRPr>
            </a:p>
          </p:txBody>
        </p:sp>
        <p:sp>
          <p:nvSpPr>
            <p:cNvPr id="1090722" name="Text Box 162"/>
            <p:cNvSpPr txBox="1">
              <a:spLocks noChangeArrowheads="1"/>
            </p:cNvSpPr>
            <p:nvPr/>
          </p:nvSpPr>
          <p:spPr bwMode="auto">
            <a:xfrm rot="17020869">
              <a:off x="4334" y="3269"/>
              <a:ext cx="607" cy="103"/>
            </a:xfrm>
            <a:prstGeom prst="rect">
              <a:avLst/>
            </a:prstGeom>
            <a:noFill/>
            <a:ln w="9525" algn="ctr">
              <a:noFill/>
              <a:miter lim="800000"/>
              <a:headEnd/>
              <a:tailEnd/>
            </a:ln>
            <a:effectLst/>
          </p:spPr>
          <p:txBody>
            <a:bodyPr wrap="none">
              <a:spAutoFit/>
            </a:bodyPr>
            <a:lstStyle/>
            <a:p>
              <a:pPr algn="ctr">
                <a:lnSpc>
                  <a:spcPct val="60000"/>
                </a:lnSpc>
                <a:defRPr/>
              </a:pPr>
              <a:r>
                <a:rPr lang="en-GB" sz="1200" smtClean="0">
                  <a:solidFill>
                    <a:schemeClr val="tx1"/>
                  </a:solidFill>
                  <a:effectLst>
                    <a:outerShdw blurRad="38100" dist="38100" dir="2700000" algn="tl">
                      <a:srgbClr val="FFFFFF"/>
                    </a:outerShdw>
                  </a:effectLst>
                  <a:latin typeface="Calibri" pitchFamily="34" charset="0"/>
                </a:rPr>
                <a:t>Phase 10 Å-out</a:t>
              </a:r>
              <a:endParaRPr lang="en-GB" sz="1200">
                <a:solidFill>
                  <a:schemeClr val="tx1"/>
                </a:solidFill>
                <a:effectLst>
                  <a:outerShdw blurRad="38100" dist="38100" dir="2700000" algn="tl">
                    <a:srgbClr val="FFFFFF"/>
                  </a:outerShdw>
                </a:effectLst>
                <a:latin typeface="Calibri" pitchFamily="34" charset="0"/>
              </a:endParaRPr>
            </a:p>
          </p:txBody>
        </p:sp>
        <p:sp>
          <p:nvSpPr>
            <p:cNvPr id="1090723" name="Text Box 163"/>
            <p:cNvSpPr txBox="1">
              <a:spLocks noChangeArrowheads="1"/>
            </p:cNvSpPr>
            <p:nvPr/>
          </p:nvSpPr>
          <p:spPr bwMode="auto">
            <a:xfrm>
              <a:off x="4627" y="3681"/>
              <a:ext cx="428" cy="109"/>
            </a:xfrm>
            <a:prstGeom prst="rect">
              <a:avLst/>
            </a:prstGeom>
            <a:noFill/>
            <a:ln w="9525" algn="ctr">
              <a:noFill/>
              <a:miter lim="800000"/>
              <a:headEnd/>
              <a:tailEnd/>
            </a:ln>
            <a:effectLst/>
          </p:spPr>
          <p:txBody>
            <a:bodyPr wrap="none">
              <a:spAutoFit/>
            </a:bodyPr>
            <a:lstStyle/>
            <a:p>
              <a:pPr algn="ctr">
                <a:lnSpc>
                  <a:spcPct val="60000"/>
                </a:lnSpc>
                <a:defRPr/>
              </a:pPr>
              <a:r>
                <a:rPr lang="en-GB" sz="1200" smtClean="0">
                  <a:solidFill>
                    <a:schemeClr val="tx1"/>
                  </a:solidFill>
                  <a:effectLst>
                    <a:outerShdw blurRad="38100" dist="38100" dir="2700000" algn="tl">
                      <a:srgbClr val="FFFFFF"/>
                    </a:outerShdw>
                  </a:effectLst>
                  <a:latin typeface="Calibri" pitchFamily="34" charset="0"/>
                </a:rPr>
                <a:t>Phase A-in</a:t>
              </a:r>
              <a:endParaRPr lang="en-GB" sz="1200">
                <a:solidFill>
                  <a:schemeClr val="tx1"/>
                </a:solidFill>
                <a:effectLst>
                  <a:outerShdw blurRad="38100" dist="38100" dir="2700000" algn="tl">
                    <a:srgbClr val="FFFFFF"/>
                  </a:outerShdw>
                </a:effectLst>
                <a:latin typeface="Calibri" pitchFamily="34" charset="0"/>
              </a:endParaRPr>
            </a:p>
          </p:txBody>
        </p:sp>
        <p:sp>
          <p:nvSpPr>
            <p:cNvPr id="1090725" name="Line 165"/>
            <p:cNvSpPr>
              <a:spLocks noChangeShapeType="1"/>
            </p:cNvSpPr>
            <p:nvPr/>
          </p:nvSpPr>
          <p:spPr bwMode="auto">
            <a:xfrm flipH="1">
              <a:off x="4428" y="2822"/>
              <a:ext cx="268" cy="1041"/>
            </a:xfrm>
            <a:prstGeom prst="line">
              <a:avLst/>
            </a:prstGeom>
            <a:noFill/>
            <a:ln w="38100">
              <a:solidFill>
                <a:srgbClr val="CC3300"/>
              </a:solidFill>
              <a:round/>
              <a:headEnd/>
              <a:tailEnd/>
            </a:ln>
            <a:effectLst/>
          </p:spPr>
          <p:txBody>
            <a:bodyPr anchor="ctr"/>
            <a:lstStyle/>
            <a:p>
              <a:pPr>
                <a:defRPr/>
              </a:pPr>
              <a:endParaRPr lang="en-GB">
                <a:latin typeface="Calibri" pitchFamily="34" charset="0"/>
              </a:endParaRPr>
            </a:p>
          </p:txBody>
        </p:sp>
        <p:sp>
          <p:nvSpPr>
            <p:cNvPr id="1090726" name="Freeform 166"/>
            <p:cNvSpPr>
              <a:spLocks/>
            </p:cNvSpPr>
            <p:nvPr/>
          </p:nvSpPr>
          <p:spPr bwMode="auto">
            <a:xfrm>
              <a:off x="4096" y="1902"/>
              <a:ext cx="764" cy="1276"/>
            </a:xfrm>
            <a:custGeom>
              <a:avLst/>
              <a:gdLst/>
              <a:ahLst/>
              <a:cxnLst>
                <a:cxn ang="0">
                  <a:pos x="664" y="0"/>
                </a:cxn>
                <a:cxn ang="0">
                  <a:pos x="756" y="160"/>
                </a:cxn>
                <a:cxn ang="0">
                  <a:pos x="616" y="880"/>
                </a:cxn>
                <a:cxn ang="0">
                  <a:pos x="288" y="1176"/>
                </a:cxn>
                <a:cxn ang="0">
                  <a:pos x="0" y="1276"/>
                </a:cxn>
              </a:cxnLst>
              <a:rect l="0" t="0" r="r" b="b"/>
              <a:pathLst>
                <a:path w="764" h="1276">
                  <a:moveTo>
                    <a:pt x="664" y="0"/>
                  </a:moveTo>
                  <a:cubicBezTo>
                    <a:pt x="679" y="27"/>
                    <a:pt x="764" y="13"/>
                    <a:pt x="756" y="160"/>
                  </a:cubicBezTo>
                  <a:cubicBezTo>
                    <a:pt x="748" y="307"/>
                    <a:pt x="694" y="711"/>
                    <a:pt x="616" y="880"/>
                  </a:cubicBezTo>
                  <a:cubicBezTo>
                    <a:pt x="538" y="1049"/>
                    <a:pt x="391" y="1110"/>
                    <a:pt x="288" y="1176"/>
                  </a:cubicBezTo>
                  <a:cubicBezTo>
                    <a:pt x="185" y="1242"/>
                    <a:pt x="60" y="1255"/>
                    <a:pt x="0" y="1276"/>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0960" name="Text Box 168"/>
            <p:cNvSpPr txBox="1">
              <a:spLocks noChangeAspect="1" noChangeArrowheads="1"/>
            </p:cNvSpPr>
            <p:nvPr/>
          </p:nvSpPr>
          <p:spPr bwMode="auto">
            <a:xfrm>
              <a:off x="3908" y="1783"/>
              <a:ext cx="316" cy="98"/>
            </a:xfrm>
            <a:prstGeom prst="rect">
              <a:avLst/>
            </a:prstGeom>
            <a:noFill/>
            <a:ln w="9525" algn="ctr">
              <a:noFill/>
              <a:miter lim="800000"/>
              <a:headEnd/>
              <a:tailEnd/>
            </a:ln>
          </p:spPr>
          <p:txBody>
            <a:bodyPr>
              <a:spAutoFit/>
            </a:bodyPr>
            <a:lstStyle/>
            <a:p>
              <a:pPr algn="r">
                <a:lnSpc>
                  <a:spcPct val="60000"/>
                </a:lnSpc>
              </a:pPr>
              <a:r>
                <a:rPr lang="en-GB" sz="1000">
                  <a:solidFill>
                    <a:schemeClr val="tx1"/>
                  </a:solidFill>
                  <a:effectLst/>
                  <a:latin typeface="Calibri" pitchFamily="34" charset="0"/>
                </a:rPr>
                <a:t>600</a:t>
              </a:r>
            </a:p>
          </p:txBody>
        </p:sp>
        <p:sp>
          <p:nvSpPr>
            <p:cNvPr id="120961" name="Text Box 169"/>
            <p:cNvSpPr txBox="1">
              <a:spLocks noChangeAspect="1" noChangeArrowheads="1"/>
            </p:cNvSpPr>
            <p:nvPr/>
          </p:nvSpPr>
          <p:spPr bwMode="auto">
            <a:xfrm>
              <a:off x="4330" y="1783"/>
              <a:ext cx="315" cy="107"/>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700</a:t>
              </a:r>
            </a:p>
          </p:txBody>
        </p:sp>
        <p:sp>
          <p:nvSpPr>
            <p:cNvPr id="120962" name="Text Box 170"/>
            <p:cNvSpPr txBox="1">
              <a:spLocks noChangeAspect="1" noChangeArrowheads="1"/>
            </p:cNvSpPr>
            <p:nvPr/>
          </p:nvSpPr>
          <p:spPr bwMode="auto">
            <a:xfrm>
              <a:off x="4733" y="1783"/>
              <a:ext cx="315" cy="107"/>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800</a:t>
              </a:r>
            </a:p>
          </p:txBody>
        </p:sp>
        <p:sp>
          <p:nvSpPr>
            <p:cNvPr id="120963" name="Text Box 171"/>
            <p:cNvSpPr txBox="1">
              <a:spLocks noChangeAspect="1" noChangeArrowheads="1"/>
            </p:cNvSpPr>
            <p:nvPr/>
          </p:nvSpPr>
          <p:spPr bwMode="auto">
            <a:xfrm>
              <a:off x="5139" y="1783"/>
              <a:ext cx="316" cy="107"/>
            </a:xfrm>
            <a:prstGeom prst="rect">
              <a:avLst/>
            </a:prstGeom>
            <a:noFill/>
            <a:ln w="9525" algn="ctr">
              <a:noFill/>
              <a:miter lim="800000"/>
              <a:headEnd/>
              <a:tailEnd/>
            </a:ln>
          </p:spPr>
          <p:txBody>
            <a:bodyPr>
              <a:spAutoFit/>
            </a:bodyPr>
            <a:lstStyle/>
            <a:p>
              <a:pPr algn="r">
                <a:lnSpc>
                  <a:spcPct val="70000"/>
                </a:lnSpc>
              </a:pPr>
              <a:r>
                <a:rPr lang="en-GB" sz="1000">
                  <a:solidFill>
                    <a:schemeClr val="tx1"/>
                  </a:solidFill>
                  <a:effectLst/>
                  <a:latin typeface="Calibri" pitchFamily="34" charset="0"/>
                </a:rPr>
                <a:t>900</a:t>
              </a:r>
            </a:p>
          </p:txBody>
        </p:sp>
        <p:sp>
          <p:nvSpPr>
            <p:cNvPr id="120964" name="Text Box 172"/>
            <p:cNvSpPr txBox="1">
              <a:spLocks noChangeAspect="1" noChangeArrowheads="1"/>
            </p:cNvSpPr>
            <p:nvPr/>
          </p:nvSpPr>
          <p:spPr bwMode="auto">
            <a:xfrm>
              <a:off x="4174" y="1574"/>
              <a:ext cx="725" cy="165"/>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0965" name="Text Box 173"/>
            <p:cNvSpPr txBox="1">
              <a:spLocks noChangeAspect="1" noChangeArrowheads="1"/>
            </p:cNvSpPr>
            <p:nvPr/>
          </p:nvSpPr>
          <p:spPr bwMode="auto">
            <a:xfrm>
              <a:off x="3919" y="1910"/>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0966" name="Text Box 174"/>
            <p:cNvSpPr txBox="1">
              <a:spLocks noChangeAspect="1" noChangeArrowheads="1"/>
            </p:cNvSpPr>
            <p:nvPr/>
          </p:nvSpPr>
          <p:spPr bwMode="auto">
            <a:xfrm>
              <a:off x="3919" y="2226"/>
              <a:ext cx="200" cy="91"/>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0967" name="Text Box 175"/>
            <p:cNvSpPr txBox="1">
              <a:spLocks noChangeAspect="1" noChangeArrowheads="1"/>
            </p:cNvSpPr>
            <p:nvPr/>
          </p:nvSpPr>
          <p:spPr bwMode="auto">
            <a:xfrm>
              <a:off x="3919" y="2546"/>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0968" name="Text Box 176"/>
            <p:cNvSpPr txBox="1">
              <a:spLocks noChangeAspect="1" noChangeArrowheads="1"/>
            </p:cNvSpPr>
            <p:nvPr/>
          </p:nvSpPr>
          <p:spPr bwMode="auto">
            <a:xfrm>
              <a:off x="3919" y="2852"/>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0969" name="Text Box 177"/>
            <p:cNvSpPr txBox="1">
              <a:spLocks noChangeAspect="1" noChangeArrowheads="1"/>
            </p:cNvSpPr>
            <p:nvPr/>
          </p:nvSpPr>
          <p:spPr bwMode="auto">
            <a:xfrm>
              <a:off x="3919" y="3173"/>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0970" name="Text Box 178"/>
            <p:cNvSpPr txBox="1">
              <a:spLocks noChangeAspect="1" noChangeArrowheads="1"/>
            </p:cNvSpPr>
            <p:nvPr/>
          </p:nvSpPr>
          <p:spPr bwMode="auto">
            <a:xfrm>
              <a:off x="3919" y="3493"/>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0971" name="Text Box 179"/>
            <p:cNvSpPr txBox="1">
              <a:spLocks noChangeAspect="1" noChangeArrowheads="1"/>
            </p:cNvSpPr>
            <p:nvPr/>
          </p:nvSpPr>
          <p:spPr bwMode="auto">
            <a:xfrm>
              <a:off x="3919" y="3810"/>
              <a:ext cx="200" cy="90"/>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0972" name="Text Box 180"/>
            <p:cNvSpPr txBox="1">
              <a:spLocks noChangeAspect="1" noChangeArrowheads="1"/>
            </p:cNvSpPr>
            <p:nvPr/>
          </p:nvSpPr>
          <p:spPr bwMode="auto">
            <a:xfrm rot="16200000">
              <a:off x="3540" y="3054"/>
              <a:ext cx="670" cy="156"/>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090747" name="Text Box 187"/>
            <p:cNvSpPr txBox="1">
              <a:spLocks noChangeArrowheads="1"/>
            </p:cNvSpPr>
            <p:nvPr/>
          </p:nvSpPr>
          <p:spPr bwMode="auto">
            <a:xfrm>
              <a:off x="4196" y="3299"/>
              <a:ext cx="318" cy="280"/>
            </a:xfrm>
            <a:prstGeom prst="rect">
              <a:avLst/>
            </a:prstGeom>
            <a:noFill/>
            <a:ln w="9525" algn="ctr">
              <a:noFill/>
              <a:miter lim="800000"/>
              <a:headEnd/>
              <a:tailEnd/>
            </a:ln>
            <a:effectLst/>
          </p:spPr>
          <p:txBody>
            <a:bodyPr wrap="none">
              <a:spAutoFit/>
            </a:bodyPr>
            <a:lstStyle/>
            <a:p>
              <a:pPr algn="ctr">
                <a:defRPr/>
              </a:pPr>
              <a:r>
                <a:rPr lang="en-GB" sz="1400" b="1" dirty="0" smtClean="0">
                  <a:solidFill>
                    <a:schemeClr val="tx1"/>
                  </a:solidFill>
                  <a:effectLst>
                    <a:outerShdw blurRad="38100" dist="38100" dir="2700000" algn="tl">
                      <a:srgbClr val="FFFFFF"/>
                    </a:outerShdw>
                  </a:effectLst>
                  <a:latin typeface="Calibri" pitchFamily="34" charset="0"/>
                </a:rPr>
                <a:t>Phase</a:t>
              </a:r>
            </a:p>
            <a:p>
              <a:pPr algn="ctr">
                <a:defRPr/>
              </a:pPr>
              <a:r>
                <a:rPr lang="en-GB" sz="1400" b="1" dirty="0" smtClean="0">
                  <a:solidFill>
                    <a:schemeClr val="tx1"/>
                  </a:solidFill>
                  <a:effectLst>
                    <a:outerShdw blurRad="38100" dist="38100" dir="2700000" algn="tl">
                      <a:srgbClr val="FFFFFF"/>
                    </a:outerShdw>
                  </a:effectLst>
                  <a:latin typeface="Calibri" pitchFamily="34" charset="0"/>
                </a:rPr>
                <a:t>10 Å</a:t>
              </a:r>
              <a:endParaRPr lang="en-GB" sz="1400" b="1" dirty="0">
                <a:solidFill>
                  <a:schemeClr val="tx1"/>
                </a:solidFill>
                <a:effectLst>
                  <a:outerShdw blurRad="38100" dist="38100" dir="2700000" algn="tl">
                    <a:srgbClr val="FFFFFF"/>
                  </a:outerShdw>
                </a:effectLst>
                <a:latin typeface="Calibri" pitchFamily="34" charset="0"/>
              </a:endParaRPr>
            </a:p>
          </p:txBody>
        </p:sp>
        <p:sp>
          <p:nvSpPr>
            <p:cNvPr id="1090748" name="Text Box 188"/>
            <p:cNvSpPr txBox="1">
              <a:spLocks noChangeArrowheads="1"/>
            </p:cNvSpPr>
            <p:nvPr/>
          </p:nvSpPr>
          <p:spPr bwMode="auto">
            <a:xfrm rot="17022400">
              <a:off x="4140" y="2713"/>
              <a:ext cx="571" cy="141"/>
            </a:xfrm>
            <a:prstGeom prst="rect">
              <a:avLst/>
            </a:prstGeom>
            <a:noFill/>
            <a:ln w="9525" algn="ctr">
              <a:noFill/>
              <a:miter lim="800000"/>
              <a:headEnd/>
              <a:tailEnd/>
            </a:ln>
            <a:effectLst/>
          </p:spPr>
          <p:txBody>
            <a:bodyPr wrap="none">
              <a:spAutoFit/>
            </a:bodyPr>
            <a:lstStyle/>
            <a:p>
              <a:pPr>
                <a:defRPr/>
              </a:pPr>
              <a:r>
                <a:rPr lang="en-GB" sz="1200" smtClean="0">
                  <a:solidFill>
                    <a:schemeClr val="tx1"/>
                  </a:solidFill>
                  <a:effectLst>
                    <a:outerShdw blurRad="38100" dist="38100" dir="2700000" algn="tl">
                      <a:srgbClr val="FFFFFF"/>
                    </a:outerShdw>
                  </a:effectLst>
                  <a:latin typeface="Calibri" pitchFamily="34" charset="0"/>
                </a:rPr>
                <a:t>Antigorite-out</a:t>
              </a:r>
              <a:endParaRPr lang="en-GB" sz="1200">
                <a:solidFill>
                  <a:schemeClr val="tx1"/>
                </a:solidFill>
                <a:effectLst>
                  <a:outerShdw blurRad="38100" dist="38100" dir="2700000" algn="tl">
                    <a:srgbClr val="FFFFFF"/>
                  </a:outerShdw>
                </a:effectLst>
                <a:latin typeface="Calibri" pitchFamily="34" charset="0"/>
              </a:endParaRPr>
            </a:p>
          </p:txBody>
        </p:sp>
      </p:grpSp>
      <p:sp>
        <p:nvSpPr>
          <p:cNvPr id="1090750" name="Text Box 190"/>
          <p:cNvSpPr txBox="1">
            <a:spLocks noChangeArrowheads="1"/>
          </p:cNvSpPr>
          <p:nvPr/>
        </p:nvSpPr>
        <p:spPr bwMode="auto">
          <a:xfrm>
            <a:off x="6103938" y="6226175"/>
            <a:ext cx="2455862" cy="457200"/>
          </a:xfrm>
          <a:prstGeom prst="rect">
            <a:avLst/>
          </a:prstGeom>
          <a:noFill/>
          <a:ln w="9525" algn="ctr">
            <a:noFill/>
            <a:miter lim="800000"/>
            <a:headEnd/>
            <a:tailEnd/>
          </a:ln>
          <a:effectLst/>
        </p:spPr>
        <p:txBody>
          <a:bodyPr>
            <a:spAutoFit/>
          </a:bodyPr>
          <a:lstStyle/>
          <a:p>
            <a:pPr>
              <a:spcBef>
                <a:spcPct val="50000"/>
              </a:spcBef>
              <a:defRPr/>
            </a:pPr>
            <a:r>
              <a:rPr lang="en-GB" sz="1200" dirty="0" err="1" smtClean="0">
                <a:solidFill>
                  <a:schemeClr val="bg1"/>
                </a:solidFill>
                <a:effectLst>
                  <a:outerShdw blurRad="38100" dist="38100" dir="2700000" algn="tl">
                    <a:srgbClr val="000000"/>
                  </a:outerShdw>
                </a:effectLst>
                <a:latin typeface="Calibri" pitchFamily="34" charset="0"/>
              </a:rPr>
              <a:t>Fumagalli</a:t>
            </a:r>
            <a:r>
              <a:rPr lang="en-GB" sz="1200" dirty="0" smtClean="0">
                <a:solidFill>
                  <a:schemeClr val="bg1"/>
                </a:solidFill>
                <a:effectLst>
                  <a:outerShdw blurRad="38100" dist="38100" dir="2700000" algn="tl">
                    <a:srgbClr val="000000"/>
                  </a:outerShdw>
                </a:effectLst>
                <a:latin typeface="Calibri" pitchFamily="34" charset="0"/>
              </a:rPr>
              <a:t> </a:t>
            </a:r>
            <a:r>
              <a:rPr lang="en-GB" sz="1200" dirty="0" smtClean="0">
                <a:solidFill>
                  <a:schemeClr val="bg1"/>
                </a:solidFill>
                <a:effectLst>
                  <a:outerShdw blurRad="38100" dist="38100" dir="2700000" algn="tl">
                    <a:srgbClr val="000000"/>
                  </a:outerShdw>
                </a:effectLst>
                <a:latin typeface="Calibri" pitchFamily="34" charset="0"/>
              </a:rPr>
              <a:t>and </a:t>
            </a:r>
            <a:r>
              <a:rPr lang="en-GB" sz="1200" dirty="0" err="1" smtClean="0">
                <a:solidFill>
                  <a:schemeClr val="bg1"/>
                </a:solidFill>
                <a:effectLst>
                  <a:outerShdw blurRad="38100" dist="38100" dir="2700000" algn="tl">
                    <a:srgbClr val="000000"/>
                  </a:outerShdw>
                </a:effectLst>
                <a:latin typeface="Calibri" pitchFamily="34" charset="0"/>
              </a:rPr>
              <a:t>Poli</a:t>
            </a:r>
            <a:r>
              <a:rPr lang="en-GB" sz="1200" dirty="0" smtClean="0">
                <a:solidFill>
                  <a:schemeClr val="bg1"/>
                </a:solidFill>
                <a:effectLst>
                  <a:outerShdw blurRad="38100" dist="38100" dir="2700000" algn="tl">
                    <a:srgbClr val="000000"/>
                  </a:outerShdw>
                </a:effectLst>
                <a:latin typeface="Calibri" pitchFamily="34" charset="0"/>
              </a:rPr>
              <a:t>, </a:t>
            </a:r>
            <a:r>
              <a:rPr lang="en-GB" sz="1200" dirty="0" smtClean="0">
                <a:solidFill>
                  <a:schemeClr val="bg1"/>
                </a:solidFill>
                <a:effectLst>
                  <a:outerShdw blurRad="38100" dist="38100" dir="2700000" algn="tl">
                    <a:srgbClr val="000000"/>
                  </a:outerShdw>
                </a:effectLst>
                <a:latin typeface="Calibri" pitchFamily="34" charset="0"/>
              </a:rPr>
              <a:t>2005 (J</a:t>
            </a:r>
            <a:r>
              <a:rPr lang="en-GB" sz="1200" dirty="0" smtClean="0">
                <a:solidFill>
                  <a:schemeClr val="bg1"/>
                </a:solidFill>
                <a:effectLst>
                  <a:outerShdw blurRad="38100" dist="38100" dir="2700000" algn="tl">
                    <a:srgbClr val="000000"/>
                  </a:outerShdw>
                </a:effectLst>
                <a:latin typeface="Calibri" pitchFamily="34" charset="0"/>
              </a:rPr>
              <a:t>.  Petrol., 46, </a:t>
            </a:r>
            <a:r>
              <a:rPr lang="en-GB" sz="1200" dirty="0" smtClean="0">
                <a:solidFill>
                  <a:schemeClr val="bg1"/>
                </a:solidFill>
                <a:effectLst>
                  <a:outerShdw blurRad="38100" dist="38100" dir="2700000" algn="tl">
                    <a:srgbClr val="000000"/>
                  </a:outerShdw>
                </a:effectLst>
                <a:latin typeface="Calibri" pitchFamily="34" charset="0"/>
              </a:rPr>
              <a:t>555-578)</a:t>
            </a:r>
            <a:endParaRPr lang="en-GB" sz="1200" dirty="0">
              <a:solidFill>
                <a:schemeClr val="bg1"/>
              </a:solidFill>
              <a:effectLst>
                <a:outerShdw blurRad="38100" dist="38100" dir="2700000" algn="tl">
                  <a:srgbClr val="000000"/>
                </a:outerShdw>
              </a:effectLst>
              <a:latin typeface="Calibri" pitchFamily="34" charset="0"/>
            </a:endParaRPr>
          </a:p>
        </p:txBody>
      </p:sp>
      <p:sp>
        <p:nvSpPr>
          <p:cNvPr id="1090751" name="Freeform 191"/>
          <p:cNvSpPr>
            <a:spLocks/>
          </p:cNvSpPr>
          <p:nvPr/>
        </p:nvSpPr>
        <p:spPr bwMode="auto">
          <a:xfrm>
            <a:off x="7126288" y="3363913"/>
            <a:ext cx="1709737" cy="2532062"/>
          </a:xfrm>
          <a:custGeom>
            <a:avLst/>
            <a:gdLst/>
            <a:ahLst/>
            <a:cxnLst>
              <a:cxn ang="0">
                <a:pos x="867" y="36"/>
              </a:cxn>
              <a:cxn ang="0">
                <a:pos x="867" y="1356"/>
              </a:cxn>
              <a:cxn ang="0">
                <a:pos x="0" y="1356"/>
              </a:cxn>
              <a:cxn ang="0">
                <a:pos x="258" y="327"/>
              </a:cxn>
              <a:cxn ang="0">
                <a:pos x="294" y="246"/>
              </a:cxn>
              <a:cxn ang="0">
                <a:pos x="327" y="153"/>
              </a:cxn>
              <a:cxn ang="0">
                <a:pos x="345" y="75"/>
              </a:cxn>
              <a:cxn ang="0">
                <a:pos x="360" y="0"/>
              </a:cxn>
              <a:cxn ang="0">
                <a:pos x="867" y="36"/>
              </a:cxn>
            </a:cxnLst>
            <a:rect l="0" t="0" r="r" b="b"/>
            <a:pathLst>
              <a:path w="867" h="1356">
                <a:moveTo>
                  <a:pt x="867" y="36"/>
                </a:moveTo>
                <a:lnTo>
                  <a:pt x="867" y="1356"/>
                </a:lnTo>
                <a:lnTo>
                  <a:pt x="0" y="1356"/>
                </a:lnTo>
                <a:lnTo>
                  <a:pt x="258" y="327"/>
                </a:lnTo>
                <a:lnTo>
                  <a:pt x="294" y="246"/>
                </a:lnTo>
                <a:lnTo>
                  <a:pt x="327" y="153"/>
                </a:lnTo>
                <a:lnTo>
                  <a:pt x="345" y="75"/>
                </a:lnTo>
                <a:lnTo>
                  <a:pt x="360" y="0"/>
                </a:lnTo>
                <a:lnTo>
                  <a:pt x="867" y="36"/>
                </a:lnTo>
                <a:close/>
              </a:path>
            </a:pathLst>
          </a:custGeom>
          <a:solidFill>
            <a:srgbClr val="CC6600">
              <a:alpha val="7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90752" name="Text Box 192"/>
          <p:cNvSpPr txBox="1">
            <a:spLocks noChangeArrowheads="1"/>
          </p:cNvSpPr>
          <p:nvPr/>
        </p:nvSpPr>
        <p:spPr bwMode="auto">
          <a:xfrm>
            <a:off x="7575550" y="4354513"/>
            <a:ext cx="1312863" cy="1190625"/>
          </a:xfrm>
          <a:prstGeom prst="rect">
            <a:avLst/>
          </a:prstGeom>
          <a:noFill/>
          <a:ln w="9525" algn="ctr">
            <a:noFill/>
            <a:miter lim="800000"/>
            <a:headEnd/>
            <a:tailEnd/>
          </a:ln>
          <a:effectLst/>
        </p:spPr>
        <p:txBody>
          <a:bodyPr>
            <a:spAutoFit/>
          </a:bodyPr>
          <a:lstStyle/>
          <a:p>
            <a:pPr algn="ctr">
              <a:spcBef>
                <a:spcPct val="50000"/>
              </a:spcBef>
              <a:defRPr/>
            </a:pPr>
            <a:r>
              <a:rPr lang="en-GB" dirty="0" smtClean="0">
                <a:solidFill>
                  <a:schemeClr val="bg1"/>
                </a:solidFill>
                <a:effectLst>
                  <a:outerShdw blurRad="38100" dist="38100" dir="2700000" algn="tl">
                    <a:srgbClr val="000000"/>
                  </a:outerShdw>
                </a:effectLst>
                <a:latin typeface="Calibri" pitchFamily="34" charset="0"/>
              </a:rPr>
              <a:t>Absence of stable hydrous phases</a:t>
            </a:r>
            <a:endParaRPr lang="en-GB" dirty="0">
              <a:solidFill>
                <a:schemeClr val="bg1"/>
              </a:solidFill>
              <a:effectLst>
                <a:outerShdw blurRad="38100" dist="38100" dir="2700000" algn="tl">
                  <a:srgbClr val="000000"/>
                </a:outerShdw>
              </a:effectLst>
              <a:latin typeface="Calibri" pitchFamily="34" charset="0"/>
            </a:endParaRPr>
          </a:p>
        </p:txBody>
      </p:sp>
      <p:sp>
        <p:nvSpPr>
          <p:cNvPr id="1090755" name="Line 195"/>
          <p:cNvSpPr>
            <a:spLocks noChangeShapeType="1"/>
          </p:cNvSpPr>
          <p:nvPr/>
        </p:nvSpPr>
        <p:spPr bwMode="auto">
          <a:xfrm flipV="1">
            <a:off x="1887538" y="2249488"/>
            <a:ext cx="4541837" cy="708025"/>
          </a:xfrm>
          <a:prstGeom prst="line">
            <a:avLst/>
          </a:prstGeom>
          <a:noFill/>
          <a:ln w="28575">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90756" name="Line 196"/>
          <p:cNvSpPr>
            <a:spLocks noChangeShapeType="1"/>
          </p:cNvSpPr>
          <p:nvPr/>
        </p:nvSpPr>
        <p:spPr bwMode="auto">
          <a:xfrm flipV="1">
            <a:off x="3852863" y="5921375"/>
            <a:ext cx="4957762" cy="146050"/>
          </a:xfrm>
          <a:prstGeom prst="line">
            <a:avLst/>
          </a:prstGeom>
          <a:noFill/>
          <a:ln w="28575">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90753" name="Freeform 193"/>
          <p:cNvSpPr>
            <a:spLocks/>
          </p:cNvSpPr>
          <p:nvPr/>
        </p:nvSpPr>
        <p:spPr bwMode="auto">
          <a:xfrm>
            <a:off x="1809750" y="3686175"/>
            <a:ext cx="3005138" cy="2409825"/>
          </a:xfrm>
          <a:custGeom>
            <a:avLst/>
            <a:gdLst/>
            <a:ahLst/>
            <a:cxnLst>
              <a:cxn ang="0">
                <a:pos x="1608" y="6"/>
              </a:cxn>
              <a:cxn ang="0">
                <a:pos x="1134" y="0"/>
              </a:cxn>
              <a:cxn ang="0">
                <a:pos x="1125" y="84"/>
              </a:cxn>
              <a:cxn ang="0">
                <a:pos x="1092" y="165"/>
              </a:cxn>
              <a:cxn ang="0">
                <a:pos x="1005" y="306"/>
              </a:cxn>
              <a:cxn ang="0">
                <a:pos x="843" y="498"/>
              </a:cxn>
              <a:cxn ang="0">
                <a:pos x="708" y="609"/>
              </a:cxn>
              <a:cxn ang="0">
                <a:pos x="525" y="705"/>
              </a:cxn>
              <a:cxn ang="0">
                <a:pos x="327" y="780"/>
              </a:cxn>
              <a:cxn ang="0">
                <a:pos x="213" y="828"/>
              </a:cxn>
              <a:cxn ang="0">
                <a:pos x="93" y="1068"/>
              </a:cxn>
              <a:cxn ang="0">
                <a:pos x="0" y="1218"/>
              </a:cxn>
              <a:cxn ang="0">
                <a:pos x="114" y="1257"/>
              </a:cxn>
              <a:cxn ang="0">
                <a:pos x="324" y="1371"/>
              </a:cxn>
              <a:cxn ang="0">
                <a:pos x="549" y="1518"/>
              </a:cxn>
              <a:cxn ang="0">
                <a:pos x="1071" y="1515"/>
              </a:cxn>
              <a:cxn ang="0">
                <a:pos x="1892" y="1507"/>
              </a:cxn>
              <a:cxn ang="0">
                <a:pos x="1893" y="1074"/>
              </a:cxn>
              <a:cxn ang="0">
                <a:pos x="1830" y="1050"/>
              </a:cxn>
              <a:cxn ang="0">
                <a:pos x="1761" y="897"/>
              </a:cxn>
              <a:cxn ang="0">
                <a:pos x="1689" y="675"/>
              </a:cxn>
              <a:cxn ang="0">
                <a:pos x="1647" y="450"/>
              </a:cxn>
              <a:cxn ang="0">
                <a:pos x="1617" y="252"/>
              </a:cxn>
              <a:cxn ang="0">
                <a:pos x="1602" y="108"/>
              </a:cxn>
              <a:cxn ang="0">
                <a:pos x="1608" y="6"/>
              </a:cxn>
            </a:cxnLst>
            <a:rect l="0" t="0" r="r" b="b"/>
            <a:pathLst>
              <a:path w="1893" h="1518">
                <a:moveTo>
                  <a:pt x="1608" y="6"/>
                </a:moveTo>
                <a:lnTo>
                  <a:pt x="1134" y="0"/>
                </a:lnTo>
                <a:lnTo>
                  <a:pt x="1125" y="84"/>
                </a:lnTo>
                <a:lnTo>
                  <a:pt x="1092" y="165"/>
                </a:lnTo>
                <a:lnTo>
                  <a:pt x="1005" y="306"/>
                </a:lnTo>
                <a:lnTo>
                  <a:pt x="843" y="498"/>
                </a:lnTo>
                <a:lnTo>
                  <a:pt x="708" y="609"/>
                </a:lnTo>
                <a:lnTo>
                  <a:pt x="525" y="705"/>
                </a:lnTo>
                <a:lnTo>
                  <a:pt x="327" y="780"/>
                </a:lnTo>
                <a:lnTo>
                  <a:pt x="213" y="828"/>
                </a:lnTo>
                <a:lnTo>
                  <a:pt x="93" y="1068"/>
                </a:lnTo>
                <a:lnTo>
                  <a:pt x="0" y="1218"/>
                </a:lnTo>
                <a:lnTo>
                  <a:pt x="114" y="1257"/>
                </a:lnTo>
                <a:lnTo>
                  <a:pt x="324" y="1371"/>
                </a:lnTo>
                <a:lnTo>
                  <a:pt x="549" y="1518"/>
                </a:lnTo>
                <a:lnTo>
                  <a:pt x="1071" y="1515"/>
                </a:lnTo>
                <a:lnTo>
                  <a:pt x="1892" y="1507"/>
                </a:lnTo>
                <a:lnTo>
                  <a:pt x="1893" y="1074"/>
                </a:lnTo>
                <a:lnTo>
                  <a:pt x="1830" y="1050"/>
                </a:lnTo>
                <a:lnTo>
                  <a:pt x="1761" y="897"/>
                </a:lnTo>
                <a:lnTo>
                  <a:pt x="1689" y="675"/>
                </a:lnTo>
                <a:lnTo>
                  <a:pt x="1647" y="450"/>
                </a:lnTo>
                <a:lnTo>
                  <a:pt x="1617" y="252"/>
                </a:lnTo>
                <a:lnTo>
                  <a:pt x="1602" y="108"/>
                </a:lnTo>
                <a:lnTo>
                  <a:pt x="1608" y="6"/>
                </a:lnTo>
                <a:close/>
              </a:path>
            </a:pathLst>
          </a:custGeom>
          <a:solidFill>
            <a:srgbClr val="CC6600">
              <a:alpha val="7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90754" name="Text Box 194"/>
          <p:cNvSpPr txBox="1">
            <a:spLocks noChangeArrowheads="1"/>
          </p:cNvSpPr>
          <p:nvPr/>
        </p:nvSpPr>
        <p:spPr bwMode="auto">
          <a:xfrm>
            <a:off x="2912533" y="4541825"/>
            <a:ext cx="1835680" cy="1015663"/>
          </a:xfrm>
          <a:prstGeom prst="rect">
            <a:avLst/>
          </a:prstGeom>
          <a:noFill/>
          <a:ln w="9525" algn="ctr">
            <a:noFill/>
            <a:miter lim="800000"/>
            <a:headEnd/>
            <a:tailEnd/>
          </a:ln>
          <a:effectLst/>
        </p:spPr>
        <p:txBody>
          <a:bodyPr wrap="square">
            <a:spAutoFit/>
          </a:bodyPr>
          <a:lstStyle/>
          <a:p>
            <a:pPr algn="ctr">
              <a:spcBef>
                <a:spcPct val="50000"/>
              </a:spcBef>
              <a:defRPr/>
            </a:pPr>
            <a:r>
              <a:rPr lang="en-GB" sz="2000" dirty="0" smtClean="0">
                <a:solidFill>
                  <a:schemeClr val="bg1"/>
                </a:solidFill>
                <a:effectLst>
                  <a:outerShdw blurRad="38100" dist="38100" dir="2700000" algn="tl">
                    <a:srgbClr val="000000"/>
                  </a:outerShdw>
                </a:effectLst>
                <a:latin typeface="Calibri" pitchFamily="34" charset="0"/>
              </a:rPr>
              <a:t>Absence of stable hydrous phases</a:t>
            </a:r>
            <a:endParaRPr lang="en-GB" sz="2000" dirty="0">
              <a:solidFill>
                <a:schemeClr val="bg1"/>
              </a:solidFill>
              <a:effectLst>
                <a:outerShdw blurRad="38100" dist="38100" dir="2700000" algn="tl">
                  <a:srgbClr val="000000"/>
                </a:outerShdw>
              </a:effectLst>
              <a:latin typeface="Calibri" pitchFamily="34" charset="0"/>
            </a:endParaRPr>
          </a:p>
        </p:txBody>
      </p:sp>
      <p:sp>
        <p:nvSpPr>
          <p:cNvPr id="120982" name="Line 150"/>
          <p:cNvSpPr>
            <a:spLocks noChangeShapeType="1"/>
          </p:cNvSpPr>
          <p:nvPr/>
        </p:nvSpPr>
        <p:spPr bwMode="auto">
          <a:xfrm flipH="1">
            <a:off x="2735263" y="4322763"/>
            <a:ext cx="536575" cy="1749425"/>
          </a:xfrm>
          <a:prstGeom prst="line">
            <a:avLst/>
          </a:prstGeom>
          <a:noFill/>
          <a:ln w="38100">
            <a:solidFill>
              <a:srgbClr val="C00000"/>
            </a:solidFill>
            <a:prstDash val="dash"/>
            <a:round/>
            <a:headEnd/>
            <a:tailEnd/>
          </a:ln>
          <a:effectLst/>
        </p:spPr>
        <p:txBody>
          <a:bodyPr anchor="ctr"/>
          <a:lstStyle/>
          <a:p>
            <a:endParaRPr lang="en-GB">
              <a:latin typeface="Calibri" pitchFamily="34" charset="0"/>
            </a:endParaRPr>
          </a:p>
        </p:txBody>
      </p:sp>
      <p:sp>
        <p:nvSpPr>
          <p:cNvPr id="2" name="Text Box 194"/>
          <p:cNvSpPr txBox="1">
            <a:spLocks noChangeArrowheads="1"/>
          </p:cNvSpPr>
          <p:nvPr/>
        </p:nvSpPr>
        <p:spPr bwMode="auto">
          <a:xfrm>
            <a:off x="1907809" y="5013448"/>
            <a:ext cx="1066800" cy="830997"/>
          </a:xfrm>
          <a:prstGeom prst="rect">
            <a:avLst/>
          </a:prstGeom>
          <a:noFill/>
          <a:ln w="9525" algn="ctr">
            <a:noFill/>
            <a:miter lim="800000"/>
            <a:headEnd/>
            <a:tailEnd/>
          </a:ln>
          <a:effectLst/>
        </p:spPr>
        <p:txBody>
          <a:bodyPr>
            <a:spAutoFit/>
          </a:bodyPr>
          <a:lstStyle/>
          <a:p>
            <a:pPr algn="ctr">
              <a:spcBef>
                <a:spcPct val="50000"/>
              </a:spcBef>
            </a:pPr>
            <a:r>
              <a:rPr lang="en-GB" sz="1200" b="1" dirty="0" smtClean="0">
                <a:solidFill>
                  <a:schemeClr val="tx1"/>
                </a:solidFill>
                <a:effectLst/>
                <a:latin typeface="Calibri" pitchFamily="34" charset="0"/>
              </a:rPr>
              <a:t>Phase 10 Å not yet discovered in 1998</a:t>
            </a:r>
            <a:endParaRPr lang="en-GB" sz="1200" b="1" dirty="0">
              <a:solidFill>
                <a:schemeClr val="tx1"/>
              </a:solidFill>
              <a:effectLst/>
              <a:latin typeface="Calibri" pitchFamily="34" charset="0"/>
            </a:endParaRPr>
          </a:p>
        </p:txBody>
      </p:sp>
      <p:sp>
        <p:nvSpPr>
          <p:cNvPr id="150" name="Text Box 221"/>
          <p:cNvSpPr txBox="1">
            <a:spLocks noChangeArrowheads="1"/>
          </p:cNvSpPr>
          <p:nvPr/>
        </p:nvSpPr>
        <p:spPr bwMode="auto">
          <a:xfrm>
            <a:off x="342900" y="606425"/>
            <a:ext cx="8458200" cy="830997"/>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The principal hydrous phases in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O-saturated peridotite to 8 GPa are </a:t>
            </a:r>
            <a:r>
              <a:rPr lang="en-GB" sz="2400" dirty="0" smtClean="0">
                <a:solidFill>
                  <a:srgbClr val="FFFF00"/>
                </a:solidFill>
                <a:effectLst>
                  <a:outerShdw blurRad="38100" dist="38100" dir="2700000" algn="tl">
                    <a:srgbClr val="000000"/>
                  </a:outerShdw>
                </a:effectLst>
                <a:latin typeface="Calibri" pitchFamily="34" charset="0"/>
              </a:rPr>
              <a:t>serpentine</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phase A</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chlorite</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talc</a:t>
            </a:r>
            <a:r>
              <a:rPr lang="en-GB" sz="2400" dirty="0" smtClean="0">
                <a:solidFill>
                  <a:schemeClr val="bg1"/>
                </a:solidFill>
                <a:effectLst>
                  <a:outerShdw blurRad="38100" dist="38100" dir="2700000" algn="tl">
                    <a:srgbClr val="000000"/>
                  </a:outerShdw>
                </a:effectLst>
                <a:latin typeface="Calibri" pitchFamily="34" charset="0"/>
              </a:rPr>
              <a:t>, and </a:t>
            </a:r>
            <a:r>
              <a:rPr lang="en-GB" sz="2400" dirty="0" smtClean="0">
                <a:solidFill>
                  <a:srgbClr val="FFFF00"/>
                </a:solidFill>
                <a:effectLst>
                  <a:outerShdw blurRad="38100" dist="38100" dir="2700000" algn="tl">
                    <a:srgbClr val="000000"/>
                  </a:outerShdw>
                </a:effectLst>
                <a:latin typeface="Calibri" pitchFamily="34" charset="0"/>
              </a:rPr>
              <a:t>amphibole</a:t>
            </a:r>
            <a:r>
              <a:rPr lang="en-GB" sz="2400" dirty="0" smtClean="0">
                <a:solidFill>
                  <a:schemeClr val="bg1"/>
                </a:solidFill>
                <a:effectLst>
                  <a:outerShdw blurRad="38100" dist="38100" dir="2700000" algn="tl">
                    <a:srgbClr val="000000"/>
                  </a:outerShdw>
                </a:effectLst>
                <a:latin typeface="Calibri" pitchFamily="34" charset="0"/>
              </a:rPr>
              <a:t>.</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51"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Principal hydrous phases in peridotites</a:t>
            </a:r>
            <a:endParaRPr lang="en-GB" sz="3600" dirty="0">
              <a:solidFill>
                <a:schemeClr val="bg1"/>
              </a:solidFill>
              <a:effectLst>
                <a:outerShdw blurRad="38100" dist="38100" dir="2700000" algn="tl">
                  <a:srgbClr val="000000"/>
                </a:outerShdw>
              </a:effectLst>
              <a:latin typeface="Calibri" pitchFamily="34" charset="0"/>
            </a:endParaRPr>
          </a:p>
        </p:txBody>
      </p:sp>
      <p:sp>
        <p:nvSpPr>
          <p:cNvPr id="152"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tx1"/>
                </a:solidFill>
                <a:effectLst>
                  <a:outerShdw blurRad="38100" dist="38100" dir="2700000" algn="tl">
                    <a:srgbClr val="FFFFFF"/>
                  </a:outerShdw>
                </a:effectLst>
                <a:latin typeface="Calibri" pitchFamily="34" charset="0"/>
              </a:rPr>
              <a:t>Schmidt </a:t>
            </a:r>
            <a:r>
              <a:rPr lang="en-GB" sz="1200" dirty="0" smtClean="0">
                <a:solidFill>
                  <a:schemeClr val="tx1"/>
                </a:solidFill>
                <a:effectLst>
                  <a:outerShdw blurRad="38100" dist="38100" dir="2700000" algn="tl">
                    <a:srgbClr val="FFFFFF"/>
                  </a:outerShdw>
                </a:effectLst>
                <a:latin typeface="Calibri" pitchFamily="34" charset="0"/>
              </a:rPr>
              <a:t>and </a:t>
            </a:r>
            <a:r>
              <a:rPr lang="en-GB" sz="1200" dirty="0" err="1" smtClean="0">
                <a:solidFill>
                  <a:schemeClr val="tx1"/>
                </a:solidFill>
                <a:effectLst>
                  <a:outerShdw blurRad="38100" dist="38100" dir="2700000" algn="tl">
                    <a:srgbClr val="FFFFFF"/>
                  </a:outerShdw>
                </a:effectLst>
                <a:latin typeface="Calibri" pitchFamily="34" charset="0"/>
              </a:rPr>
              <a:t>Poli</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smtClean="0">
                <a:solidFill>
                  <a:schemeClr val="tx1"/>
                </a:solidFill>
                <a:effectLst>
                  <a:outerShdw blurRad="38100" dist="38100" dir="2700000" algn="tl">
                    <a:srgbClr val="FFFFFF"/>
                  </a:outerShdw>
                </a:effectLst>
                <a:latin typeface="Calibri" pitchFamily="34" charset="0"/>
              </a:rPr>
              <a:t>1998 (Earth </a:t>
            </a:r>
            <a:r>
              <a:rPr lang="en-GB" sz="1200" dirty="0" smtClean="0">
                <a:solidFill>
                  <a:schemeClr val="tx1"/>
                </a:solidFill>
                <a:effectLst>
                  <a:outerShdw blurRad="38100" dist="38100" dir="2700000" algn="tl">
                    <a:srgbClr val="FFFFFF"/>
                  </a:outerShdw>
                </a:effectLst>
                <a:latin typeface="Calibri" pitchFamily="34" charset="0"/>
              </a:rPr>
              <a:t>Planet. Sci. Lett., 163, </a:t>
            </a:r>
            <a:r>
              <a:rPr lang="en-GB" sz="1200" dirty="0" smtClean="0">
                <a:solidFill>
                  <a:schemeClr val="tx1"/>
                </a:solidFill>
                <a:effectLst>
                  <a:outerShdw blurRad="38100" dist="38100" dir="2700000" algn="tl">
                    <a:srgbClr val="FFFFFF"/>
                  </a:outerShdw>
                </a:effectLst>
                <a:latin typeface="Calibri" pitchFamily="34" charset="0"/>
              </a:rPr>
              <a:t>361-379)</a:t>
            </a:r>
            <a:endParaRPr lang="en-GB" sz="1200" dirty="0">
              <a:solidFill>
                <a:schemeClr val="tx1"/>
              </a:solidFill>
              <a:effectLst>
                <a:outerShdw blurRad="38100" dist="38100" dir="2700000" algn="tl">
                  <a:srgbClr val="FFFFFF"/>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090669"/>
                                        </p:tgtEl>
                                        <p:attrNameLst>
                                          <p:attrName>style.visibility</p:attrName>
                                        </p:attrNameLst>
                                      </p:cBhvr>
                                      <p:to>
                                        <p:strVal val="visible"/>
                                      </p:to>
                                    </p:set>
                                    <p:animEffect transition="in" filter="strips(downRight)">
                                      <p:cBhvr>
                                        <p:cTn id="7" dur="2000"/>
                                        <p:tgtEl>
                                          <p:spTgt spid="1090669"/>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090755"/>
                                        </p:tgtEl>
                                        <p:attrNameLst>
                                          <p:attrName>style.visibility</p:attrName>
                                        </p:attrNameLst>
                                      </p:cBhvr>
                                      <p:to>
                                        <p:strVal val="visible"/>
                                      </p:to>
                                    </p:set>
                                    <p:animEffect transition="in" filter="wipe(left)">
                                      <p:cBhvr>
                                        <p:cTn id="11" dur="1000"/>
                                        <p:tgtEl>
                                          <p:spTgt spid="1090755"/>
                                        </p:tgtEl>
                                      </p:cBhvr>
                                    </p:animEffect>
                                  </p:childTnLst>
                                </p:cTn>
                              </p:par>
                              <p:par>
                                <p:cTn id="12" presetID="22" presetClass="entr" presetSubtype="8" fill="hold" nodeType="withEffect">
                                  <p:stCondLst>
                                    <p:cond delay="0"/>
                                  </p:stCondLst>
                                  <p:childTnLst>
                                    <p:set>
                                      <p:cBhvr>
                                        <p:cTn id="13" dur="1" fill="hold">
                                          <p:stCondLst>
                                            <p:cond delay="0"/>
                                          </p:stCondLst>
                                        </p:cTn>
                                        <p:tgtEl>
                                          <p:spTgt spid="1090756"/>
                                        </p:tgtEl>
                                        <p:attrNameLst>
                                          <p:attrName>style.visibility</p:attrName>
                                        </p:attrNameLst>
                                      </p:cBhvr>
                                      <p:to>
                                        <p:strVal val="visible"/>
                                      </p:to>
                                    </p:set>
                                    <p:animEffect transition="in" filter="wipe(left)">
                                      <p:cBhvr>
                                        <p:cTn id="14" dur="1000"/>
                                        <p:tgtEl>
                                          <p:spTgt spid="1090756"/>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1090750"/>
                                        </p:tgtEl>
                                        <p:attrNameLst>
                                          <p:attrName>style.visibility</p:attrName>
                                        </p:attrNameLst>
                                      </p:cBhvr>
                                      <p:to>
                                        <p:strVal val="visible"/>
                                      </p:to>
                                    </p:set>
                                    <p:animEffect transition="in" filter="fade">
                                      <p:cBhvr>
                                        <p:cTn id="22" dur="500"/>
                                        <p:tgtEl>
                                          <p:spTgt spid="10907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90751"/>
                                        </p:tgtEl>
                                        <p:attrNameLst>
                                          <p:attrName>style.visibility</p:attrName>
                                        </p:attrNameLst>
                                      </p:cBhvr>
                                      <p:to>
                                        <p:strVal val="visible"/>
                                      </p:to>
                                    </p:set>
                                    <p:animEffect transition="in" filter="fade">
                                      <p:cBhvr>
                                        <p:cTn id="27" dur="1000"/>
                                        <p:tgtEl>
                                          <p:spTgt spid="1090751"/>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090752"/>
                                        </p:tgtEl>
                                        <p:attrNameLst>
                                          <p:attrName>style.visibility</p:attrName>
                                        </p:attrNameLst>
                                      </p:cBhvr>
                                      <p:to>
                                        <p:strVal val="visible"/>
                                      </p:to>
                                    </p:set>
                                    <p:animEffect transition="in" filter="fade">
                                      <p:cBhvr>
                                        <p:cTn id="31" dur="500"/>
                                        <p:tgtEl>
                                          <p:spTgt spid="109075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90753"/>
                                        </p:tgtEl>
                                        <p:attrNameLst>
                                          <p:attrName>style.visibility</p:attrName>
                                        </p:attrNameLst>
                                      </p:cBhvr>
                                      <p:to>
                                        <p:strVal val="visible"/>
                                      </p:to>
                                    </p:set>
                                    <p:animEffect transition="in" filter="fade">
                                      <p:cBhvr>
                                        <p:cTn id="36" dur="1000"/>
                                        <p:tgtEl>
                                          <p:spTgt spid="1090753"/>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090754"/>
                                        </p:tgtEl>
                                        <p:attrNameLst>
                                          <p:attrName>style.visibility</p:attrName>
                                        </p:attrNameLst>
                                      </p:cBhvr>
                                      <p:to>
                                        <p:strVal val="visible"/>
                                      </p:to>
                                    </p:set>
                                    <p:animEffect transition="in" filter="fade">
                                      <p:cBhvr>
                                        <p:cTn id="40" dur="500"/>
                                        <p:tgtEl>
                                          <p:spTgt spid="109075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20982"/>
                                        </p:tgtEl>
                                        <p:attrNameLst>
                                          <p:attrName>style.visibility</p:attrName>
                                        </p:attrNameLst>
                                      </p:cBhvr>
                                      <p:to>
                                        <p:strVal val="visible"/>
                                      </p:to>
                                    </p:set>
                                    <p:animEffect transition="in" filter="wipe(up)">
                                      <p:cBhvr>
                                        <p:cTn id="45" dur="500"/>
                                        <p:tgtEl>
                                          <p:spTgt spid="120982"/>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669" grpId="0" animBg="1"/>
      <p:bldP spid="1090750" grpId="0"/>
      <p:bldP spid="1090751" grpId="0" animBg="1"/>
      <p:bldP spid="1090752" grpId="0"/>
      <p:bldP spid="1090753" grpId="0" animBg="1"/>
      <p:bldP spid="1090754" grpId="0"/>
      <p:bldP spid="120982"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8" name="Rectangle 8"/>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9849" name="Rectangle 9"/>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9850" name="Freeform 10"/>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9851" name="Freeform 11"/>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9852" name="Freeform 12"/>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059853" name="Line 13"/>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21867" name="Group 14"/>
          <p:cNvGrpSpPr>
            <a:grpSpLocks/>
          </p:cNvGrpSpPr>
          <p:nvPr/>
        </p:nvGrpSpPr>
        <p:grpSpPr bwMode="auto">
          <a:xfrm>
            <a:off x="879475" y="2682875"/>
            <a:ext cx="3502025" cy="993775"/>
            <a:chOff x="554" y="1690"/>
            <a:chExt cx="2206" cy="626"/>
          </a:xfrm>
          <a:effectLst>
            <a:outerShdw blurRad="50800" dist="38100" dir="2700000" algn="tl" rotWithShape="0">
              <a:prstClr val="black">
                <a:alpha val="40000"/>
              </a:prstClr>
            </a:outerShdw>
          </a:effectLst>
        </p:grpSpPr>
        <p:sp>
          <p:nvSpPr>
            <p:cNvPr id="1059855" name="Freeform 15"/>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9856" name="Freeform 16"/>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59857" name="Freeform 17"/>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9858" name="Freeform 18"/>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9859" name="Freeform 19"/>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9860" name="Line 20"/>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21872" name="Group 21"/>
          <p:cNvGrpSpPr>
            <a:grpSpLocks/>
          </p:cNvGrpSpPr>
          <p:nvPr/>
        </p:nvGrpSpPr>
        <p:grpSpPr bwMode="auto">
          <a:xfrm>
            <a:off x="1098550" y="2625725"/>
            <a:ext cx="1614488" cy="3651250"/>
            <a:chOff x="692" y="1654"/>
            <a:chExt cx="1017" cy="2300"/>
          </a:xfrm>
          <a:effectLst>
            <a:outerShdw blurRad="50800" dist="38100" dir="2700000" algn="tl" rotWithShape="0">
              <a:prstClr val="black">
                <a:alpha val="40000"/>
              </a:prstClr>
            </a:outerShdw>
          </a:effectLst>
        </p:grpSpPr>
        <p:grpSp>
          <p:nvGrpSpPr>
            <p:cNvPr id="121984" name="Group 22"/>
            <p:cNvGrpSpPr>
              <a:grpSpLocks/>
            </p:cNvGrpSpPr>
            <p:nvPr/>
          </p:nvGrpSpPr>
          <p:grpSpPr bwMode="auto">
            <a:xfrm>
              <a:off x="824" y="1654"/>
              <a:ext cx="885" cy="1893"/>
              <a:chOff x="824" y="1654"/>
              <a:chExt cx="885" cy="1893"/>
            </a:xfrm>
          </p:grpSpPr>
          <p:sp>
            <p:nvSpPr>
              <p:cNvPr id="1059863" name="Freeform 23"/>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59864" name="Freeform 24"/>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59865" name="Freeform 25"/>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21873" name="Text Box 26"/>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1874" name="Text Box 27"/>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875" name="Text Box 28"/>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1876" name="Text Box 29"/>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1877" name="Text Box 30"/>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1878" name="Text Box 31"/>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879" name="Text Box 32"/>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1880" name="Text Box 33"/>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59874" name="Freeform 34"/>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1882" name="Text Box 35"/>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1883" name="Text Box 36"/>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1884" name="Text Box 37"/>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885" name="Text Box 38"/>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1886" name="Text Box 39"/>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887" name="Text Box 40"/>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1888" name="Text Box 41"/>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1889" name="Text Box 42"/>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1890" name="Text Box 43"/>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891" name="Text Box 44"/>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1892" name="Text Box 45"/>
          <p:cNvSpPr txBox="1">
            <a:spLocks noChangeAspect="1" noChangeArrowheads="1"/>
          </p:cNvSpPr>
          <p:nvPr/>
        </p:nvSpPr>
        <p:spPr bwMode="auto">
          <a:xfrm rot="2049888">
            <a:off x="2092325" y="5980113"/>
            <a:ext cx="830263"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“A” opx</a:t>
            </a:r>
          </a:p>
        </p:txBody>
      </p:sp>
      <p:sp>
        <p:nvSpPr>
          <p:cNvPr id="121893" name="Text Box 46"/>
          <p:cNvSpPr txBox="1">
            <a:spLocks noChangeAspect="1" noChangeArrowheads="1"/>
          </p:cNvSpPr>
          <p:nvPr/>
        </p:nvSpPr>
        <p:spPr bwMode="auto">
          <a:xfrm rot="1951574">
            <a:off x="2275859" y="5835392"/>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894" name="Text Box 47"/>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1895" name="Text Box 48"/>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1896" name="Text Box 49"/>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897" name="Text Box 50"/>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1898" name="Text Box 51"/>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1899" name="Text Box 52"/>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900" name="Text Box 53"/>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1901" name="Text Box 54"/>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902" name="Text Box 55"/>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1903" name="Text Box 56"/>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1904" name="Text Box 57"/>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1905" name="Text Box 58"/>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1906" name="Text Box 59"/>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1907" name="Text Box 61"/>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1908" name="Text Box 62"/>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1909" name="Text Box 63"/>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1910" name="Text Box 64"/>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1911" name="Text Box 65"/>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1912" name="Text Box 66"/>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1913" name="Text Box 67"/>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1914" name="Text Box 68"/>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1915" name="Text Box 69"/>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1916" name="Text Box 70"/>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1917" name="Text Box 71"/>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1918" name="Text Box 72"/>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1919" name="Text Box 73"/>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1920" name="Text Box 74"/>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1921" name="Text Box 75"/>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1922" name="Text Box 76"/>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1923" name="Text Box 77"/>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1924" name="Text Box 78"/>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1925" name="Text Box 79"/>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1926" name="Text Box 80"/>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1927" name="Text Box 81"/>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1928" name="Text Box 82"/>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1929" name="Text Box 83"/>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1930" name="Text Box 84"/>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1931" name="Text Box 85"/>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1932" name="Text Box 86"/>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1933" name="Text Box 87"/>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1934" name="Text Box 88"/>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1935" name="Text Box 89"/>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1936" name="Text Box 90"/>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59931" name="Line 91"/>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32" name="Line 92"/>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33" name="Line 93"/>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34" name="Line 94"/>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35" name="Line 95"/>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36" name="Line 96"/>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37" name="Line 97"/>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38" name="Line 98"/>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39" name="Line 99"/>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40" name="Line 100"/>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41" name="Line 101"/>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42" name="Line 102"/>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43" name="Line 103"/>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9945" name="Line 105"/>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59970" name="Rectangle 130"/>
          <p:cNvSpPr>
            <a:spLocks noChangeArrowheads="1"/>
          </p:cNvSpPr>
          <p:nvPr/>
        </p:nvSpPr>
        <p:spPr bwMode="auto">
          <a:xfrm>
            <a:off x="3813175" y="2527300"/>
            <a:ext cx="1878013" cy="1654175"/>
          </a:xfrm>
          <a:prstGeom prst="rect">
            <a:avLst/>
          </a:prstGeom>
          <a:noFill/>
          <a:ln w="38100" algn="ctr">
            <a:solidFill>
              <a:srgbClr val="FF0000"/>
            </a:solidFill>
            <a:miter lim="800000"/>
            <a:headEnd/>
            <a:tailEnd/>
          </a:ln>
          <a:effectLst/>
        </p:spPr>
        <p:txBody>
          <a:bodyPr wrap="none" anchor="ctr"/>
          <a:lstStyle/>
          <a:p>
            <a:pPr>
              <a:defRPr/>
            </a:pPr>
            <a:endParaRPr lang="en-GB">
              <a:latin typeface="Calibri" pitchFamily="34" charset="0"/>
            </a:endParaRPr>
          </a:p>
        </p:txBody>
      </p:sp>
      <p:sp>
        <p:nvSpPr>
          <p:cNvPr id="121954" name="Text Box 131"/>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grpSp>
        <p:nvGrpSpPr>
          <p:cNvPr id="5" name="Group 141"/>
          <p:cNvGrpSpPr>
            <a:grpSpLocks/>
          </p:cNvGrpSpPr>
          <p:nvPr/>
        </p:nvGrpSpPr>
        <p:grpSpPr bwMode="auto">
          <a:xfrm>
            <a:off x="5815013" y="1609725"/>
            <a:ext cx="3257550" cy="4075113"/>
            <a:chOff x="3663" y="1014"/>
            <a:chExt cx="2052" cy="2567"/>
          </a:xfrm>
        </p:grpSpPr>
        <p:sp>
          <p:nvSpPr>
            <p:cNvPr id="1059960" name="Rectangle 120"/>
            <p:cNvSpPr>
              <a:spLocks noChangeArrowheads="1"/>
            </p:cNvSpPr>
            <p:nvPr/>
          </p:nvSpPr>
          <p:spPr bwMode="auto">
            <a:xfrm>
              <a:off x="3663" y="1029"/>
              <a:ext cx="2052" cy="2552"/>
            </a:xfrm>
            <a:prstGeom prst="rect">
              <a:avLst/>
            </a:prstGeom>
            <a:solidFill>
              <a:schemeClr val="bg1"/>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9949" name="Freeform 109"/>
            <p:cNvSpPr>
              <a:spLocks/>
            </p:cNvSpPr>
            <p:nvPr/>
          </p:nvSpPr>
          <p:spPr bwMode="auto">
            <a:xfrm>
              <a:off x="3966" y="1380"/>
              <a:ext cx="1076" cy="1492"/>
            </a:xfrm>
            <a:custGeom>
              <a:avLst/>
              <a:gdLst/>
              <a:ahLst/>
              <a:cxnLst>
                <a:cxn ang="0">
                  <a:pos x="243" y="0"/>
                </a:cxn>
                <a:cxn ang="0">
                  <a:pos x="480" y="99"/>
                </a:cxn>
                <a:cxn ang="0">
                  <a:pos x="765" y="303"/>
                </a:cxn>
                <a:cxn ang="0">
                  <a:pos x="1005" y="702"/>
                </a:cxn>
                <a:cxn ang="0">
                  <a:pos x="1065" y="1074"/>
                </a:cxn>
                <a:cxn ang="0">
                  <a:pos x="936" y="1251"/>
                </a:cxn>
                <a:cxn ang="0">
                  <a:pos x="651" y="1329"/>
                </a:cxn>
                <a:cxn ang="0">
                  <a:pos x="630" y="1329"/>
                </a:cxn>
                <a:cxn ang="0">
                  <a:pos x="477" y="1392"/>
                </a:cxn>
                <a:cxn ang="0">
                  <a:pos x="198" y="1476"/>
                </a:cxn>
                <a:cxn ang="0">
                  <a:pos x="0" y="1488"/>
                </a:cxn>
              </a:cxnLst>
              <a:rect l="0" t="0" r="r" b="b"/>
              <a:pathLst>
                <a:path w="1076" h="1492">
                  <a:moveTo>
                    <a:pt x="243" y="0"/>
                  </a:moveTo>
                  <a:cubicBezTo>
                    <a:pt x="318" y="24"/>
                    <a:pt x="393" y="48"/>
                    <a:pt x="480" y="99"/>
                  </a:cubicBezTo>
                  <a:cubicBezTo>
                    <a:pt x="567" y="150"/>
                    <a:pt x="677" y="202"/>
                    <a:pt x="765" y="303"/>
                  </a:cubicBezTo>
                  <a:cubicBezTo>
                    <a:pt x="853" y="404"/>
                    <a:pt x="955" y="574"/>
                    <a:pt x="1005" y="702"/>
                  </a:cubicBezTo>
                  <a:cubicBezTo>
                    <a:pt x="1055" y="830"/>
                    <a:pt x="1076" y="983"/>
                    <a:pt x="1065" y="1074"/>
                  </a:cubicBezTo>
                  <a:cubicBezTo>
                    <a:pt x="1054" y="1165"/>
                    <a:pt x="1005" y="1208"/>
                    <a:pt x="936" y="1251"/>
                  </a:cubicBezTo>
                  <a:cubicBezTo>
                    <a:pt x="867" y="1294"/>
                    <a:pt x="702" y="1316"/>
                    <a:pt x="651" y="1329"/>
                  </a:cubicBezTo>
                  <a:cubicBezTo>
                    <a:pt x="600" y="1342"/>
                    <a:pt x="659" y="1319"/>
                    <a:pt x="630" y="1329"/>
                  </a:cubicBezTo>
                  <a:cubicBezTo>
                    <a:pt x="601" y="1339"/>
                    <a:pt x="549" y="1368"/>
                    <a:pt x="477" y="1392"/>
                  </a:cubicBezTo>
                  <a:cubicBezTo>
                    <a:pt x="405" y="1416"/>
                    <a:pt x="277" y="1460"/>
                    <a:pt x="198" y="1476"/>
                  </a:cubicBezTo>
                  <a:cubicBezTo>
                    <a:pt x="119" y="1492"/>
                    <a:pt x="59" y="1490"/>
                    <a:pt x="0" y="1488"/>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59950" name="Freeform 110"/>
            <p:cNvSpPr>
              <a:spLocks/>
            </p:cNvSpPr>
            <p:nvPr/>
          </p:nvSpPr>
          <p:spPr bwMode="auto">
            <a:xfrm>
              <a:off x="4392" y="1458"/>
              <a:ext cx="604" cy="1515"/>
            </a:xfrm>
            <a:custGeom>
              <a:avLst/>
              <a:gdLst/>
              <a:ahLst/>
              <a:cxnLst>
                <a:cxn ang="0">
                  <a:pos x="0" y="0"/>
                </a:cxn>
                <a:cxn ang="0">
                  <a:pos x="204" y="138"/>
                </a:cxn>
                <a:cxn ang="0">
                  <a:pos x="417" y="432"/>
                </a:cxn>
                <a:cxn ang="0">
                  <a:pos x="573" y="795"/>
                </a:cxn>
                <a:cxn ang="0">
                  <a:pos x="558" y="1068"/>
                </a:cxn>
                <a:cxn ang="0">
                  <a:pos x="297" y="1188"/>
                </a:cxn>
                <a:cxn ang="0">
                  <a:pos x="204" y="1212"/>
                </a:cxn>
                <a:cxn ang="0">
                  <a:pos x="183" y="1224"/>
                </a:cxn>
                <a:cxn ang="0">
                  <a:pos x="231" y="1302"/>
                </a:cxn>
                <a:cxn ang="0">
                  <a:pos x="420" y="1515"/>
                </a:cxn>
              </a:cxnLst>
              <a:rect l="0" t="0" r="r" b="b"/>
              <a:pathLst>
                <a:path w="604" h="1515">
                  <a:moveTo>
                    <a:pt x="0" y="0"/>
                  </a:moveTo>
                  <a:cubicBezTo>
                    <a:pt x="67" y="33"/>
                    <a:pt x="135" y="66"/>
                    <a:pt x="204" y="138"/>
                  </a:cubicBezTo>
                  <a:cubicBezTo>
                    <a:pt x="273" y="210"/>
                    <a:pt x="356" y="323"/>
                    <a:pt x="417" y="432"/>
                  </a:cubicBezTo>
                  <a:cubicBezTo>
                    <a:pt x="478" y="541"/>
                    <a:pt x="550" y="689"/>
                    <a:pt x="573" y="795"/>
                  </a:cubicBezTo>
                  <a:cubicBezTo>
                    <a:pt x="596" y="901"/>
                    <a:pt x="604" y="1002"/>
                    <a:pt x="558" y="1068"/>
                  </a:cubicBezTo>
                  <a:cubicBezTo>
                    <a:pt x="512" y="1134"/>
                    <a:pt x="356" y="1164"/>
                    <a:pt x="297" y="1188"/>
                  </a:cubicBezTo>
                  <a:cubicBezTo>
                    <a:pt x="238" y="1212"/>
                    <a:pt x="223" y="1206"/>
                    <a:pt x="204" y="1212"/>
                  </a:cubicBezTo>
                  <a:cubicBezTo>
                    <a:pt x="185" y="1218"/>
                    <a:pt x="178" y="1209"/>
                    <a:pt x="183" y="1224"/>
                  </a:cubicBezTo>
                  <a:cubicBezTo>
                    <a:pt x="188" y="1239"/>
                    <a:pt x="192" y="1254"/>
                    <a:pt x="231" y="1302"/>
                  </a:cubicBezTo>
                  <a:cubicBezTo>
                    <a:pt x="270" y="1350"/>
                    <a:pt x="345" y="1432"/>
                    <a:pt x="420" y="1515"/>
                  </a:cubicBezTo>
                </a:path>
              </a:pathLst>
            </a:custGeom>
            <a:noFill/>
            <a:ln w="28575"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9951" name="Text Box 111"/>
            <p:cNvSpPr txBox="1">
              <a:spLocks noChangeArrowheads="1"/>
            </p:cNvSpPr>
            <p:nvPr/>
          </p:nvSpPr>
          <p:spPr bwMode="auto">
            <a:xfrm rot="199067">
              <a:off x="4099" y="1790"/>
              <a:ext cx="400" cy="140"/>
            </a:xfrm>
            <a:prstGeom prst="rect">
              <a:avLst/>
            </a:prstGeom>
            <a:noFill/>
            <a:ln w="9525" algn="ctr">
              <a:noFill/>
              <a:miter lim="800000"/>
              <a:headEnd/>
              <a:tailEnd/>
            </a:ln>
            <a:effectLst/>
          </p:spPr>
          <p:txBody>
            <a:bodyPr wrap="none">
              <a:spAutoFit/>
            </a:bodyPr>
            <a:lstStyle/>
            <a:p>
              <a:pPr>
                <a:lnSpc>
                  <a:spcPct val="60000"/>
                </a:lnSpc>
                <a:defRPr/>
              </a:pPr>
              <a:r>
                <a:rPr lang="en-GB" sz="1400" b="1">
                  <a:solidFill>
                    <a:schemeClr val="tx1"/>
                  </a:solidFill>
                  <a:effectLst/>
                  <a:latin typeface="Calibri" pitchFamily="34" charset="0"/>
                </a:rPr>
                <a:t>Pl-out</a:t>
              </a:r>
            </a:p>
          </p:txBody>
        </p:sp>
        <p:sp>
          <p:nvSpPr>
            <p:cNvPr id="1059952" name="Text Box 112"/>
            <p:cNvSpPr txBox="1">
              <a:spLocks noChangeArrowheads="1"/>
            </p:cNvSpPr>
            <p:nvPr/>
          </p:nvSpPr>
          <p:spPr bwMode="auto">
            <a:xfrm rot="21255593">
              <a:off x="4170" y="2348"/>
              <a:ext cx="402" cy="140"/>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Gar-in</a:t>
              </a:r>
            </a:p>
          </p:txBody>
        </p:sp>
        <p:sp>
          <p:nvSpPr>
            <p:cNvPr id="1059953" name="Freeform 113"/>
            <p:cNvSpPr>
              <a:spLocks/>
            </p:cNvSpPr>
            <p:nvPr/>
          </p:nvSpPr>
          <p:spPr bwMode="auto">
            <a:xfrm>
              <a:off x="3999" y="2274"/>
              <a:ext cx="1338" cy="102"/>
            </a:xfrm>
            <a:custGeom>
              <a:avLst/>
              <a:gdLst/>
              <a:ahLst/>
              <a:cxnLst>
                <a:cxn ang="0">
                  <a:pos x="0" y="102"/>
                </a:cxn>
                <a:cxn ang="0">
                  <a:pos x="990" y="0"/>
                </a:cxn>
                <a:cxn ang="0">
                  <a:pos x="1338" y="69"/>
                </a:cxn>
              </a:cxnLst>
              <a:rect l="0" t="0" r="r" b="b"/>
              <a:pathLst>
                <a:path w="1338" h="102">
                  <a:moveTo>
                    <a:pt x="0" y="102"/>
                  </a:moveTo>
                  <a:lnTo>
                    <a:pt x="990" y="0"/>
                  </a:lnTo>
                  <a:lnTo>
                    <a:pt x="1338" y="69"/>
                  </a:lnTo>
                </a:path>
              </a:pathLst>
            </a:custGeom>
            <a:noFill/>
            <a:ln w="28575" cap="flat" cmpd="sng">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59954" name="Line 114"/>
            <p:cNvSpPr>
              <a:spLocks noChangeShapeType="1"/>
            </p:cNvSpPr>
            <p:nvPr/>
          </p:nvSpPr>
          <p:spPr bwMode="auto">
            <a:xfrm>
              <a:off x="3978" y="1758"/>
              <a:ext cx="1020" cy="30"/>
            </a:xfrm>
            <a:prstGeom prst="line">
              <a:avLst/>
            </a:prstGeom>
            <a:noFill/>
            <a:ln w="28575">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59955" name="Text Box 115"/>
            <p:cNvSpPr txBox="1">
              <a:spLocks noChangeArrowheads="1"/>
            </p:cNvSpPr>
            <p:nvPr/>
          </p:nvSpPr>
          <p:spPr bwMode="auto">
            <a:xfrm>
              <a:off x="4031" y="1959"/>
              <a:ext cx="700" cy="277"/>
            </a:xfrm>
            <a:prstGeom prst="rect">
              <a:avLst/>
            </a:prstGeom>
            <a:noFill/>
            <a:ln w="9525" algn="ctr">
              <a:noFill/>
              <a:miter lim="800000"/>
              <a:headEnd/>
              <a:tailEnd/>
            </a:ln>
            <a:effectLst/>
          </p:spPr>
          <p:txBody>
            <a:bodyPr>
              <a:spAutoFit/>
            </a:bodyPr>
            <a:lstStyle/>
            <a:p>
              <a:pPr algn="ctr">
                <a:lnSpc>
                  <a:spcPct val="80000"/>
                </a:lnSpc>
                <a:defRPr/>
              </a:pPr>
              <a:r>
                <a:rPr lang="en-GB" sz="1400" b="1">
                  <a:solidFill>
                    <a:srgbClr val="FF0000"/>
                  </a:solidFill>
                  <a:effectLst/>
                  <a:latin typeface="Calibri" pitchFamily="34" charset="0"/>
                </a:rPr>
                <a:t>Amphibole Lherzolite</a:t>
              </a:r>
            </a:p>
          </p:txBody>
        </p:sp>
        <p:sp>
          <p:nvSpPr>
            <p:cNvPr id="1059956" name="Text Box 116"/>
            <p:cNvSpPr txBox="1">
              <a:spLocks noChangeArrowheads="1"/>
            </p:cNvSpPr>
            <p:nvPr/>
          </p:nvSpPr>
          <p:spPr bwMode="auto">
            <a:xfrm>
              <a:off x="4804" y="1355"/>
              <a:ext cx="790" cy="425"/>
            </a:xfrm>
            <a:prstGeom prst="rect">
              <a:avLst/>
            </a:prstGeom>
            <a:noFill/>
            <a:ln w="9525" algn="ctr">
              <a:noFill/>
              <a:miter lim="800000"/>
              <a:headEnd/>
              <a:tailEnd/>
            </a:ln>
            <a:effectLst/>
          </p:spPr>
          <p:txBody>
            <a:bodyPr wrap="none">
              <a:spAutoFit/>
            </a:bodyPr>
            <a:lstStyle/>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MORB pyrolite</a:t>
              </a:r>
            </a:p>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-40% olivine</a:t>
              </a:r>
            </a:p>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(+ 0.6% H</a:t>
              </a:r>
              <a:r>
                <a:rPr lang="en-GB" sz="1400" baseline="-25000" dirty="0">
                  <a:solidFill>
                    <a:schemeClr val="tx1"/>
                  </a:solidFill>
                  <a:effectLst>
                    <a:outerShdw blurRad="38100" dist="38100" dir="2700000" algn="tl">
                      <a:srgbClr val="FFFFFF"/>
                    </a:outerShdw>
                  </a:effectLst>
                  <a:latin typeface="Calibri" pitchFamily="34" charset="0"/>
                </a:rPr>
                <a:t>2</a:t>
              </a:r>
              <a:r>
                <a:rPr lang="en-GB" sz="1400" dirty="0">
                  <a:solidFill>
                    <a:schemeClr val="tx1"/>
                  </a:solidFill>
                  <a:effectLst>
                    <a:outerShdw blurRad="38100" dist="38100" dir="2700000" algn="tl">
                      <a:srgbClr val="FFFFFF"/>
                    </a:outerShdw>
                  </a:effectLst>
                  <a:latin typeface="Calibri" pitchFamily="34" charset="0"/>
                </a:rPr>
                <a:t>O)</a:t>
              </a:r>
            </a:p>
          </p:txBody>
        </p:sp>
        <p:sp>
          <p:nvSpPr>
            <p:cNvPr id="1059957" name="Text Box 117"/>
            <p:cNvSpPr txBox="1">
              <a:spLocks noChangeArrowheads="1"/>
            </p:cNvSpPr>
            <p:nvPr/>
          </p:nvSpPr>
          <p:spPr bwMode="auto">
            <a:xfrm>
              <a:off x="4970" y="1926"/>
              <a:ext cx="700" cy="277"/>
            </a:xfrm>
            <a:prstGeom prst="rect">
              <a:avLst/>
            </a:prstGeom>
            <a:noFill/>
            <a:ln w="9525" algn="ctr">
              <a:noFill/>
              <a:miter lim="800000"/>
              <a:headEnd/>
              <a:tailEnd/>
            </a:ln>
            <a:effectLst/>
          </p:spPr>
          <p:txBody>
            <a:bodyPr>
              <a:spAutoFit/>
            </a:bodyPr>
            <a:lstStyle/>
            <a:p>
              <a:pPr algn="ctr">
                <a:lnSpc>
                  <a:spcPct val="80000"/>
                </a:lnSpc>
                <a:defRPr/>
              </a:pPr>
              <a:r>
                <a:rPr lang="en-GB" sz="1400" b="1">
                  <a:solidFill>
                    <a:srgbClr val="FF0000"/>
                  </a:solidFill>
                  <a:effectLst/>
                  <a:latin typeface="Calibri" pitchFamily="34" charset="0"/>
                </a:rPr>
                <a:t>Lherzolite + melt</a:t>
              </a:r>
            </a:p>
          </p:txBody>
        </p:sp>
        <p:sp>
          <p:nvSpPr>
            <p:cNvPr id="1059958" name="Text Box 118"/>
            <p:cNvSpPr txBox="1">
              <a:spLocks noChangeArrowheads="1"/>
            </p:cNvSpPr>
            <p:nvPr/>
          </p:nvSpPr>
          <p:spPr bwMode="auto">
            <a:xfrm rot="20608858">
              <a:off x="4034" y="2812"/>
              <a:ext cx="583" cy="140"/>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Amph-out</a:t>
              </a:r>
            </a:p>
          </p:txBody>
        </p:sp>
        <p:sp>
          <p:nvSpPr>
            <p:cNvPr id="1059959" name="Rectangle 119"/>
            <p:cNvSpPr>
              <a:spLocks noChangeArrowheads="1"/>
            </p:cNvSpPr>
            <p:nvPr/>
          </p:nvSpPr>
          <p:spPr bwMode="auto">
            <a:xfrm>
              <a:off x="3942" y="1326"/>
              <a:ext cx="1716" cy="1719"/>
            </a:xfrm>
            <a:prstGeom prst="rect">
              <a:avLst/>
            </a:prstGeom>
            <a:no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9961" name="Text Box 121"/>
            <p:cNvSpPr txBox="1">
              <a:spLocks noChangeArrowheads="1"/>
            </p:cNvSpPr>
            <p:nvPr/>
          </p:nvSpPr>
          <p:spPr bwMode="auto">
            <a:xfrm>
              <a:off x="4322" y="1014"/>
              <a:ext cx="786" cy="163"/>
            </a:xfrm>
            <a:prstGeom prst="rect">
              <a:avLst/>
            </a:prstGeom>
            <a:noFill/>
            <a:ln w="9525" algn="ctr">
              <a:noFill/>
              <a:miter lim="800000"/>
              <a:headEnd/>
              <a:tailEnd/>
            </a:ln>
            <a:effectLst/>
          </p:spPr>
          <p:txBody>
            <a:bodyPr wrap="none">
              <a:spAutoFit/>
            </a:bodyPr>
            <a:lstStyle/>
            <a:p>
              <a:pPr algn="ctr">
                <a:lnSpc>
                  <a:spcPct val="90000"/>
                </a:lnSpc>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1059962" name="Text Box 122"/>
            <p:cNvSpPr txBox="1">
              <a:spLocks noChangeArrowheads="1"/>
            </p:cNvSpPr>
            <p:nvPr/>
          </p:nvSpPr>
          <p:spPr bwMode="auto">
            <a:xfrm>
              <a:off x="3842" y="1196"/>
              <a:ext cx="241" cy="145"/>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900</a:t>
              </a:r>
            </a:p>
          </p:txBody>
        </p:sp>
        <p:sp>
          <p:nvSpPr>
            <p:cNvPr id="1059963" name="Text Box 123"/>
            <p:cNvSpPr txBox="1">
              <a:spLocks noChangeArrowheads="1"/>
            </p:cNvSpPr>
            <p:nvPr/>
          </p:nvSpPr>
          <p:spPr bwMode="auto">
            <a:xfrm>
              <a:off x="4371" y="1196"/>
              <a:ext cx="282" cy="145"/>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1000</a:t>
              </a:r>
            </a:p>
          </p:txBody>
        </p:sp>
        <p:sp>
          <p:nvSpPr>
            <p:cNvPr id="1059964" name="Text Box 124"/>
            <p:cNvSpPr txBox="1">
              <a:spLocks noChangeArrowheads="1"/>
            </p:cNvSpPr>
            <p:nvPr/>
          </p:nvSpPr>
          <p:spPr bwMode="auto">
            <a:xfrm>
              <a:off x="4942" y="1196"/>
              <a:ext cx="286" cy="144"/>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1100</a:t>
              </a:r>
            </a:p>
          </p:txBody>
        </p:sp>
        <p:sp>
          <p:nvSpPr>
            <p:cNvPr id="1059965" name="Text Box 125"/>
            <p:cNvSpPr txBox="1">
              <a:spLocks noChangeArrowheads="1"/>
            </p:cNvSpPr>
            <p:nvPr/>
          </p:nvSpPr>
          <p:spPr bwMode="auto">
            <a:xfrm rot="16200000">
              <a:off x="3429" y="2209"/>
              <a:ext cx="692" cy="163"/>
            </a:xfrm>
            <a:prstGeom prst="rect">
              <a:avLst/>
            </a:prstGeom>
            <a:noFill/>
            <a:ln w="9525" algn="ctr">
              <a:noFill/>
              <a:miter lim="800000"/>
              <a:headEnd/>
              <a:tailEnd/>
            </a:ln>
            <a:effectLst/>
          </p:spPr>
          <p:txBody>
            <a:bodyPr wrap="none">
              <a:spAutoFit/>
            </a:bodyPr>
            <a:lstStyle/>
            <a:p>
              <a:pPr algn="ctr">
                <a:lnSpc>
                  <a:spcPct val="90000"/>
                </a:lnSpc>
                <a:defRPr/>
              </a:pPr>
              <a:r>
                <a:rPr lang="en-GB" sz="1200">
                  <a:solidFill>
                    <a:schemeClr val="tx1"/>
                  </a:solidFill>
                  <a:effectLst>
                    <a:outerShdw blurRad="38100" dist="38100" dir="2700000" algn="tl">
                      <a:srgbClr val="FFFFFF"/>
                    </a:outerShdw>
                  </a:effectLst>
                  <a:latin typeface="Calibri" pitchFamily="34" charset="0"/>
                </a:rPr>
                <a:t>Pressure (GPa)</a:t>
              </a:r>
            </a:p>
          </p:txBody>
        </p:sp>
        <p:sp>
          <p:nvSpPr>
            <p:cNvPr id="1059966" name="Text Box 126"/>
            <p:cNvSpPr txBox="1">
              <a:spLocks noChangeArrowheads="1"/>
            </p:cNvSpPr>
            <p:nvPr/>
          </p:nvSpPr>
          <p:spPr bwMode="auto">
            <a:xfrm>
              <a:off x="3798" y="1748"/>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1</a:t>
              </a:r>
            </a:p>
          </p:txBody>
        </p:sp>
        <p:sp>
          <p:nvSpPr>
            <p:cNvPr id="1059967" name="Text Box 127"/>
            <p:cNvSpPr txBox="1">
              <a:spLocks noChangeArrowheads="1"/>
            </p:cNvSpPr>
            <p:nvPr/>
          </p:nvSpPr>
          <p:spPr bwMode="auto">
            <a:xfrm>
              <a:off x="3798" y="2243"/>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2</a:t>
              </a:r>
            </a:p>
          </p:txBody>
        </p:sp>
        <p:sp>
          <p:nvSpPr>
            <p:cNvPr id="1059968" name="Text Box 128"/>
            <p:cNvSpPr txBox="1">
              <a:spLocks noChangeArrowheads="1"/>
            </p:cNvSpPr>
            <p:nvPr/>
          </p:nvSpPr>
          <p:spPr bwMode="auto">
            <a:xfrm>
              <a:off x="3798" y="2735"/>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3</a:t>
              </a:r>
            </a:p>
          </p:txBody>
        </p:sp>
        <p:sp>
          <p:nvSpPr>
            <p:cNvPr id="1059977" name="Line 137"/>
            <p:cNvSpPr>
              <a:spLocks noChangeShapeType="1"/>
            </p:cNvSpPr>
            <p:nvPr/>
          </p:nvSpPr>
          <p:spPr bwMode="auto">
            <a:xfrm flipV="1">
              <a:off x="3813" y="3110"/>
              <a:ext cx="299" cy="197"/>
            </a:xfrm>
            <a:prstGeom prst="line">
              <a:avLst/>
            </a:prstGeom>
            <a:noFill/>
            <a:ln w="38100">
              <a:solidFill>
                <a:srgbClr val="66FF33"/>
              </a:solidFill>
              <a:round/>
              <a:headEnd/>
              <a:tailEnd/>
            </a:ln>
            <a:effectLst/>
          </p:spPr>
          <p:txBody>
            <a:bodyPr anchor="ctr"/>
            <a:lstStyle/>
            <a:p>
              <a:pPr>
                <a:defRPr/>
              </a:pPr>
              <a:endParaRPr lang="en-GB">
                <a:latin typeface="Calibri" pitchFamily="34" charset="0"/>
              </a:endParaRPr>
            </a:p>
          </p:txBody>
        </p:sp>
        <p:sp>
          <p:nvSpPr>
            <p:cNvPr id="1059978" name="Line 138"/>
            <p:cNvSpPr>
              <a:spLocks noChangeShapeType="1"/>
            </p:cNvSpPr>
            <p:nvPr/>
          </p:nvSpPr>
          <p:spPr bwMode="auto">
            <a:xfrm flipV="1">
              <a:off x="3813" y="3320"/>
              <a:ext cx="299" cy="197"/>
            </a:xfrm>
            <a:prstGeom prst="line">
              <a:avLst/>
            </a:prstGeom>
            <a:noFill/>
            <a:ln w="38100">
              <a:solidFill>
                <a:srgbClr val="FF0000"/>
              </a:solidFill>
              <a:round/>
              <a:headEnd/>
              <a:tailEnd/>
            </a:ln>
            <a:effectLst/>
          </p:spPr>
          <p:txBody>
            <a:bodyPr anchor="ctr"/>
            <a:lstStyle/>
            <a:p>
              <a:pPr>
                <a:defRPr/>
              </a:pPr>
              <a:endParaRPr lang="en-GB">
                <a:latin typeface="Calibri" pitchFamily="34" charset="0"/>
              </a:endParaRPr>
            </a:p>
          </p:txBody>
        </p:sp>
        <p:sp>
          <p:nvSpPr>
            <p:cNvPr id="1059979" name="Text Box 139"/>
            <p:cNvSpPr txBox="1">
              <a:spLocks noChangeArrowheads="1"/>
            </p:cNvSpPr>
            <p:nvPr/>
          </p:nvSpPr>
          <p:spPr bwMode="auto">
            <a:xfrm>
              <a:off x="4076" y="3069"/>
              <a:ext cx="1392" cy="180"/>
            </a:xfrm>
            <a:prstGeom prst="rect">
              <a:avLst/>
            </a:prstGeom>
            <a:noFill/>
            <a:ln w="9525" algn="ctr">
              <a:noFill/>
              <a:miter lim="800000"/>
              <a:headEnd/>
              <a:tailEnd/>
            </a:ln>
            <a:effectLst/>
          </p:spPr>
          <p:txBody>
            <a:bodyPr wrap="none">
              <a:spAutoFit/>
            </a:bodyPr>
            <a:lstStyle/>
            <a:p>
              <a:pPr>
                <a:lnSpc>
                  <a:spcPct val="90000"/>
                </a:lnSpc>
                <a:defRPr/>
              </a:pPr>
              <a:r>
                <a:rPr lang="en-GB" sz="1400" dirty="0">
                  <a:solidFill>
                    <a:schemeClr val="tx1"/>
                  </a:solidFill>
                  <a:effectLst>
                    <a:outerShdw blurRad="38100" dist="38100" dir="2700000" algn="tl">
                      <a:srgbClr val="FFFFFF"/>
                    </a:outerShdw>
                  </a:effectLst>
                  <a:latin typeface="Calibri" pitchFamily="34" charset="0"/>
                </a:rPr>
                <a:t>H</a:t>
              </a:r>
              <a:r>
                <a:rPr lang="en-GB" sz="1400" baseline="-25000" dirty="0">
                  <a:solidFill>
                    <a:schemeClr val="tx1"/>
                  </a:solidFill>
                  <a:effectLst>
                    <a:outerShdw blurRad="38100" dist="38100" dir="2700000" algn="tl">
                      <a:srgbClr val="FFFFFF"/>
                    </a:outerShdw>
                  </a:effectLst>
                  <a:latin typeface="Calibri" pitchFamily="34" charset="0"/>
                </a:rPr>
                <a:t>2</a:t>
              </a:r>
              <a:r>
                <a:rPr lang="en-GB" sz="1400" dirty="0">
                  <a:solidFill>
                    <a:schemeClr val="tx1"/>
                  </a:solidFill>
                  <a:effectLst>
                    <a:outerShdw blurRad="38100" dist="38100" dir="2700000" algn="tl">
                      <a:srgbClr val="FFFFFF"/>
                    </a:outerShdw>
                  </a:effectLst>
                  <a:latin typeface="Calibri" pitchFamily="34" charset="0"/>
                </a:rPr>
                <a:t>O-undersaturated solidus</a:t>
              </a:r>
            </a:p>
          </p:txBody>
        </p:sp>
        <p:sp>
          <p:nvSpPr>
            <p:cNvPr id="1059980" name="Text Box 140"/>
            <p:cNvSpPr txBox="1">
              <a:spLocks noChangeArrowheads="1"/>
            </p:cNvSpPr>
            <p:nvPr/>
          </p:nvSpPr>
          <p:spPr bwMode="auto">
            <a:xfrm>
              <a:off x="4063" y="3291"/>
              <a:ext cx="1240" cy="180"/>
            </a:xfrm>
            <a:prstGeom prst="rect">
              <a:avLst/>
            </a:prstGeom>
            <a:noFill/>
            <a:ln w="9525" algn="ctr">
              <a:noFill/>
              <a:miter lim="800000"/>
              <a:headEnd/>
              <a:tailEnd/>
            </a:ln>
            <a:effectLst/>
          </p:spPr>
          <p:txBody>
            <a:bodyPr wrap="none">
              <a:spAutoFit/>
            </a:bodyPr>
            <a:lstStyle/>
            <a:p>
              <a:pPr>
                <a:lnSpc>
                  <a:spcPct val="90000"/>
                </a:lnSpc>
                <a:defRPr/>
              </a:pPr>
              <a:r>
                <a:rPr lang="en-GB" sz="1400">
                  <a:solidFill>
                    <a:schemeClr val="tx1"/>
                  </a:solidFill>
                  <a:effectLst>
                    <a:outerShdw blurRad="38100" dist="38100" dir="2700000" algn="tl">
                      <a:srgbClr val="FFFFFF"/>
                    </a:outerShdw>
                  </a:effectLst>
                  <a:latin typeface="Calibri" pitchFamily="34" charset="0"/>
                </a:rPr>
                <a:t>Amphibole stability limit</a:t>
              </a:r>
            </a:p>
          </p:txBody>
        </p:sp>
      </p:grpSp>
      <p:sp>
        <p:nvSpPr>
          <p:cNvPr id="1059983" name="Freeform 143"/>
          <p:cNvSpPr>
            <a:spLocks/>
          </p:cNvSpPr>
          <p:nvPr/>
        </p:nvSpPr>
        <p:spPr bwMode="auto">
          <a:xfrm>
            <a:off x="6330950" y="2138363"/>
            <a:ext cx="604838" cy="2630487"/>
          </a:xfrm>
          <a:custGeom>
            <a:avLst/>
            <a:gdLst/>
            <a:ahLst/>
            <a:cxnLst>
              <a:cxn ang="0">
                <a:pos x="266" y="1657"/>
              </a:cxn>
              <a:cxn ang="0">
                <a:pos x="195" y="1373"/>
              </a:cxn>
              <a:cxn ang="0">
                <a:pos x="71" y="1019"/>
              </a:cxn>
              <a:cxn ang="0">
                <a:pos x="9" y="620"/>
              </a:cxn>
              <a:cxn ang="0">
                <a:pos x="17" y="346"/>
              </a:cxn>
              <a:cxn ang="0">
                <a:pos x="88" y="115"/>
              </a:cxn>
              <a:cxn ang="0">
                <a:pos x="239" y="27"/>
              </a:cxn>
              <a:cxn ang="0">
                <a:pos x="381" y="0"/>
              </a:cxn>
            </a:cxnLst>
            <a:rect l="0" t="0" r="r" b="b"/>
            <a:pathLst>
              <a:path w="381" h="1657">
                <a:moveTo>
                  <a:pt x="266" y="1657"/>
                </a:moveTo>
                <a:cubicBezTo>
                  <a:pt x="246" y="1568"/>
                  <a:pt x="227" y="1479"/>
                  <a:pt x="195" y="1373"/>
                </a:cubicBezTo>
                <a:cubicBezTo>
                  <a:pt x="163" y="1267"/>
                  <a:pt x="102" y="1145"/>
                  <a:pt x="71" y="1019"/>
                </a:cubicBezTo>
                <a:cubicBezTo>
                  <a:pt x="40" y="893"/>
                  <a:pt x="18" y="732"/>
                  <a:pt x="9" y="620"/>
                </a:cubicBezTo>
                <a:cubicBezTo>
                  <a:pt x="0" y="508"/>
                  <a:pt x="4" y="430"/>
                  <a:pt x="17" y="346"/>
                </a:cubicBezTo>
                <a:cubicBezTo>
                  <a:pt x="30" y="262"/>
                  <a:pt x="51" y="168"/>
                  <a:pt x="88" y="115"/>
                </a:cubicBezTo>
                <a:cubicBezTo>
                  <a:pt x="125" y="62"/>
                  <a:pt x="190" y="46"/>
                  <a:pt x="239" y="27"/>
                </a:cubicBezTo>
                <a:cubicBezTo>
                  <a:pt x="288" y="8"/>
                  <a:pt x="334" y="4"/>
                  <a:pt x="381" y="0"/>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9984" name="Freeform 144"/>
          <p:cNvSpPr>
            <a:spLocks/>
          </p:cNvSpPr>
          <p:nvPr/>
        </p:nvSpPr>
        <p:spPr bwMode="auto">
          <a:xfrm>
            <a:off x="4382220" y="2680440"/>
            <a:ext cx="367579" cy="1404974"/>
          </a:xfrm>
          <a:custGeom>
            <a:avLst/>
            <a:gdLst>
              <a:gd name="connsiteX0" fmla="*/ 9895 w 9895"/>
              <a:gd name="connsiteY0" fmla="*/ 0 h 10000"/>
              <a:gd name="connsiteX1" fmla="*/ 5285 w 9895"/>
              <a:gd name="connsiteY1" fmla="*/ 981 h 10000"/>
              <a:gd name="connsiteX2" fmla="*/ 1237 w 9895"/>
              <a:gd name="connsiteY2" fmla="*/ 2968 h 10000"/>
              <a:gd name="connsiteX3" fmla="*/ 25 w 9895"/>
              <a:gd name="connsiteY3" fmla="*/ 7352 h 10000"/>
              <a:gd name="connsiteX4" fmla="*/ 371 w 9895"/>
              <a:gd name="connsiteY4" fmla="*/ 10000 h 10000"/>
              <a:gd name="connsiteX0" fmla="*/ 10000 w 10000"/>
              <a:gd name="connsiteY0" fmla="*/ 0 h 10000"/>
              <a:gd name="connsiteX1" fmla="*/ 5341 w 10000"/>
              <a:gd name="connsiteY1" fmla="*/ 981 h 10000"/>
              <a:gd name="connsiteX2" fmla="*/ 1250 w 10000"/>
              <a:gd name="connsiteY2" fmla="*/ 2968 h 10000"/>
              <a:gd name="connsiteX3" fmla="*/ 25 w 10000"/>
              <a:gd name="connsiteY3" fmla="*/ 7352 h 10000"/>
              <a:gd name="connsiteX4" fmla="*/ 375 w 10000"/>
              <a:gd name="connsiteY4" fmla="*/ 10000 h 10000"/>
              <a:gd name="connsiteX0" fmla="*/ 10000 w 10000"/>
              <a:gd name="connsiteY0" fmla="*/ 0 h 10086"/>
              <a:gd name="connsiteX1" fmla="*/ 5341 w 10000"/>
              <a:gd name="connsiteY1" fmla="*/ 1067 h 10086"/>
              <a:gd name="connsiteX2" fmla="*/ 1250 w 10000"/>
              <a:gd name="connsiteY2" fmla="*/ 3054 h 10086"/>
              <a:gd name="connsiteX3" fmla="*/ 25 w 10000"/>
              <a:gd name="connsiteY3" fmla="*/ 7438 h 10086"/>
              <a:gd name="connsiteX4" fmla="*/ 375 w 10000"/>
              <a:gd name="connsiteY4" fmla="*/ 10086 h 10086"/>
              <a:gd name="connsiteX0" fmla="*/ 10000 w 10000"/>
              <a:gd name="connsiteY0" fmla="*/ 0 h 10086"/>
              <a:gd name="connsiteX1" fmla="*/ 5341 w 10000"/>
              <a:gd name="connsiteY1" fmla="*/ 1067 h 10086"/>
              <a:gd name="connsiteX2" fmla="*/ 1644 w 10000"/>
              <a:gd name="connsiteY2" fmla="*/ 3088 h 10086"/>
              <a:gd name="connsiteX3" fmla="*/ 25 w 10000"/>
              <a:gd name="connsiteY3" fmla="*/ 7438 h 10086"/>
              <a:gd name="connsiteX4" fmla="*/ 375 w 10000"/>
              <a:gd name="connsiteY4" fmla="*/ 10086 h 10086"/>
              <a:gd name="connsiteX0" fmla="*/ 10000 w 10000"/>
              <a:gd name="connsiteY0" fmla="*/ 0 h 10086"/>
              <a:gd name="connsiteX1" fmla="*/ 5341 w 10000"/>
              <a:gd name="connsiteY1" fmla="*/ 1067 h 10086"/>
              <a:gd name="connsiteX2" fmla="*/ 1644 w 10000"/>
              <a:gd name="connsiteY2" fmla="*/ 3088 h 10086"/>
              <a:gd name="connsiteX3" fmla="*/ 25 w 10000"/>
              <a:gd name="connsiteY3" fmla="*/ 7438 h 10086"/>
              <a:gd name="connsiteX4" fmla="*/ 375 w 10000"/>
              <a:gd name="connsiteY4" fmla="*/ 10086 h 10086"/>
              <a:gd name="connsiteX0" fmla="*/ 10125 w 10125"/>
              <a:gd name="connsiteY0" fmla="*/ 0 h 10086"/>
              <a:gd name="connsiteX1" fmla="*/ 5466 w 10125"/>
              <a:gd name="connsiteY1" fmla="*/ 1067 h 10086"/>
              <a:gd name="connsiteX2" fmla="*/ 1769 w 10125"/>
              <a:gd name="connsiteY2" fmla="*/ 3088 h 10086"/>
              <a:gd name="connsiteX3" fmla="*/ 19 w 10125"/>
              <a:gd name="connsiteY3" fmla="*/ 7455 h 10086"/>
              <a:gd name="connsiteX4" fmla="*/ 500 w 10125"/>
              <a:gd name="connsiteY4" fmla="*/ 10086 h 10086"/>
              <a:gd name="connsiteX0" fmla="*/ 10130 w 10130"/>
              <a:gd name="connsiteY0" fmla="*/ 0 h 10103"/>
              <a:gd name="connsiteX1" fmla="*/ 5471 w 10130"/>
              <a:gd name="connsiteY1" fmla="*/ 1067 h 10103"/>
              <a:gd name="connsiteX2" fmla="*/ 1774 w 10130"/>
              <a:gd name="connsiteY2" fmla="*/ 3088 h 10103"/>
              <a:gd name="connsiteX3" fmla="*/ 24 w 10130"/>
              <a:gd name="connsiteY3" fmla="*/ 7455 h 10103"/>
              <a:gd name="connsiteX4" fmla="*/ 374 w 10130"/>
              <a:gd name="connsiteY4" fmla="*/ 10103 h 1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0" h="10103">
                <a:moveTo>
                  <a:pt x="10130" y="0"/>
                </a:moveTo>
                <a:cubicBezTo>
                  <a:pt x="9429" y="212"/>
                  <a:pt x="6930" y="655"/>
                  <a:pt x="5471" y="1067"/>
                </a:cubicBezTo>
                <a:cubicBezTo>
                  <a:pt x="4012" y="1479"/>
                  <a:pt x="2682" y="2023"/>
                  <a:pt x="1774" y="3088"/>
                </a:cubicBezTo>
                <a:cubicBezTo>
                  <a:pt x="866" y="4153"/>
                  <a:pt x="156" y="6279"/>
                  <a:pt x="24" y="7455"/>
                </a:cubicBezTo>
                <a:cubicBezTo>
                  <a:pt x="-107" y="8630"/>
                  <a:pt x="330" y="9658"/>
                  <a:pt x="374" y="10103"/>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9985" name="Line 145"/>
          <p:cNvSpPr>
            <a:spLocks noChangeShapeType="1"/>
          </p:cNvSpPr>
          <p:nvPr/>
        </p:nvSpPr>
        <p:spPr bwMode="auto">
          <a:xfrm flipV="1">
            <a:off x="3802063" y="2105025"/>
            <a:ext cx="2454275" cy="420688"/>
          </a:xfrm>
          <a:prstGeom prst="line">
            <a:avLst/>
          </a:prstGeom>
          <a:noFill/>
          <a:ln w="28575">
            <a:solidFill>
              <a:srgbClr val="FF0000"/>
            </a:solidFill>
            <a:prstDash val="dash"/>
            <a:round/>
            <a:headEnd/>
            <a:tailEnd/>
          </a:ln>
          <a:effectLst/>
        </p:spPr>
        <p:txBody>
          <a:bodyPr anchor="ctr"/>
          <a:lstStyle/>
          <a:p>
            <a:pPr>
              <a:defRPr/>
            </a:pPr>
            <a:endParaRPr lang="en-GB">
              <a:latin typeface="Calibri" pitchFamily="34" charset="0"/>
            </a:endParaRPr>
          </a:p>
        </p:txBody>
      </p:sp>
      <p:sp>
        <p:nvSpPr>
          <p:cNvPr id="1059986" name="Line 146"/>
          <p:cNvSpPr>
            <a:spLocks noChangeShapeType="1"/>
          </p:cNvSpPr>
          <p:nvPr/>
        </p:nvSpPr>
        <p:spPr bwMode="auto">
          <a:xfrm>
            <a:off x="3787775" y="4211638"/>
            <a:ext cx="2468563" cy="622300"/>
          </a:xfrm>
          <a:prstGeom prst="line">
            <a:avLst/>
          </a:prstGeom>
          <a:noFill/>
          <a:ln w="28575">
            <a:solidFill>
              <a:srgbClr val="FF0000"/>
            </a:solidFill>
            <a:prstDash val="dash"/>
            <a:round/>
            <a:headEnd/>
            <a:tailEnd/>
          </a:ln>
          <a:effectLst/>
        </p:spPr>
        <p:txBody>
          <a:bodyPr anchor="ctr"/>
          <a:lstStyle/>
          <a:p>
            <a:pPr>
              <a:defRPr/>
            </a:pPr>
            <a:endParaRPr lang="en-GB">
              <a:latin typeface="Calibri" pitchFamily="34" charset="0"/>
            </a:endParaRPr>
          </a:p>
        </p:txBody>
      </p:sp>
      <p:sp>
        <p:nvSpPr>
          <p:cNvPr id="1059947" name="Text Box 107"/>
          <p:cNvSpPr txBox="1">
            <a:spLocks noChangeArrowheads="1"/>
          </p:cNvSpPr>
          <p:nvPr/>
        </p:nvSpPr>
        <p:spPr bwMode="auto">
          <a:xfrm>
            <a:off x="3902075" y="1476375"/>
            <a:ext cx="1966913" cy="457200"/>
          </a:xfrm>
          <a:prstGeom prst="rect">
            <a:avLst/>
          </a:prstGeom>
          <a:noFill/>
          <a:ln w="9525" algn="ctr">
            <a:noFill/>
            <a:miter lim="800000"/>
            <a:headEnd/>
            <a:tailEnd/>
          </a:ln>
          <a:effectLst/>
        </p:spPr>
        <p:txBody>
          <a:bodyPr>
            <a:spAutoFit/>
          </a:bodyPr>
          <a:lstStyle/>
          <a:p>
            <a:pPr>
              <a:spcBef>
                <a:spcPct val="50000"/>
              </a:spcBef>
            </a:pPr>
            <a:r>
              <a:rPr lang="en-GB" sz="2400" smtClean="0">
                <a:solidFill>
                  <a:schemeClr val="bg1"/>
                </a:solidFill>
                <a:effectLst>
                  <a:outerShdw blurRad="38100" dist="38100" dir="2700000" algn="tl">
                    <a:srgbClr val="000000"/>
                  </a:outerShdw>
                </a:effectLst>
                <a:latin typeface="Calibri" pitchFamily="34" charset="0"/>
              </a:rPr>
              <a:t>Wet Solidus</a:t>
            </a:r>
            <a:endParaRPr lang="en-GB" sz="2400">
              <a:solidFill>
                <a:schemeClr val="bg1"/>
              </a:solidFill>
              <a:effectLst>
                <a:outerShdw blurRad="38100" dist="38100" dir="2700000" algn="tl">
                  <a:srgbClr val="000000"/>
                </a:outerShdw>
              </a:effectLst>
              <a:latin typeface="Calibri" pitchFamily="34" charset="0"/>
            </a:endParaRPr>
          </a:p>
        </p:txBody>
      </p:sp>
      <p:sp>
        <p:nvSpPr>
          <p:cNvPr id="121992" name="Line 136"/>
          <p:cNvSpPr>
            <a:spLocks noChangeShapeType="1"/>
          </p:cNvSpPr>
          <p:nvPr/>
        </p:nvSpPr>
        <p:spPr bwMode="auto">
          <a:xfrm>
            <a:off x="4540250" y="1828800"/>
            <a:ext cx="104775" cy="914400"/>
          </a:xfrm>
          <a:prstGeom prst="line">
            <a:avLst/>
          </a:prstGeom>
          <a:noFill/>
          <a:ln w="28575">
            <a:solidFill>
              <a:schemeClr val="tx1">
                <a:lumMod val="50000"/>
                <a:lumOff val="50000"/>
              </a:schemeClr>
            </a:solidFill>
            <a:round/>
            <a:headEnd/>
            <a:tailEnd type="triangle" w="med" len="med"/>
          </a:ln>
          <a:effectLst>
            <a:outerShdw blurRad="50800" dist="38100" dir="2700000" algn="tl" rotWithShape="0">
              <a:prstClr val="black">
                <a:alpha val="40000"/>
              </a:prstClr>
            </a:outerShdw>
          </a:effectLst>
        </p:spPr>
        <p:txBody>
          <a:bodyPr anchor="ctr"/>
          <a:lstStyle/>
          <a:p>
            <a:endParaRPr lang="en-GB">
              <a:latin typeface="Calibri" pitchFamily="34" charset="0"/>
            </a:endParaRPr>
          </a:p>
        </p:txBody>
      </p:sp>
      <p:sp>
        <p:nvSpPr>
          <p:cNvPr id="121993" name="Line 137"/>
          <p:cNvSpPr>
            <a:spLocks noChangeShapeType="1"/>
          </p:cNvSpPr>
          <p:nvPr/>
        </p:nvSpPr>
        <p:spPr bwMode="auto">
          <a:xfrm>
            <a:off x="5237163" y="1860550"/>
            <a:ext cx="1081087" cy="800100"/>
          </a:xfrm>
          <a:prstGeom prst="line">
            <a:avLst/>
          </a:prstGeom>
          <a:noFill/>
          <a:ln w="28575">
            <a:solidFill>
              <a:schemeClr val="tx1">
                <a:lumMod val="50000"/>
                <a:lumOff val="50000"/>
              </a:schemeClr>
            </a:solidFill>
            <a:round/>
            <a:headEnd/>
            <a:tailEnd type="triangle" w="med" len="med"/>
          </a:ln>
          <a:effectLst>
            <a:outerShdw blurRad="50800" dist="38100" dir="2700000" algn="tl" rotWithShape="0">
              <a:prstClr val="black">
                <a:alpha val="40000"/>
              </a:prstClr>
            </a:outerShdw>
          </a:effectLst>
        </p:spPr>
        <p:txBody>
          <a:bodyPr anchor="ctr"/>
          <a:lstStyle/>
          <a:p>
            <a:endParaRPr lang="en-GB">
              <a:latin typeface="Calibri" pitchFamily="34" charset="0"/>
            </a:endParaRPr>
          </a:p>
        </p:txBody>
      </p:sp>
      <p:sp>
        <p:nvSpPr>
          <p:cNvPr id="2" name="Text Box 107"/>
          <p:cNvSpPr txBox="1">
            <a:spLocks noChangeArrowheads="1"/>
          </p:cNvSpPr>
          <p:nvPr/>
        </p:nvSpPr>
        <p:spPr bwMode="auto">
          <a:xfrm>
            <a:off x="7683500" y="4156075"/>
            <a:ext cx="1341438" cy="553998"/>
          </a:xfrm>
          <a:prstGeom prst="rect">
            <a:avLst/>
          </a:prstGeom>
          <a:noFill/>
          <a:ln w="9525" algn="ctr">
            <a:noFill/>
            <a:miter lim="800000"/>
            <a:headEnd/>
            <a:tailEnd/>
          </a:ln>
          <a:effectLst/>
        </p:spPr>
        <p:txBody>
          <a:bodyPr>
            <a:spAutoFit/>
          </a:bodyPr>
          <a:lstStyle/>
          <a:p>
            <a:pPr>
              <a:spcBef>
                <a:spcPct val="50000"/>
              </a:spcBef>
            </a:pPr>
            <a:r>
              <a:rPr lang="en-GB" sz="1000" dirty="0" err="1" smtClean="0">
                <a:solidFill>
                  <a:schemeClr val="tx1"/>
                </a:solidFill>
                <a:effectLst>
                  <a:outerShdw blurRad="38100" dist="38100" dir="2700000" algn="tl">
                    <a:srgbClr val="FFFFFF"/>
                  </a:outerShdw>
                </a:effectLst>
                <a:latin typeface="Calibri" pitchFamily="34" charset="0"/>
              </a:rPr>
              <a:t>Niida</a:t>
            </a:r>
            <a:r>
              <a:rPr lang="en-GB" sz="1000" dirty="0" smtClean="0">
                <a:solidFill>
                  <a:schemeClr val="tx1"/>
                </a:solidFill>
                <a:effectLst>
                  <a:outerShdw blurRad="38100" dist="38100" dir="2700000" algn="tl">
                    <a:srgbClr val="FFFFFF"/>
                  </a:outerShdw>
                </a:effectLst>
                <a:latin typeface="Calibri" pitchFamily="34" charset="0"/>
              </a:rPr>
              <a:t> </a:t>
            </a:r>
            <a:r>
              <a:rPr lang="en-GB" sz="1000" dirty="0" smtClean="0">
                <a:solidFill>
                  <a:schemeClr val="tx1"/>
                </a:solidFill>
                <a:effectLst>
                  <a:outerShdw blurRad="38100" dist="38100" dir="2700000" algn="tl">
                    <a:srgbClr val="FFFFFF"/>
                  </a:outerShdw>
                </a:effectLst>
                <a:latin typeface="Calibri" pitchFamily="34" charset="0"/>
              </a:rPr>
              <a:t>and </a:t>
            </a:r>
            <a:r>
              <a:rPr lang="en-GB" sz="1000" dirty="0" smtClean="0">
                <a:solidFill>
                  <a:schemeClr val="tx1"/>
                </a:solidFill>
                <a:effectLst>
                  <a:outerShdw blurRad="38100" dist="38100" dir="2700000" algn="tl">
                    <a:srgbClr val="FFFFFF"/>
                  </a:outerShdw>
                </a:effectLst>
                <a:latin typeface="Calibri" pitchFamily="34" charset="0"/>
              </a:rPr>
              <a:t>Green, 1999 (Contrib</a:t>
            </a:r>
            <a:r>
              <a:rPr lang="en-GB" sz="1000" dirty="0" smtClean="0">
                <a:solidFill>
                  <a:schemeClr val="tx1"/>
                </a:solidFill>
                <a:effectLst>
                  <a:outerShdw blurRad="38100" dist="38100" dir="2700000" algn="tl">
                    <a:srgbClr val="FFFFFF"/>
                  </a:outerShdw>
                </a:effectLst>
                <a:latin typeface="Calibri" pitchFamily="34" charset="0"/>
              </a:rPr>
              <a:t>. Mineral. Petrol., 135, </a:t>
            </a:r>
            <a:r>
              <a:rPr lang="en-GB" sz="1000" dirty="0" smtClean="0">
                <a:solidFill>
                  <a:schemeClr val="tx1"/>
                </a:solidFill>
                <a:effectLst>
                  <a:outerShdw blurRad="38100" dist="38100" dir="2700000" algn="tl">
                    <a:srgbClr val="FFFFFF"/>
                  </a:outerShdw>
                </a:effectLst>
                <a:latin typeface="Calibri" pitchFamily="34" charset="0"/>
              </a:rPr>
              <a:t>18-40)</a:t>
            </a:r>
            <a:endParaRPr lang="en-GB" sz="1000" dirty="0">
              <a:solidFill>
                <a:schemeClr val="tx1"/>
              </a:solidFill>
              <a:effectLst>
                <a:outerShdw blurRad="38100" dist="38100" dir="2700000" algn="tl">
                  <a:srgbClr val="FFFFFF"/>
                </a:outerShdw>
              </a:effectLst>
              <a:latin typeface="Calibri" pitchFamily="34" charset="0"/>
            </a:endParaRPr>
          </a:p>
        </p:txBody>
      </p:sp>
      <p:sp>
        <p:nvSpPr>
          <p:cNvPr id="136" name="Text Box 221"/>
          <p:cNvSpPr txBox="1">
            <a:spLocks noChangeArrowheads="1"/>
          </p:cNvSpPr>
          <p:nvPr/>
        </p:nvSpPr>
        <p:spPr bwMode="auto">
          <a:xfrm>
            <a:off x="342900" y="606425"/>
            <a:ext cx="8458200" cy="830997"/>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The principal hydrous phases in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O-saturated peridotite to 8 GPa are </a:t>
            </a:r>
            <a:r>
              <a:rPr lang="en-GB" sz="2400" dirty="0" smtClean="0">
                <a:solidFill>
                  <a:srgbClr val="FFFF00"/>
                </a:solidFill>
                <a:effectLst>
                  <a:outerShdw blurRad="38100" dist="38100" dir="2700000" algn="tl">
                    <a:srgbClr val="000000"/>
                  </a:outerShdw>
                </a:effectLst>
                <a:latin typeface="Calibri" pitchFamily="34" charset="0"/>
              </a:rPr>
              <a:t>serpentine</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phase A</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chlorite</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talc</a:t>
            </a:r>
            <a:r>
              <a:rPr lang="en-GB" sz="2400" dirty="0" smtClean="0">
                <a:solidFill>
                  <a:schemeClr val="bg1"/>
                </a:solidFill>
                <a:effectLst>
                  <a:outerShdw blurRad="38100" dist="38100" dir="2700000" algn="tl">
                    <a:srgbClr val="000000"/>
                  </a:outerShdw>
                </a:effectLst>
                <a:latin typeface="Calibri" pitchFamily="34" charset="0"/>
              </a:rPr>
              <a:t>, and </a:t>
            </a:r>
            <a:r>
              <a:rPr lang="en-GB" sz="2400" dirty="0" smtClean="0">
                <a:solidFill>
                  <a:srgbClr val="FFFF00"/>
                </a:solidFill>
                <a:effectLst>
                  <a:outerShdw blurRad="38100" dist="38100" dir="2700000" algn="tl">
                    <a:srgbClr val="000000"/>
                  </a:outerShdw>
                </a:effectLst>
                <a:latin typeface="Calibri" pitchFamily="34" charset="0"/>
              </a:rPr>
              <a:t>amphibole</a:t>
            </a:r>
            <a:r>
              <a:rPr lang="en-GB" sz="2400" dirty="0" smtClean="0">
                <a:solidFill>
                  <a:schemeClr val="bg1"/>
                </a:solidFill>
                <a:effectLst>
                  <a:outerShdw blurRad="38100" dist="38100" dir="2700000" algn="tl">
                    <a:srgbClr val="000000"/>
                  </a:outerShdw>
                </a:effectLst>
                <a:latin typeface="Calibri" pitchFamily="34" charset="0"/>
              </a:rPr>
              <a:t>.</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37"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Principal hydrous phases in peridotites</a:t>
            </a:r>
            <a:endParaRPr lang="en-GB" sz="3600" dirty="0">
              <a:solidFill>
                <a:schemeClr val="bg1"/>
              </a:solidFill>
              <a:effectLst>
                <a:outerShdw blurRad="38100" dist="38100" dir="2700000" algn="tl">
                  <a:srgbClr val="000000"/>
                </a:outerShdw>
              </a:effectLst>
              <a:latin typeface="Calibri" pitchFamily="34" charset="0"/>
            </a:endParaRPr>
          </a:p>
        </p:txBody>
      </p:sp>
      <p:sp>
        <p:nvSpPr>
          <p:cNvPr id="138"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tx1"/>
                </a:solidFill>
                <a:effectLst>
                  <a:outerShdw blurRad="38100" dist="38100" dir="2700000" algn="tl">
                    <a:srgbClr val="FFFFFF"/>
                  </a:outerShdw>
                </a:effectLst>
                <a:latin typeface="Calibri" pitchFamily="34" charset="0"/>
              </a:rPr>
              <a:t>Schmidt </a:t>
            </a:r>
            <a:r>
              <a:rPr lang="en-GB" sz="1200" dirty="0" smtClean="0">
                <a:solidFill>
                  <a:schemeClr val="tx1"/>
                </a:solidFill>
                <a:effectLst>
                  <a:outerShdw blurRad="38100" dist="38100" dir="2700000" algn="tl">
                    <a:srgbClr val="FFFFFF"/>
                  </a:outerShdw>
                </a:effectLst>
                <a:latin typeface="Calibri" pitchFamily="34" charset="0"/>
              </a:rPr>
              <a:t>and </a:t>
            </a:r>
            <a:r>
              <a:rPr lang="en-GB" sz="1200" dirty="0" err="1" smtClean="0">
                <a:solidFill>
                  <a:schemeClr val="tx1"/>
                </a:solidFill>
                <a:effectLst>
                  <a:outerShdw blurRad="38100" dist="38100" dir="2700000" algn="tl">
                    <a:srgbClr val="FFFFFF"/>
                  </a:outerShdw>
                </a:effectLst>
                <a:latin typeface="Calibri" pitchFamily="34" charset="0"/>
              </a:rPr>
              <a:t>Poli</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smtClean="0">
                <a:solidFill>
                  <a:schemeClr val="tx1"/>
                </a:solidFill>
                <a:effectLst>
                  <a:outerShdw blurRad="38100" dist="38100" dir="2700000" algn="tl">
                    <a:srgbClr val="FFFFFF"/>
                  </a:outerShdw>
                </a:effectLst>
                <a:latin typeface="Calibri" pitchFamily="34" charset="0"/>
              </a:rPr>
              <a:t>1998 (Earth </a:t>
            </a:r>
            <a:r>
              <a:rPr lang="en-GB" sz="1200" dirty="0" smtClean="0">
                <a:solidFill>
                  <a:schemeClr val="tx1"/>
                </a:solidFill>
                <a:effectLst>
                  <a:outerShdw blurRad="38100" dist="38100" dir="2700000" algn="tl">
                    <a:srgbClr val="FFFFFF"/>
                  </a:outerShdw>
                </a:effectLst>
                <a:latin typeface="Calibri" pitchFamily="34" charset="0"/>
              </a:rPr>
              <a:t>Planet. Sci. Lett., 163, </a:t>
            </a:r>
            <a:r>
              <a:rPr lang="en-GB" sz="1200" dirty="0" smtClean="0">
                <a:solidFill>
                  <a:schemeClr val="tx1"/>
                </a:solidFill>
                <a:effectLst>
                  <a:outerShdw blurRad="38100" dist="38100" dir="2700000" algn="tl">
                    <a:srgbClr val="FFFFFF"/>
                  </a:outerShdw>
                </a:effectLst>
                <a:latin typeface="Calibri" pitchFamily="34" charset="0"/>
              </a:rPr>
              <a:t>361-379)</a:t>
            </a:r>
            <a:endParaRPr lang="en-GB" sz="1200" dirty="0">
              <a:solidFill>
                <a:schemeClr val="tx1"/>
              </a:solidFill>
              <a:effectLst>
                <a:outerShdw blurRad="38100" dist="38100" dir="2700000" algn="tl">
                  <a:srgbClr val="FFFFFF"/>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059970"/>
                                        </p:tgtEl>
                                        <p:attrNameLst>
                                          <p:attrName>style.visibility</p:attrName>
                                        </p:attrNameLst>
                                      </p:cBhvr>
                                      <p:to>
                                        <p:strVal val="visible"/>
                                      </p:to>
                                    </p:set>
                                    <p:animEffect transition="in" filter="strips(downRight)">
                                      <p:cBhvr>
                                        <p:cTn id="7" dur="2000"/>
                                        <p:tgtEl>
                                          <p:spTgt spid="1059970"/>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059985"/>
                                        </p:tgtEl>
                                        <p:attrNameLst>
                                          <p:attrName>style.visibility</p:attrName>
                                        </p:attrNameLst>
                                      </p:cBhvr>
                                      <p:to>
                                        <p:strVal val="visible"/>
                                      </p:to>
                                    </p:set>
                                    <p:animEffect transition="in" filter="wipe(left)">
                                      <p:cBhvr>
                                        <p:cTn id="11" dur="1000"/>
                                        <p:tgtEl>
                                          <p:spTgt spid="1059985"/>
                                        </p:tgtEl>
                                      </p:cBhvr>
                                    </p:animEffect>
                                  </p:childTnLst>
                                </p:cTn>
                              </p:par>
                              <p:par>
                                <p:cTn id="12" presetID="22" presetClass="entr" presetSubtype="8" fill="hold" nodeType="withEffect">
                                  <p:stCondLst>
                                    <p:cond delay="0"/>
                                  </p:stCondLst>
                                  <p:childTnLst>
                                    <p:set>
                                      <p:cBhvr>
                                        <p:cTn id="13" dur="1" fill="hold">
                                          <p:stCondLst>
                                            <p:cond delay="0"/>
                                          </p:stCondLst>
                                        </p:cTn>
                                        <p:tgtEl>
                                          <p:spTgt spid="1059986"/>
                                        </p:tgtEl>
                                        <p:attrNameLst>
                                          <p:attrName>style.visibility</p:attrName>
                                        </p:attrNameLst>
                                      </p:cBhvr>
                                      <p:to>
                                        <p:strVal val="visible"/>
                                      </p:to>
                                    </p:set>
                                    <p:animEffect transition="in" filter="wipe(left)">
                                      <p:cBhvr>
                                        <p:cTn id="14" dur="1000"/>
                                        <p:tgtEl>
                                          <p:spTgt spid="1059986"/>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par>
                          <p:cTn id="19" fill="hold">
                            <p:stCondLst>
                              <p:cond delay="40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59984"/>
                                        </p:tgtEl>
                                        <p:attrNameLst>
                                          <p:attrName>style.visibility</p:attrName>
                                        </p:attrNameLst>
                                      </p:cBhvr>
                                      <p:to>
                                        <p:strVal val="visible"/>
                                      </p:to>
                                    </p:set>
                                    <p:animEffect transition="in" filter="wipe(up)">
                                      <p:cBhvr>
                                        <p:cTn id="27" dur="3000"/>
                                        <p:tgtEl>
                                          <p:spTgt spid="105998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059983"/>
                                        </p:tgtEl>
                                        <p:attrNameLst>
                                          <p:attrName>style.visibility</p:attrName>
                                        </p:attrNameLst>
                                      </p:cBhvr>
                                      <p:to>
                                        <p:strVal val="visible"/>
                                      </p:to>
                                    </p:set>
                                    <p:animEffect transition="in" filter="wipe(up)">
                                      <p:cBhvr>
                                        <p:cTn id="30" dur="3000"/>
                                        <p:tgtEl>
                                          <p:spTgt spid="105998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59947"/>
                                        </p:tgtEl>
                                        <p:attrNameLst>
                                          <p:attrName>style.visibility</p:attrName>
                                        </p:attrNameLst>
                                      </p:cBhvr>
                                      <p:to>
                                        <p:strVal val="visible"/>
                                      </p:to>
                                    </p:set>
                                    <p:animEffect transition="in" filter="fade">
                                      <p:cBhvr>
                                        <p:cTn id="35" dur="500"/>
                                        <p:tgtEl>
                                          <p:spTgt spid="1059947"/>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21992"/>
                                        </p:tgtEl>
                                        <p:attrNameLst>
                                          <p:attrName>style.visibility</p:attrName>
                                        </p:attrNameLst>
                                      </p:cBhvr>
                                      <p:to>
                                        <p:strVal val="visible"/>
                                      </p:to>
                                    </p:set>
                                    <p:animEffect transition="in" filter="wipe(up)">
                                      <p:cBhvr>
                                        <p:cTn id="39" dur="500"/>
                                        <p:tgtEl>
                                          <p:spTgt spid="12199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1993"/>
                                        </p:tgtEl>
                                        <p:attrNameLst>
                                          <p:attrName>style.visibility</p:attrName>
                                        </p:attrNameLst>
                                      </p:cBhvr>
                                      <p:to>
                                        <p:strVal val="visible"/>
                                      </p:to>
                                    </p:set>
                                    <p:animEffect transition="in" filter="wipe(up)">
                                      <p:cBhvr>
                                        <p:cTn id="42" dur="500"/>
                                        <p:tgtEl>
                                          <p:spTgt spid="121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9970" grpId="0" animBg="1"/>
      <p:bldP spid="1059983" grpId="0" animBg="1"/>
      <p:bldP spid="1059984" grpId="0" animBg="1"/>
      <p:bldP spid="1059947" grpId="0"/>
      <p:bldP spid="121992" grpId="0" animBg="1"/>
      <p:bldP spid="121993"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3" name="Rectangle 5"/>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61894" name="Rectangle 6"/>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61895" name="Freeform 7"/>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61896" name="Freeform 8"/>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61897" name="Freeform 9"/>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61898" name="Line 10"/>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22891" name="Group 11"/>
          <p:cNvGrpSpPr>
            <a:grpSpLocks/>
          </p:cNvGrpSpPr>
          <p:nvPr/>
        </p:nvGrpSpPr>
        <p:grpSpPr bwMode="auto">
          <a:xfrm>
            <a:off x="879475" y="2682875"/>
            <a:ext cx="3502025" cy="993775"/>
            <a:chOff x="554" y="1690"/>
            <a:chExt cx="2206" cy="626"/>
          </a:xfrm>
          <a:effectLst>
            <a:outerShdw blurRad="50800" dist="38100" dir="2700000" algn="tl" rotWithShape="0">
              <a:prstClr val="black">
                <a:alpha val="40000"/>
              </a:prstClr>
            </a:outerShdw>
          </a:effectLst>
        </p:grpSpPr>
        <p:sp>
          <p:nvSpPr>
            <p:cNvPr id="1061900" name="Freeform 12"/>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61901" name="Freeform 13"/>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61902" name="Freeform 14"/>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61903" name="Freeform 15"/>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61904" name="Freeform 16"/>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61905" name="Line 17"/>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22896" name="Group 18"/>
          <p:cNvGrpSpPr>
            <a:grpSpLocks/>
          </p:cNvGrpSpPr>
          <p:nvPr/>
        </p:nvGrpSpPr>
        <p:grpSpPr bwMode="auto">
          <a:xfrm>
            <a:off x="1098550" y="2625725"/>
            <a:ext cx="1614488" cy="3651250"/>
            <a:chOff x="692" y="1654"/>
            <a:chExt cx="1017" cy="2300"/>
          </a:xfrm>
          <a:effectLst>
            <a:outerShdw blurRad="50800" dist="38100" dir="2700000" algn="tl" rotWithShape="0">
              <a:prstClr val="black">
                <a:alpha val="40000"/>
              </a:prstClr>
            </a:outerShdw>
          </a:effectLst>
        </p:grpSpPr>
        <p:grpSp>
          <p:nvGrpSpPr>
            <p:cNvPr id="123004" name="Group 19"/>
            <p:cNvGrpSpPr>
              <a:grpSpLocks/>
            </p:cNvGrpSpPr>
            <p:nvPr/>
          </p:nvGrpSpPr>
          <p:grpSpPr bwMode="auto">
            <a:xfrm>
              <a:off x="824" y="1654"/>
              <a:ext cx="885" cy="1893"/>
              <a:chOff x="824" y="1654"/>
              <a:chExt cx="885" cy="1893"/>
            </a:xfrm>
          </p:grpSpPr>
          <p:sp>
            <p:nvSpPr>
              <p:cNvPr id="1061908" name="Freeform 20"/>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61909" name="Freeform 21"/>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61910" name="Freeform 22"/>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22897" name="Text Box 23"/>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2898" name="Text Box 24"/>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899" name="Text Box 25"/>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2900" name="Text Box 26"/>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2901" name="Text Box 27"/>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2902" name="Text Box 28"/>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903" name="Text Box 29"/>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2904" name="Text Box 30"/>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61919" name="Freeform 31"/>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2906" name="Text Box 32"/>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2907" name="Text Box 33"/>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2908" name="Text Box 34"/>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909" name="Text Box 35"/>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2910" name="Text Box 36"/>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911" name="Text Box 37"/>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2912" name="Text Box 38"/>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2913" name="Text Box 39"/>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2914" name="Text Box 40"/>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915" name="Text Box 41"/>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2916" name="Text Box 42"/>
          <p:cNvSpPr txBox="1">
            <a:spLocks noChangeAspect="1" noChangeArrowheads="1"/>
          </p:cNvSpPr>
          <p:nvPr/>
        </p:nvSpPr>
        <p:spPr bwMode="auto">
          <a:xfrm rot="2049888">
            <a:off x="2092325" y="5980113"/>
            <a:ext cx="830263"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“A” opx</a:t>
            </a:r>
          </a:p>
        </p:txBody>
      </p:sp>
      <p:sp>
        <p:nvSpPr>
          <p:cNvPr id="122917" name="Text Box 43"/>
          <p:cNvSpPr txBox="1">
            <a:spLocks noChangeAspect="1" noChangeArrowheads="1"/>
          </p:cNvSpPr>
          <p:nvPr/>
        </p:nvSpPr>
        <p:spPr bwMode="auto">
          <a:xfrm rot="1951574">
            <a:off x="2275859" y="5835392"/>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918" name="Text Box 44"/>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2919" name="Text Box 45"/>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2920" name="Text Box 46"/>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921" name="Text Box 47"/>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2922" name="Text Box 48"/>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2923" name="Text Box 49"/>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924" name="Text Box 50"/>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2925" name="Text Box 51"/>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926" name="Text Box 52"/>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2927" name="Text Box 53"/>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2928" name="Text Box 54"/>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2929" name="Text Box 55"/>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2930" name="Text Box 56"/>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2931" name="Text Box 57"/>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2932" name="Text Box 58"/>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2933" name="Text Box 59"/>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2934" name="Text Box 60"/>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2935" name="Text Box 61"/>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2936" name="Text Box 62"/>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2937" name="Text Box 63"/>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2938" name="Text Box 64"/>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2939" name="Text Box 65"/>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2940" name="Text Box 66"/>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2941" name="Text Box 67"/>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2942" name="Text Box 68"/>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2943" name="Text Box 69"/>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2944" name="Text Box 70"/>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2945" name="Text Box 71"/>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2946" name="Text Box 72"/>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2947" name="Text Box 73"/>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2948" name="Text Box 74"/>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2949" name="Text Box 75"/>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2950" name="Text Box 76"/>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2951" name="Text Box 77"/>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2952" name="Text Box 78"/>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2953" name="Text Box 79"/>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2954" name="Text Box 80"/>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2955" name="Text Box 81"/>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2956" name="Text Box 82"/>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2957" name="Text Box 83"/>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2958" name="Text Box 84"/>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2959" name="Text Box 85"/>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2960" name="Text Box 86"/>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61975" name="Line 87"/>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76" name="Line 88"/>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77" name="Line 89"/>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78" name="Line 90"/>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79" name="Line 91"/>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0" name="Line 92"/>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1" name="Line 93"/>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2" name="Line 94"/>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3" name="Line 95"/>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4" name="Line 96"/>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5" name="Line 97"/>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6" name="Line 98"/>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7" name="Line 99"/>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61989" name="Line 101"/>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61991" name="Rectangle 103"/>
          <p:cNvSpPr>
            <a:spLocks noChangeArrowheads="1"/>
          </p:cNvSpPr>
          <p:nvPr/>
        </p:nvSpPr>
        <p:spPr bwMode="auto">
          <a:xfrm>
            <a:off x="5815013" y="1633538"/>
            <a:ext cx="3257550" cy="3319462"/>
          </a:xfrm>
          <a:prstGeom prst="rect">
            <a:avLst/>
          </a:prstGeom>
          <a:solidFill>
            <a:schemeClr val="bg1"/>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61992" name="Freeform 104"/>
          <p:cNvSpPr>
            <a:spLocks/>
          </p:cNvSpPr>
          <p:nvPr/>
        </p:nvSpPr>
        <p:spPr bwMode="auto">
          <a:xfrm>
            <a:off x="6296025" y="2190750"/>
            <a:ext cx="1708150" cy="2368550"/>
          </a:xfrm>
          <a:custGeom>
            <a:avLst/>
            <a:gdLst/>
            <a:ahLst/>
            <a:cxnLst>
              <a:cxn ang="0">
                <a:pos x="243" y="0"/>
              </a:cxn>
              <a:cxn ang="0">
                <a:pos x="480" y="99"/>
              </a:cxn>
              <a:cxn ang="0">
                <a:pos x="765" y="303"/>
              </a:cxn>
              <a:cxn ang="0">
                <a:pos x="1005" y="702"/>
              </a:cxn>
              <a:cxn ang="0">
                <a:pos x="1065" y="1074"/>
              </a:cxn>
              <a:cxn ang="0">
                <a:pos x="936" y="1251"/>
              </a:cxn>
              <a:cxn ang="0">
                <a:pos x="651" y="1329"/>
              </a:cxn>
              <a:cxn ang="0">
                <a:pos x="630" y="1329"/>
              </a:cxn>
              <a:cxn ang="0">
                <a:pos x="477" y="1392"/>
              </a:cxn>
              <a:cxn ang="0">
                <a:pos x="198" y="1476"/>
              </a:cxn>
              <a:cxn ang="0">
                <a:pos x="0" y="1488"/>
              </a:cxn>
            </a:cxnLst>
            <a:rect l="0" t="0" r="r" b="b"/>
            <a:pathLst>
              <a:path w="1076" h="1492">
                <a:moveTo>
                  <a:pt x="243" y="0"/>
                </a:moveTo>
                <a:cubicBezTo>
                  <a:pt x="318" y="24"/>
                  <a:pt x="393" y="48"/>
                  <a:pt x="480" y="99"/>
                </a:cubicBezTo>
                <a:cubicBezTo>
                  <a:pt x="567" y="150"/>
                  <a:pt x="677" y="202"/>
                  <a:pt x="765" y="303"/>
                </a:cubicBezTo>
                <a:cubicBezTo>
                  <a:pt x="853" y="404"/>
                  <a:pt x="955" y="574"/>
                  <a:pt x="1005" y="702"/>
                </a:cubicBezTo>
                <a:cubicBezTo>
                  <a:pt x="1055" y="830"/>
                  <a:pt x="1076" y="983"/>
                  <a:pt x="1065" y="1074"/>
                </a:cubicBezTo>
                <a:cubicBezTo>
                  <a:pt x="1054" y="1165"/>
                  <a:pt x="1005" y="1208"/>
                  <a:pt x="936" y="1251"/>
                </a:cubicBezTo>
                <a:cubicBezTo>
                  <a:pt x="867" y="1294"/>
                  <a:pt x="702" y="1316"/>
                  <a:pt x="651" y="1329"/>
                </a:cubicBezTo>
                <a:cubicBezTo>
                  <a:pt x="600" y="1342"/>
                  <a:pt x="659" y="1319"/>
                  <a:pt x="630" y="1329"/>
                </a:cubicBezTo>
                <a:cubicBezTo>
                  <a:pt x="601" y="1339"/>
                  <a:pt x="549" y="1368"/>
                  <a:pt x="477" y="1392"/>
                </a:cubicBezTo>
                <a:cubicBezTo>
                  <a:pt x="405" y="1416"/>
                  <a:pt x="277" y="1460"/>
                  <a:pt x="198" y="1476"/>
                </a:cubicBezTo>
                <a:cubicBezTo>
                  <a:pt x="119" y="1492"/>
                  <a:pt x="59" y="1490"/>
                  <a:pt x="0" y="1488"/>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61993" name="Freeform 105"/>
          <p:cNvSpPr>
            <a:spLocks/>
          </p:cNvSpPr>
          <p:nvPr/>
        </p:nvSpPr>
        <p:spPr bwMode="auto">
          <a:xfrm>
            <a:off x="6972300" y="2314575"/>
            <a:ext cx="958850" cy="2405063"/>
          </a:xfrm>
          <a:custGeom>
            <a:avLst/>
            <a:gdLst/>
            <a:ahLst/>
            <a:cxnLst>
              <a:cxn ang="0">
                <a:pos x="0" y="0"/>
              </a:cxn>
              <a:cxn ang="0">
                <a:pos x="204" y="138"/>
              </a:cxn>
              <a:cxn ang="0">
                <a:pos x="417" y="432"/>
              </a:cxn>
              <a:cxn ang="0">
                <a:pos x="573" y="795"/>
              </a:cxn>
              <a:cxn ang="0">
                <a:pos x="558" y="1068"/>
              </a:cxn>
              <a:cxn ang="0">
                <a:pos x="297" y="1188"/>
              </a:cxn>
              <a:cxn ang="0">
                <a:pos x="204" y="1212"/>
              </a:cxn>
              <a:cxn ang="0">
                <a:pos x="183" y="1224"/>
              </a:cxn>
              <a:cxn ang="0">
                <a:pos x="231" y="1302"/>
              </a:cxn>
              <a:cxn ang="0">
                <a:pos x="420" y="1515"/>
              </a:cxn>
            </a:cxnLst>
            <a:rect l="0" t="0" r="r" b="b"/>
            <a:pathLst>
              <a:path w="604" h="1515">
                <a:moveTo>
                  <a:pt x="0" y="0"/>
                </a:moveTo>
                <a:cubicBezTo>
                  <a:pt x="67" y="33"/>
                  <a:pt x="135" y="66"/>
                  <a:pt x="204" y="138"/>
                </a:cubicBezTo>
                <a:cubicBezTo>
                  <a:pt x="273" y="210"/>
                  <a:pt x="356" y="323"/>
                  <a:pt x="417" y="432"/>
                </a:cubicBezTo>
                <a:cubicBezTo>
                  <a:pt x="478" y="541"/>
                  <a:pt x="550" y="689"/>
                  <a:pt x="573" y="795"/>
                </a:cubicBezTo>
                <a:cubicBezTo>
                  <a:pt x="596" y="901"/>
                  <a:pt x="604" y="1002"/>
                  <a:pt x="558" y="1068"/>
                </a:cubicBezTo>
                <a:cubicBezTo>
                  <a:pt x="512" y="1134"/>
                  <a:pt x="356" y="1164"/>
                  <a:pt x="297" y="1188"/>
                </a:cubicBezTo>
                <a:cubicBezTo>
                  <a:pt x="238" y="1212"/>
                  <a:pt x="223" y="1206"/>
                  <a:pt x="204" y="1212"/>
                </a:cubicBezTo>
                <a:cubicBezTo>
                  <a:pt x="185" y="1218"/>
                  <a:pt x="178" y="1209"/>
                  <a:pt x="183" y="1224"/>
                </a:cubicBezTo>
                <a:cubicBezTo>
                  <a:pt x="188" y="1239"/>
                  <a:pt x="192" y="1254"/>
                  <a:pt x="231" y="1302"/>
                </a:cubicBezTo>
                <a:cubicBezTo>
                  <a:pt x="270" y="1350"/>
                  <a:pt x="345" y="1432"/>
                  <a:pt x="420" y="1515"/>
                </a:cubicBezTo>
              </a:path>
            </a:pathLst>
          </a:custGeom>
          <a:noFill/>
          <a:ln w="28575"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61994" name="Text Box 106"/>
          <p:cNvSpPr txBox="1">
            <a:spLocks noChangeArrowheads="1"/>
          </p:cNvSpPr>
          <p:nvPr/>
        </p:nvSpPr>
        <p:spPr bwMode="auto">
          <a:xfrm rot="199067">
            <a:off x="6512718" y="2841951"/>
            <a:ext cx="623889" cy="221599"/>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Pl-out</a:t>
            </a:r>
          </a:p>
        </p:txBody>
      </p:sp>
      <p:sp>
        <p:nvSpPr>
          <p:cNvPr id="1061995" name="Text Box 107"/>
          <p:cNvSpPr txBox="1">
            <a:spLocks noChangeArrowheads="1"/>
          </p:cNvSpPr>
          <p:nvPr/>
        </p:nvSpPr>
        <p:spPr bwMode="auto">
          <a:xfrm rot="-344407">
            <a:off x="6619805" y="3727776"/>
            <a:ext cx="638316" cy="221599"/>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Gar-in</a:t>
            </a:r>
          </a:p>
        </p:txBody>
      </p:sp>
      <p:sp>
        <p:nvSpPr>
          <p:cNvPr id="1061996" name="Freeform 108"/>
          <p:cNvSpPr>
            <a:spLocks/>
          </p:cNvSpPr>
          <p:nvPr/>
        </p:nvSpPr>
        <p:spPr bwMode="auto">
          <a:xfrm>
            <a:off x="6348413" y="3609975"/>
            <a:ext cx="2124075" cy="161925"/>
          </a:xfrm>
          <a:custGeom>
            <a:avLst/>
            <a:gdLst/>
            <a:ahLst/>
            <a:cxnLst>
              <a:cxn ang="0">
                <a:pos x="0" y="102"/>
              </a:cxn>
              <a:cxn ang="0">
                <a:pos x="990" y="0"/>
              </a:cxn>
              <a:cxn ang="0">
                <a:pos x="1338" y="69"/>
              </a:cxn>
            </a:cxnLst>
            <a:rect l="0" t="0" r="r" b="b"/>
            <a:pathLst>
              <a:path w="1338" h="102">
                <a:moveTo>
                  <a:pt x="0" y="102"/>
                </a:moveTo>
                <a:lnTo>
                  <a:pt x="990" y="0"/>
                </a:lnTo>
                <a:lnTo>
                  <a:pt x="1338" y="69"/>
                </a:lnTo>
              </a:path>
            </a:pathLst>
          </a:custGeom>
          <a:noFill/>
          <a:ln w="28575" cap="flat" cmpd="sng">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61997" name="Line 109"/>
          <p:cNvSpPr>
            <a:spLocks noChangeShapeType="1"/>
          </p:cNvSpPr>
          <p:nvPr/>
        </p:nvSpPr>
        <p:spPr bwMode="auto">
          <a:xfrm>
            <a:off x="6315075" y="2790825"/>
            <a:ext cx="1619250" cy="47625"/>
          </a:xfrm>
          <a:prstGeom prst="line">
            <a:avLst/>
          </a:prstGeom>
          <a:noFill/>
          <a:ln w="28575">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61998" name="Text Box 110"/>
          <p:cNvSpPr txBox="1">
            <a:spLocks noChangeArrowheads="1"/>
          </p:cNvSpPr>
          <p:nvPr/>
        </p:nvSpPr>
        <p:spPr bwMode="auto">
          <a:xfrm>
            <a:off x="6399213" y="3109913"/>
            <a:ext cx="1111250" cy="441339"/>
          </a:xfrm>
          <a:prstGeom prst="rect">
            <a:avLst/>
          </a:prstGeom>
          <a:noFill/>
          <a:ln w="9525" algn="ctr">
            <a:noFill/>
            <a:miter lim="800000"/>
            <a:headEnd/>
            <a:tailEnd/>
          </a:ln>
          <a:effectLst/>
        </p:spPr>
        <p:txBody>
          <a:bodyPr>
            <a:spAutoFit/>
          </a:bodyPr>
          <a:lstStyle/>
          <a:p>
            <a:pPr algn="ctr">
              <a:lnSpc>
                <a:spcPct val="80000"/>
              </a:lnSpc>
              <a:defRPr/>
            </a:pPr>
            <a:r>
              <a:rPr lang="en-GB" sz="1400" b="1" dirty="0">
                <a:solidFill>
                  <a:srgbClr val="FF0000"/>
                </a:solidFill>
                <a:effectLst/>
                <a:latin typeface="Calibri" pitchFamily="34" charset="0"/>
              </a:rPr>
              <a:t>Amphibole Lherzolite</a:t>
            </a:r>
          </a:p>
        </p:txBody>
      </p:sp>
      <p:sp>
        <p:nvSpPr>
          <p:cNvPr id="1061999" name="Text Box 111"/>
          <p:cNvSpPr txBox="1">
            <a:spLocks noChangeArrowheads="1"/>
          </p:cNvSpPr>
          <p:nvPr/>
        </p:nvSpPr>
        <p:spPr bwMode="auto">
          <a:xfrm>
            <a:off x="7626919" y="2151063"/>
            <a:ext cx="1254574" cy="674031"/>
          </a:xfrm>
          <a:prstGeom prst="rect">
            <a:avLst/>
          </a:prstGeom>
          <a:noFill/>
          <a:ln w="9525" algn="ctr">
            <a:noFill/>
            <a:miter lim="800000"/>
            <a:headEnd/>
            <a:tailEnd/>
          </a:ln>
          <a:effectLst/>
        </p:spPr>
        <p:txBody>
          <a:bodyPr wrap="none">
            <a:spAutoFit/>
          </a:bodyPr>
          <a:lstStyle/>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MORB pyrolite</a:t>
            </a:r>
          </a:p>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-40% olivine</a:t>
            </a:r>
          </a:p>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(+ 0.6% H</a:t>
            </a:r>
            <a:r>
              <a:rPr lang="en-GB" sz="1400" baseline="-25000" dirty="0">
                <a:solidFill>
                  <a:schemeClr val="tx1"/>
                </a:solidFill>
                <a:effectLst>
                  <a:outerShdw blurRad="38100" dist="38100" dir="2700000" algn="tl">
                    <a:srgbClr val="FFFFFF"/>
                  </a:outerShdw>
                </a:effectLst>
                <a:latin typeface="Calibri" pitchFamily="34" charset="0"/>
              </a:rPr>
              <a:t>2</a:t>
            </a:r>
            <a:r>
              <a:rPr lang="en-GB" sz="1400" dirty="0">
                <a:solidFill>
                  <a:schemeClr val="tx1"/>
                </a:solidFill>
                <a:effectLst>
                  <a:outerShdw blurRad="38100" dist="38100" dir="2700000" algn="tl">
                    <a:srgbClr val="FFFFFF"/>
                  </a:outerShdw>
                </a:effectLst>
                <a:latin typeface="Calibri" pitchFamily="34" charset="0"/>
              </a:rPr>
              <a:t>O)</a:t>
            </a:r>
          </a:p>
        </p:txBody>
      </p:sp>
      <p:sp>
        <p:nvSpPr>
          <p:cNvPr id="1062000" name="Text Box 112"/>
          <p:cNvSpPr txBox="1">
            <a:spLocks noChangeArrowheads="1"/>
          </p:cNvSpPr>
          <p:nvPr/>
        </p:nvSpPr>
        <p:spPr bwMode="auto">
          <a:xfrm>
            <a:off x="7889875" y="3057525"/>
            <a:ext cx="1111250" cy="441339"/>
          </a:xfrm>
          <a:prstGeom prst="rect">
            <a:avLst/>
          </a:prstGeom>
          <a:noFill/>
          <a:ln w="9525" algn="ctr">
            <a:noFill/>
            <a:miter lim="800000"/>
            <a:headEnd/>
            <a:tailEnd/>
          </a:ln>
          <a:effectLst/>
        </p:spPr>
        <p:txBody>
          <a:bodyPr>
            <a:spAutoFit/>
          </a:bodyPr>
          <a:lstStyle/>
          <a:p>
            <a:pPr algn="ctr">
              <a:lnSpc>
                <a:spcPct val="80000"/>
              </a:lnSpc>
              <a:defRPr/>
            </a:pPr>
            <a:r>
              <a:rPr lang="en-GB" sz="1400" b="1">
                <a:solidFill>
                  <a:srgbClr val="FF0000"/>
                </a:solidFill>
                <a:effectLst/>
                <a:latin typeface="Calibri" pitchFamily="34" charset="0"/>
              </a:rPr>
              <a:t>Lherzolite + melt</a:t>
            </a:r>
          </a:p>
        </p:txBody>
      </p:sp>
      <p:sp>
        <p:nvSpPr>
          <p:cNvPr id="1062001" name="Text Box 113"/>
          <p:cNvSpPr txBox="1">
            <a:spLocks noChangeArrowheads="1"/>
          </p:cNvSpPr>
          <p:nvPr/>
        </p:nvSpPr>
        <p:spPr bwMode="auto">
          <a:xfrm rot="-991142">
            <a:off x="6404105" y="4464376"/>
            <a:ext cx="925253" cy="221599"/>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Amph-out</a:t>
            </a:r>
          </a:p>
        </p:txBody>
      </p:sp>
      <p:sp>
        <p:nvSpPr>
          <p:cNvPr id="1062002" name="Rectangle 114"/>
          <p:cNvSpPr>
            <a:spLocks noChangeArrowheads="1"/>
          </p:cNvSpPr>
          <p:nvPr/>
        </p:nvSpPr>
        <p:spPr bwMode="auto">
          <a:xfrm>
            <a:off x="6257925" y="2105025"/>
            <a:ext cx="2724150" cy="2728913"/>
          </a:xfrm>
          <a:prstGeom prst="rect">
            <a:avLst/>
          </a:prstGeom>
          <a:no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62003" name="Text Box 115"/>
          <p:cNvSpPr txBox="1">
            <a:spLocks noChangeArrowheads="1"/>
          </p:cNvSpPr>
          <p:nvPr/>
        </p:nvSpPr>
        <p:spPr bwMode="auto">
          <a:xfrm>
            <a:off x="6861045" y="1609725"/>
            <a:ext cx="1248034" cy="258532"/>
          </a:xfrm>
          <a:prstGeom prst="rect">
            <a:avLst/>
          </a:prstGeom>
          <a:noFill/>
          <a:ln w="9525" algn="ctr">
            <a:noFill/>
            <a:miter lim="800000"/>
            <a:headEnd/>
            <a:tailEnd/>
          </a:ln>
          <a:effectLst/>
        </p:spPr>
        <p:txBody>
          <a:bodyPr wrap="none">
            <a:spAutoFit/>
          </a:bodyPr>
          <a:lstStyle/>
          <a:p>
            <a:pPr algn="ctr">
              <a:lnSpc>
                <a:spcPct val="90000"/>
              </a:lnSpc>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1062004" name="Text Box 116"/>
          <p:cNvSpPr txBox="1">
            <a:spLocks noChangeArrowheads="1"/>
          </p:cNvSpPr>
          <p:nvPr/>
        </p:nvSpPr>
        <p:spPr bwMode="auto">
          <a:xfrm>
            <a:off x="6099551" y="1898650"/>
            <a:ext cx="381836" cy="230832"/>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900</a:t>
            </a:r>
          </a:p>
        </p:txBody>
      </p:sp>
      <p:sp>
        <p:nvSpPr>
          <p:cNvPr id="1062005" name="Text Box 117"/>
          <p:cNvSpPr txBox="1">
            <a:spLocks noChangeArrowheads="1"/>
          </p:cNvSpPr>
          <p:nvPr/>
        </p:nvSpPr>
        <p:spPr bwMode="auto">
          <a:xfrm>
            <a:off x="6938227" y="1898650"/>
            <a:ext cx="447558" cy="230832"/>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1000</a:t>
            </a:r>
          </a:p>
        </p:txBody>
      </p:sp>
      <p:sp>
        <p:nvSpPr>
          <p:cNvPr id="1062006" name="Text Box 118"/>
          <p:cNvSpPr txBox="1">
            <a:spLocks noChangeArrowheads="1"/>
          </p:cNvSpPr>
          <p:nvPr/>
        </p:nvSpPr>
        <p:spPr bwMode="auto">
          <a:xfrm>
            <a:off x="7845425" y="1898650"/>
            <a:ext cx="454025" cy="228600"/>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1100</a:t>
            </a:r>
          </a:p>
        </p:txBody>
      </p:sp>
      <p:sp>
        <p:nvSpPr>
          <p:cNvPr id="1062007" name="Text Box 119"/>
          <p:cNvSpPr txBox="1">
            <a:spLocks noChangeArrowheads="1"/>
          </p:cNvSpPr>
          <p:nvPr/>
        </p:nvSpPr>
        <p:spPr bwMode="auto">
          <a:xfrm rot="16200000">
            <a:off x="5444923" y="3505316"/>
            <a:ext cx="1098955" cy="258532"/>
          </a:xfrm>
          <a:prstGeom prst="rect">
            <a:avLst/>
          </a:prstGeom>
          <a:noFill/>
          <a:ln w="9525" algn="ctr">
            <a:noFill/>
            <a:miter lim="800000"/>
            <a:headEnd/>
            <a:tailEnd/>
          </a:ln>
          <a:effectLst/>
        </p:spPr>
        <p:txBody>
          <a:bodyPr wrap="none">
            <a:spAutoFit/>
          </a:bodyPr>
          <a:lstStyle/>
          <a:p>
            <a:pPr algn="ctr">
              <a:lnSpc>
                <a:spcPct val="90000"/>
              </a:lnSpc>
              <a:defRPr/>
            </a:pPr>
            <a:r>
              <a:rPr lang="en-GB" sz="1200">
                <a:solidFill>
                  <a:schemeClr val="tx1"/>
                </a:solidFill>
                <a:effectLst>
                  <a:outerShdw blurRad="38100" dist="38100" dir="2700000" algn="tl">
                    <a:srgbClr val="FFFFFF"/>
                  </a:outerShdw>
                </a:effectLst>
                <a:latin typeface="Calibri" pitchFamily="34" charset="0"/>
              </a:rPr>
              <a:t>Pressure (GPa)</a:t>
            </a:r>
          </a:p>
        </p:txBody>
      </p:sp>
      <p:sp>
        <p:nvSpPr>
          <p:cNvPr id="1062008" name="Text Box 120"/>
          <p:cNvSpPr txBox="1">
            <a:spLocks noChangeArrowheads="1"/>
          </p:cNvSpPr>
          <p:nvPr/>
        </p:nvSpPr>
        <p:spPr bwMode="auto">
          <a:xfrm>
            <a:off x="6029760" y="2774950"/>
            <a:ext cx="250390" cy="230832"/>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1</a:t>
            </a:r>
          </a:p>
        </p:txBody>
      </p:sp>
      <p:sp>
        <p:nvSpPr>
          <p:cNvPr id="1062009" name="Text Box 121"/>
          <p:cNvSpPr txBox="1">
            <a:spLocks noChangeArrowheads="1"/>
          </p:cNvSpPr>
          <p:nvPr/>
        </p:nvSpPr>
        <p:spPr bwMode="auto">
          <a:xfrm>
            <a:off x="6029761" y="3560763"/>
            <a:ext cx="250389" cy="230832"/>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2</a:t>
            </a:r>
          </a:p>
        </p:txBody>
      </p:sp>
      <p:sp>
        <p:nvSpPr>
          <p:cNvPr id="1062010" name="Text Box 122"/>
          <p:cNvSpPr txBox="1">
            <a:spLocks noChangeArrowheads="1"/>
          </p:cNvSpPr>
          <p:nvPr/>
        </p:nvSpPr>
        <p:spPr bwMode="auto">
          <a:xfrm>
            <a:off x="6029761" y="4341813"/>
            <a:ext cx="250389" cy="230832"/>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3</a:t>
            </a:r>
          </a:p>
        </p:txBody>
      </p:sp>
      <p:sp>
        <p:nvSpPr>
          <p:cNvPr id="122998" name="Text Box 124"/>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062014" name="AutoShape 126"/>
          <p:cNvSpPr>
            <a:spLocks noChangeArrowheads="1"/>
          </p:cNvSpPr>
          <p:nvPr/>
        </p:nvSpPr>
        <p:spPr bwMode="auto">
          <a:xfrm rot="4525159">
            <a:off x="6654006" y="4823619"/>
            <a:ext cx="1100138" cy="222250"/>
          </a:xfrm>
          <a:prstGeom prst="leftArrow">
            <a:avLst>
              <a:gd name="adj1" fmla="val 40000"/>
              <a:gd name="adj2" fmla="val 88642"/>
            </a:avLst>
          </a:prstGeom>
          <a:solidFill>
            <a:srgbClr val="DDDDDD"/>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062015" name="Text Box 127"/>
          <p:cNvSpPr txBox="1">
            <a:spLocks noChangeArrowheads="1"/>
          </p:cNvSpPr>
          <p:nvPr/>
        </p:nvSpPr>
        <p:spPr bwMode="auto">
          <a:xfrm>
            <a:off x="6042025" y="6334125"/>
            <a:ext cx="3101975" cy="519113"/>
          </a:xfrm>
          <a:prstGeom prst="rect">
            <a:avLst/>
          </a:prstGeom>
          <a:noFill/>
          <a:ln w="9525" algn="ctr">
            <a:noFill/>
            <a:miter lim="800000"/>
            <a:headEnd/>
            <a:tailEnd/>
          </a:ln>
          <a:effectLst/>
        </p:spPr>
        <p:txBody>
          <a:bodyPr>
            <a:spAutoFit/>
          </a:bodyPr>
          <a:lstStyle/>
          <a:p>
            <a:pPr>
              <a:spcBef>
                <a:spcPct val="50000"/>
              </a:spcBef>
              <a:defRPr/>
            </a:pPr>
            <a:r>
              <a:rPr lang="en-GB" sz="2800" smtClean="0">
                <a:solidFill>
                  <a:srgbClr val="FFFF00"/>
                </a:solidFill>
                <a:effectLst>
                  <a:outerShdw blurRad="38100" dist="38100" dir="2700000" algn="tl">
                    <a:srgbClr val="000000"/>
                  </a:outerShdw>
                </a:effectLst>
                <a:latin typeface="Calibri" pitchFamily="34" charset="0"/>
              </a:rPr>
              <a:t>Amph-out ~2 GPa</a:t>
            </a:r>
            <a:endParaRPr lang="en-GB" sz="2800">
              <a:solidFill>
                <a:srgbClr val="FFFF00"/>
              </a:solidFill>
              <a:effectLst>
                <a:outerShdw blurRad="38100" dist="38100" dir="2700000" algn="tl">
                  <a:srgbClr val="000000"/>
                </a:outerShdw>
              </a:effectLst>
              <a:latin typeface="Calibri" pitchFamily="34" charset="0"/>
            </a:endParaRPr>
          </a:p>
        </p:txBody>
      </p:sp>
      <p:sp>
        <p:nvSpPr>
          <p:cNvPr id="1062016" name="Text Box 128"/>
          <p:cNvSpPr txBox="1">
            <a:spLocks noChangeArrowheads="1"/>
          </p:cNvSpPr>
          <p:nvPr/>
        </p:nvSpPr>
        <p:spPr bwMode="auto">
          <a:xfrm>
            <a:off x="5746750" y="5386388"/>
            <a:ext cx="3397250" cy="519112"/>
          </a:xfrm>
          <a:prstGeom prst="rect">
            <a:avLst/>
          </a:prstGeom>
          <a:noFill/>
          <a:ln w="9525" algn="ctr">
            <a:noFill/>
            <a:miter lim="800000"/>
            <a:headEnd/>
            <a:tailEnd/>
          </a:ln>
          <a:effectLst/>
        </p:spPr>
        <p:txBody>
          <a:bodyPr>
            <a:spAutoFit/>
          </a:bodyPr>
          <a:lstStyle/>
          <a:p>
            <a:pPr>
              <a:spcBef>
                <a:spcPct val="50000"/>
              </a:spcBef>
              <a:defRPr/>
            </a:pPr>
            <a:r>
              <a:rPr lang="en-GB" sz="2800" smtClean="0">
                <a:solidFill>
                  <a:srgbClr val="FFFF00"/>
                </a:solidFill>
                <a:effectLst>
                  <a:outerShdw blurRad="38100" dist="38100" dir="2700000" algn="tl">
                    <a:srgbClr val="000000"/>
                  </a:outerShdw>
                </a:effectLst>
                <a:latin typeface="Calibri" pitchFamily="34" charset="0"/>
              </a:rPr>
              <a:t>Amph-out ~3 GPa</a:t>
            </a:r>
            <a:endParaRPr lang="en-GB" sz="2800">
              <a:solidFill>
                <a:srgbClr val="FFFF00"/>
              </a:solidFill>
              <a:effectLst>
                <a:outerShdw blurRad="38100" dist="38100" dir="2700000" algn="tl">
                  <a:srgbClr val="000000"/>
                </a:outerShdw>
              </a:effectLst>
              <a:latin typeface="Calibri" pitchFamily="34" charset="0"/>
            </a:endParaRPr>
          </a:p>
        </p:txBody>
      </p:sp>
      <p:sp>
        <p:nvSpPr>
          <p:cNvPr id="1062017" name="Text Box 129"/>
          <p:cNvSpPr txBox="1">
            <a:spLocks noChangeArrowheads="1"/>
          </p:cNvSpPr>
          <p:nvPr/>
        </p:nvSpPr>
        <p:spPr bwMode="auto">
          <a:xfrm>
            <a:off x="5784850" y="5824538"/>
            <a:ext cx="3248025" cy="579437"/>
          </a:xfrm>
          <a:prstGeom prst="rect">
            <a:avLst/>
          </a:prstGeom>
          <a:noFill/>
          <a:ln w="9525" algn="ctr">
            <a:noFill/>
            <a:miter lim="800000"/>
            <a:headEnd/>
            <a:tailEnd/>
          </a:ln>
          <a:effectLst/>
        </p:spPr>
        <p:txBody>
          <a:bodyPr>
            <a:spAutoFit/>
          </a:bodyPr>
          <a:lstStyle/>
          <a:p>
            <a:pPr algn="ctr">
              <a:spcBef>
                <a:spcPct val="50000"/>
              </a:spcBef>
              <a:defRPr/>
            </a:pPr>
            <a:r>
              <a:rPr lang="en-GB" sz="3200" i="1" smtClean="0">
                <a:solidFill>
                  <a:schemeClr val="bg1"/>
                </a:solidFill>
                <a:effectLst>
                  <a:outerShdw blurRad="38100" dist="38100" dir="2700000" algn="tl">
                    <a:srgbClr val="000000"/>
                  </a:outerShdw>
                </a:effectLst>
                <a:latin typeface="Calibri" pitchFamily="34" charset="0"/>
              </a:rPr>
              <a:t>Who is wrong?</a:t>
            </a:r>
            <a:endParaRPr lang="en-GB" sz="3200" i="1">
              <a:solidFill>
                <a:schemeClr val="bg1"/>
              </a:solidFill>
              <a:effectLst>
                <a:outerShdw blurRad="38100" dist="38100" dir="2700000" algn="tl">
                  <a:srgbClr val="000000"/>
                </a:outerShdw>
              </a:effectLst>
              <a:latin typeface="Calibri" pitchFamily="34" charset="0"/>
            </a:endParaRPr>
          </a:p>
        </p:txBody>
      </p:sp>
      <p:sp>
        <p:nvSpPr>
          <p:cNvPr id="130" name="Rectangle 130"/>
          <p:cNvSpPr>
            <a:spLocks noChangeArrowheads="1"/>
          </p:cNvSpPr>
          <p:nvPr/>
        </p:nvSpPr>
        <p:spPr bwMode="auto">
          <a:xfrm>
            <a:off x="3813175" y="2527300"/>
            <a:ext cx="1878013" cy="1654175"/>
          </a:xfrm>
          <a:prstGeom prst="rect">
            <a:avLst/>
          </a:prstGeom>
          <a:noFill/>
          <a:ln w="38100" algn="ctr">
            <a:solidFill>
              <a:srgbClr val="FF0000"/>
            </a:solidFill>
            <a:miter lim="800000"/>
            <a:headEnd/>
            <a:tailEnd/>
          </a:ln>
          <a:effectLst/>
        </p:spPr>
        <p:txBody>
          <a:bodyPr wrap="none" anchor="ctr"/>
          <a:lstStyle/>
          <a:p>
            <a:pPr>
              <a:defRPr/>
            </a:pPr>
            <a:endParaRPr lang="en-GB">
              <a:latin typeface="Calibri" pitchFamily="34" charset="0"/>
            </a:endParaRPr>
          </a:p>
        </p:txBody>
      </p:sp>
      <p:sp>
        <p:nvSpPr>
          <p:cNvPr id="131" name="Freeform 144"/>
          <p:cNvSpPr>
            <a:spLocks/>
          </p:cNvSpPr>
          <p:nvPr/>
        </p:nvSpPr>
        <p:spPr bwMode="auto">
          <a:xfrm>
            <a:off x="4380088" y="2675802"/>
            <a:ext cx="379211" cy="1407247"/>
          </a:xfrm>
          <a:custGeom>
            <a:avLst/>
            <a:gdLst>
              <a:gd name="connsiteX0" fmla="*/ 9895 w 9895"/>
              <a:gd name="connsiteY0" fmla="*/ 0 h 10000"/>
              <a:gd name="connsiteX1" fmla="*/ 5220 w 9895"/>
              <a:gd name="connsiteY1" fmla="*/ 776 h 10000"/>
              <a:gd name="connsiteX2" fmla="*/ 1497 w 9895"/>
              <a:gd name="connsiteY2" fmla="*/ 3310 h 10000"/>
              <a:gd name="connsiteX3" fmla="*/ 25 w 9895"/>
              <a:gd name="connsiteY3" fmla="*/ 7352 h 10000"/>
              <a:gd name="connsiteX4" fmla="*/ 371 w 9895"/>
              <a:gd name="connsiteY4" fmla="*/ 10000 h 10000"/>
              <a:gd name="connsiteX0" fmla="*/ 10000 w 10000"/>
              <a:gd name="connsiteY0" fmla="*/ 0 h 10000"/>
              <a:gd name="connsiteX1" fmla="*/ 4816 w 10000"/>
              <a:gd name="connsiteY1" fmla="*/ 1136 h 10000"/>
              <a:gd name="connsiteX2" fmla="*/ 1513 w 10000"/>
              <a:gd name="connsiteY2" fmla="*/ 3310 h 10000"/>
              <a:gd name="connsiteX3" fmla="*/ 25 w 10000"/>
              <a:gd name="connsiteY3" fmla="*/ 7352 h 10000"/>
              <a:gd name="connsiteX4" fmla="*/ 375 w 10000"/>
              <a:gd name="connsiteY4" fmla="*/ 10000 h 10000"/>
              <a:gd name="connsiteX0" fmla="*/ 9934 w 9934"/>
              <a:gd name="connsiteY0" fmla="*/ 0 h 10051"/>
              <a:gd name="connsiteX1" fmla="*/ 4816 w 9934"/>
              <a:gd name="connsiteY1" fmla="*/ 1187 h 10051"/>
              <a:gd name="connsiteX2" fmla="*/ 1513 w 9934"/>
              <a:gd name="connsiteY2" fmla="*/ 3361 h 10051"/>
              <a:gd name="connsiteX3" fmla="*/ 25 w 9934"/>
              <a:gd name="connsiteY3" fmla="*/ 7403 h 10051"/>
              <a:gd name="connsiteX4" fmla="*/ 375 w 9934"/>
              <a:gd name="connsiteY4" fmla="*/ 10051 h 10051"/>
              <a:gd name="connsiteX0" fmla="*/ 10000 w 10000"/>
              <a:gd name="connsiteY0" fmla="*/ 0 h 10000"/>
              <a:gd name="connsiteX1" fmla="*/ 4848 w 10000"/>
              <a:gd name="connsiteY1" fmla="*/ 1181 h 10000"/>
              <a:gd name="connsiteX2" fmla="*/ 1523 w 10000"/>
              <a:gd name="connsiteY2" fmla="*/ 3344 h 10000"/>
              <a:gd name="connsiteX3" fmla="*/ 25 w 10000"/>
              <a:gd name="connsiteY3" fmla="*/ 7365 h 10000"/>
              <a:gd name="connsiteX4" fmla="*/ 377 w 10000"/>
              <a:gd name="connsiteY4" fmla="*/ 10000 h 10000"/>
              <a:gd name="connsiteX0" fmla="*/ 10330 w 10330"/>
              <a:gd name="connsiteY0" fmla="*/ 0 h 10068"/>
              <a:gd name="connsiteX1" fmla="*/ 4848 w 10330"/>
              <a:gd name="connsiteY1" fmla="*/ 1249 h 10068"/>
              <a:gd name="connsiteX2" fmla="*/ 1523 w 10330"/>
              <a:gd name="connsiteY2" fmla="*/ 3412 h 10068"/>
              <a:gd name="connsiteX3" fmla="*/ 25 w 10330"/>
              <a:gd name="connsiteY3" fmla="*/ 7433 h 10068"/>
              <a:gd name="connsiteX4" fmla="*/ 377 w 10330"/>
              <a:gd name="connsiteY4" fmla="*/ 10068 h 10068"/>
              <a:gd name="connsiteX0" fmla="*/ 10330 w 10330"/>
              <a:gd name="connsiteY0" fmla="*/ 0 h 10068"/>
              <a:gd name="connsiteX1" fmla="*/ 4386 w 10330"/>
              <a:gd name="connsiteY1" fmla="*/ 1351 h 10068"/>
              <a:gd name="connsiteX2" fmla="*/ 1523 w 10330"/>
              <a:gd name="connsiteY2" fmla="*/ 3412 h 10068"/>
              <a:gd name="connsiteX3" fmla="*/ 25 w 10330"/>
              <a:gd name="connsiteY3" fmla="*/ 7433 h 10068"/>
              <a:gd name="connsiteX4" fmla="*/ 377 w 10330"/>
              <a:gd name="connsiteY4" fmla="*/ 10068 h 10068"/>
              <a:gd name="connsiteX0" fmla="*/ 10520 w 10520"/>
              <a:gd name="connsiteY0" fmla="*/ 0 h 10068"/>
              <a:gd name="connsiteX1" fmla="*/ 4576 w 10520"/>
              <a:gd name="connsiteY1" fmla="*/ 1351 h 10068"/>
              <a:gd name="connsiteX2" fmla="*/ 1713 w 10520"/>
              <a:gd name="connsiteY2" fmla="*/ 3412 h 10068"/>
              <a:gd name="connsiteX3" fmla="*/ 17 w 10520"/>
              <a:gd name="connsiteY3" fmla="*/ 7433 h 10068"/>
              <a:gd name="connsiteX4" fmla="*/ 567 w 10520"/>
              <a:gd name="connsiteY4" fmla="*/ 10068 h 1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0" h="10068">
                <a:moveTo>
                  <a:pt x="10520" y="0"/>
                </a:moveTo>
                <a:cubicBezTo>
                  <a:pt x="9814" y="193"/>
                  <a:pt x="6044" y="782"/>
                  <a:pt x="4576" y="1351"/>
                </a:cubicBezTo>
                <a:cubicBezTo>
                  <a:pt x="3108" y="1920"/>
                  <a:pt x="2473" y="2398"/>
                  <a:pt x="1713" y="3412"/>
                </a:cubicBezTo>
                <a:cubicBezTo>
                  <a:pt x="953" y="4426"/>
                  <a:pt x="150" y="6263"/>
                  <a:pt x="17" y="7433"/>
                </a:cubicBezTo>
                <a:cubicBezTo>
                  <a:pt x="-115" y="8602"/>
                  <a:pt x="523" y="9625"/>
                  <a:pt x="567" y="10068"/>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32" name="Line 145"/>
          <p:cNvSpPr>
            <a:spLocks noChangeShapeType="1"/>
          </p:cNvSpPr>
          <p:nvPr/>
        </p:nvSpPr>
        <p:spPr bwMode="auto">
          <a:xfrm flipV="1">
            <a:off x="3802063" y="2105025"/>
            <a:ext cx="2454275" cy="420688"/>
          </a:xfrm>
          <a:prstGeom prst="line">
            <a:avLst/>
          </a:prstGeom>
          <a:noFill/>
          <a:ln w="28575">
            <a:solidFill>
              <a:srgbClr val="FF0000"/>
            </a:solidFill>
            <a:prstDash val="dash"/>
            <a:round/>
            <a:headEnd/>
            <a:tailEnd/>
          </a:ln>
          <a:effectLst/>
        </p:spPr>
        <p:txBody>
          <a:bodyPr anchor="ctr"/>
          <a:lstStyle/>
          <a:p>
            <a:pPr>
              <a:defRPr/>
            </a:pPr>
            <a:endParaRPr lang="en-GB">
              <a:latin typeface="Calibri" pitchFamily="34" charset="0"/>
            </a:endParaRPr>
          </a:p>
        </p:txBody>
      </p:sp>
      <p:sp>
        <p:nvSpPr>
          <p:cNvPr id="133" name="Line 146"/>
          <p:cNvSpPr>
            <a:spLocks noChangeShapeType="1"/>
          </p:cNvSpPr>
          <p:nvPr/>
        </p:nvSpPr>
        <p:spPr bwMode="auto">
          <a:xfrm>
            <a:off x="3787775" y="4211638"/>
            <a:ext cx="2468563" cy="622300"/>
          </a:xfrm>
          <a:prstGeom prst="line">
            <a:avLst/>
          </a:prstGeom>
          <a:noFill/>
          <a:ln w="28575">
            <a:solidFill>
              <a:srgbClr val="FF0000"/>
            </a:solidFill>
            <a:prstDash val="dash"/>
            <a:round/>
            <a:headEnd/>
            <a:tailEnd/>
          </a:ln>
          <a:effectLst/>
        </p:spPr>
        <p:txBody>
          <a:bodyPr anchor="ctr"/>
          <a:lstStyle/>
          <a:p>
            <a:pPr>
              <a:defRPr/>
            </a:pPr>
            <a:endParaRPr lang="en-GB">
              <a:latin typeface="Calibri" pitchFamily="34" charset="0"/>
            </a:endParaRPr>
          </a:p>
        </p:txBody>
      </p:sp>
      <p:sp>
        <p:nvSpPr>
          <p:cNvPr id="1062013" name="AutoShape 125"/>
          <p:cNvSpPr>
            <a:spLocks noChangeArrowheads="1"/>
          </p:cNvSpPr>
          <p:nvPr/>
        </p:nvSpPr>
        <p:spPr bwMode="auto">
          <a:xfrm rot="3215604">
            <a:off x="3313515" y="5014118"/>
            <a:ext cx="3538000" cy="227013"/>
          </a:xfrm>
          <a:prstGeom prst="leftArrow">
            <a:avLst>
              <a:gd name="adj1" fmla="val 43139"/>
              <a:gd name="adj2" fmla="val 119329"/>
            </a:avLst>
          </a:prstGeom>
          <a:solidFill>
            <a:srgbClr val="DDDDDD"/>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34" name="Text Box 221"/>
          <p:cNvSpPr txBox="1">
            <a:spLocks noChangeArrowheads="1"/>
          </p:cNvSpPr>
          <p:nvPr/>
        </p:nvSpPr>
        <p:spPr bwMode="auto">
          <a:xfrm>
            <a:off x="342900" y="606425"/>
            <a:ext cx="8458200" cy="830997"/>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The principal hydrous phases in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O-saturated peridotite to 8 GPa are </a:t>
            </a:r>
            <a:r>
              <a:rPr lang="en-GB" sz="2400" dirty="0" smtClean="0">
                <a:solidFill>
                  <a:srgbClr val="FFFF00"/>
                </a:solidFill>
                <a:effectLst>
                  <a:outerShdw blurRad="38100" dist="38100" dir="2700000" algn="tl">
                    <a:srgbClr val="000000"/>
                  </a:outerShdw>
                </a:effectLst>
                <a:latin typeface="Calibri" pitchFamily="34" charset="0"/>
              </a:rPr>
              <a:t>serpentine</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phase A</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chlorite</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talc</a:t>
            </a:r>
            <a:r>
              <a:rPr lang="en-GB" sz="2400" dirty="0" smtClean="0">
                <a:solidFill>
                  <a:schemeClr val="bg1"/>
                </a:solidFill>
                <a:effectLst>
                  <a:outerShdw blurRad="38100" dist="38100" dir="2700000" algn="tl">
                    <a:srgbClr val="000000"/>
                  </a:outerShdw>
                </a:effectLst>
                <a:latin typeface="Calibri" pitchFamily="34" charset="0"/>
              </a:rPr>
              <a:t>, and </a:t>
            </a:r>
            <a:r>
              <a:rPr lang="en-GB" sz="2400" dirty="0" smtClean="0">
                <a:solidFill>
                  <a:srgbClr val="FFFF00"/>
                </a:solidFill>
                <a:effectLst>
                  <a:outerShdw blurRad="38100" dist="38100" dir="2700000" algn="tl">
                    <a:srgbClr val="000000"/>
                  </a:outerShdw>
                </a:effectLst>
                <a:latin typeface="Calibri" pitchFamily="34" charset="0"/>
              </a:rPr>
              <a:t>amphibole</a:t>
            </a:r>
            <a:r>
              <a:rPr lang="en-GB" sz="2400" dirty="0" smtClean="0">
                <a:solidFill>
                  <a:schemeClr val="bg1"/>
                </a:solidFill>
                <a:effectLst>
                  <a:outerShdw blurRad="38100" dist="38100" dir="2700000" algn="tl">
                    <a:srgbClr val="000000"/>
                  </a:outerShdw>
                </a:effectLst>
                <a:latin typeface="Calibri" pitchFamily="34" charset="0"/>
              </a:rPr>
              <a:t>.</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35"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Principal hydrous phases in peridotites</a:t>
            </a:r>
            <a:endParaRPr lang="en-GB" sz="3600" dirty="0">
              <a:solidFill>
                <a:schemeClr val="bg1"/>
              </a:solidFill>
              <a:effectLst>
                <a:outerShdw blurRad="38100" dist="38100" dir="2700000" algn="tl">
                  <a:srgbClr val="000000"/>
                </a:outerShdw>
              </a:effectLst>
              <a:latin typeface="Calibri" pitchFamily="34" charset="0"/>
            </a:endParaRPr>
          </a:p>
        </p:txBody>
      </p:sp>
      <p:sp>
        <p:nvSpPr>
          <p:cNvPr id="136"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tx1"/>
                </a:solidFill>
                <a:effectLst>
                  <a:outerShdw blurRad="38100" dist="38100" dir="2700000" algn="tl">
                    <a:srgbClr val="FFFFFF"/>
                  </a:outerShdw>
                </a:effectLst>
                <a:latin typeface="Calibri" pitchFamily="34" charset="0"/>
              </a:rPr>
              <a:t>Schmidt </a:t>
            </a:r>
            <a:r>
              <a:rPr lang="en-GB" sz="1200" dirty="0" smtClean="0">
                <a:solidFill>
                  <a:schemeClr val="tx1"/>
                </a:solidFill>
                <a:effectLst>
                  <a:outerShdw blurRad="38100" dist="38100" dir="2700000" algn="tl">
                    <a:srgbClr val="FFFFFF"/>
                  </a:outerShdw>
                </a:effectLst>
                <a:latin typeface="Calibri" pitchFamily="34" charset="0"/>
              </a:rPr>
              <a:t>and </a:t>
            </a:r>
            <a:r>
              <a:rPr lang="en-GB" sz="1200" dirty="0" err="1" smtClean="0">
                <a:solidFill>
                  <a:schemeClr val="tx1"/>
                </a:solidFill>
                <a:effectLst>
                  <a:outerShdw blurRad="38100" dist="38100" dir="2700000" algn="tl">
                    <a:srgbClr val="FFFFFF"/>
                  </a:outerShdw>
                </a:effectLst>
                <a:latin typeface="Calibri" pitchFamily="34" charset="0"/>
              </a:rPr>
              <a:t>Poli</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smtClean="0">
                <a:solidFill>
                  <a:schemeClr val="tx1"/>
                </a:solidFill>
                <a:effectLst>
                  <a:outerShdw blurRad="38100" dist="38100" dir="2700000" algn="tl">
                    <a:srgbClr val="FFFFFF"/>
                  </a:outerShdw>
                </a:effectLst>
                <a:latin typeface="Calibri" pitchFamily="34" charset="0"/>
              </a:rPr>
              <a:t>1998 (Earth </a:t>
            </a:r>
            <a:r>
              <a:rPr lang="en-GB" sz="1200" dirty="0" smtClean="0">
                <a:solidFill>
                  <a:schemeClr val="tx1"/>
                </a:solidFill>
                <a:effectLst>
                  <a:outerShdw blurRad="38100" dist="38100" dir="2700000" algn="tl">
                    <a:srgbClr val="FFFFFF"/>
                  </a:outerShdw>
                </a:effectLst>
                <a:latin typeface="Calibri" pitchFamily="34" charset="0"/>
              </a:rPr>
              <a:t>Planet. Sci. Lett., 163, </a:t>
            </a:r>
            <a:r>
              <a:rPr lang="en-GB" sz="1200" dirty="0" smtClean="0">
                <a:solidFill>
                  <a:schemeClr val="tx1"/>
                </a:solidFill>
                <a:effectLst>
                  <a:outerShdw blurRad="38100" dist="38100" dir="2700000" algn="tl">
                    <a:srgbClr val="FFFFFF"/>
                  </a:outerShdw>
                </a:effectLst>
                <a:latin typeface="Calibri" pitchFamily="34" charset="0"/>
              </a:rPr>
              <a:t>361-379)</a:t>
            </a:r>
            <a:endParaRPr lang="en-GB" sz="1200" dirty="0">
              <a:solidFill>
                <a:schemeClr val="tx1"/>
              </a:solidFill>
              <a:effectLst>
                <a:outerShdw blurRad="38100" dist="38100" dir="2700000" algn="tl">
                  <a:srgbClr val="FFFFFF"/>
                </a:outerShdw>
              </a:effectLst>
              <a:latin typeface="Calibri" pitchFamily="34" charset="0"/>
            </a:endParaRPr>
          </a:p>
        </p:txBody>
      </p:sp>
      <p:sp>
        <p:nvSpPr>
          <p:cNvPr id="137" name="Text Box 107"/>
          <p:cNvSpPr txBox="1">
            <a:spLocks noChangeArrowheads="1"/>
          </p:cNvSpPr>
          <p:nvPr/>
        </p:nvSpPr>
        <p:spPr bwMode="auto">
          <a:xfrm>
            <a:off x="7683500" y="4156075"/>
            <a:ext cx="1341438" cy="553998"/>
          </a:xfrm>
          <a:prstGeom prst="rect">
            <a:avLst/>
          </a:prstGeom>
          <a:noFill/>
          <a:ln w="9525" algn="ctr">
            <a:noFill/>
            <a:miter lim="800000"/>
            <a:headEnd/>
            <a:tailEnd/>
          </a:ln>
          <a:effectLst/>
        </p:spPr>
        <p:txBody>
          <a:bodyPr>
            <a:spAutoFit/>
          </a:bodyPr>
          <a:lstStyle/>
          <a:p>
            <a:pPr>
              <a:spcBef>
                <a:spcPct val="50000"/>
              </a:spcBef>
            </a:pPr>
            <a:r>
              <a:rPr lang="en-GB" sz="1000" dirty="0" err="1" smtClean="0">
                <a:solidFill>
                  <a:schemeClr val="tx1"/>
                </a:solidFill>
                <a:effectLst>
                  <a:outerShdw blurRad="38100" dist="38100" dir="2700000" algn="tl">
                    <a:srgbClr val="FFFFFF"/>
                  </a:outerShdw>
                </a:effectLst>
                <a:latin typeface="Calibri" pitchFamily="34" charset="0"/>
              </a:rPr>
              <a:t>Niida</a:t>
            </a:r>
            <a:r>
              <a:rPr lang="en-GB" sz="1000" dirty="0" smtClean="0">
                <a:solidFill>
                  <a:schemeClr val="tx1"/>
                </a:solidFill>
                <a:effectLst>
                  <a:outerShdw blurRad="38100" dist="38100" dir="2700000" algn="tl">
                    <a:srgbClr val="FFFFFF"/>
                  </a:outerShdw>
                </a:effectLst>
                <a:latin typeface="Calibri" pitchFamily="34" charset="0"/>
              </a:rPr>
              <a:t> </a:t>
            </a:r>
            <a:r>
              <a:rPr lang="en-GB" sz="1000" dirty="0" smtClean="0">
                <a:solidFill>
                  <a:schemeClr val="tx1"/>
                </a:solidFill>
                <a:effectLst>
                  <a:outerShdw blurRad="38100" dist="38100" dir="2700000" algn="tl">
                    <a:srgbClr val="FFFFFF"/>
                  </a:outerShdw>
                </a:effectLst>
                <a:latin typeface="Calibri" pitchFamily="34" charset="0"/>
              </a:rPr>
              <a:t>and </a:t>
            </a:r>
            <a:r>
              <a:rPr lang="en-GB" sz="1000" dirty="0" smtClean="0">
                <a:solidFill>
                  <a:schemeClr val="tx1"/>
                </a:solidFill>
                <a:effectLst>
                  <a:outerShdw blurRad="38100" dist="38100" dir="2700000" algn="tl">
                    <a:srgbClr val="FFFFFF"/>
                  </a:outerShdw>
                </a:effectLst>
                <a:latin typeface="Calibri" pitchFamily="34" charset="0"/>
              </a:rPr>
              <a:t>Green, 1999 (Contrib</a:t>
            </a:r>
            <a:r>
              <a:rPr lang="en-GB" sz="1000" dirty="0" smtClean="0">
                <a:solidFill>
                  <a:schemeClr val="tx1"/>
                </a:solidFill>
                <a:effectLst>
                  <a:outerShdw blurRad="38100" dist="38100" dir="2700000" algn="tl">
                    <a:srgbClr val="FFFFFF"/>
                  </a:outerShdw>
                </a:effectLst>
                <a:latin typeface="Calibri" pitchFamily="34" charset="0"/>
              </a:rPr>
              <a:t>. Mineral. Petrol., 135, </a:t>
            </a:r>
            <a:r>
              <a:rPr lang="en-GB" sz="1000" dirty="0" smtClean="0">
                <a:solidFill>
                  <a:schemeClr val="tx1"/>
                </a:solidFill>
                <a:effectLst>
                  <a:outerShdw blurRad="38100" dist="38100" dir="2700000" algn="tl">
                    <a:srgbClr val="FFFFFF"/>
                  </a:outerShdw>
                </a:effectLst>
                <a:latin typeface="Calibri" pitchFamily="34" charset="0"/>
              </a:rPr>
              <a:t>18-40)</a:t>
            </a:r>
            <a:endParaRPr lang="en-GB" sz="1000" dirty="0">
              <a:solidFill>
                <a:schemeClr val="tx1"/>
              </a:solidFill>
              <a:effectLst>
                <a:outerShdw blurRad="38100" dist="38100" dir="2700000" algn="tl">
                  <a:srgbClr val="FFFFFF"/>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62013"/>
                                        </p:tgtEl>
                                        <p:attrNameLst>
                                          <p:attrName>style.visibility</p:attrName>
                                        </p:attrNameLst>
                                      </p:cBhvr>
                                      <p:to>
                                        <p:strVal val="visible"/>
                                      </p:to>
                                    </p:set>
                                    <p:animEffect transition="in" filter="wipe(down)">
                                      <p:cBhvr>
                                        <p:cTn id="7" dur="500"/>
                                        <p:tgtEl>
                                          <p:spTgt spid="10620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62015"/>
                                        </p:tgtEl>
                                        <p:attrNameLst>
                                          <p:attrName>style.visibility</p:attrName>
                                        </p:attrNameLst>
                                      </p:cBhvr>
                                      <p:to>
                                        <p:strVal val="visible"/>
                                      </p:to>
                                    </p:set>
                                    <p:animEffect transition="in" filter="fade">
                                      <p:cBhvr>
                                        <p:cTn id="11" dur="500"/>
                                        <p:tgtEl>
                                          <p:spTgt spid="10620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62014"/>
                                        </p:tgtEl>
                                        <p:attrNameLst>
                                          <p:attrName>style.visibility</p:attrName>
                                        </p:attrNameLst>
                                      </p:cBhvr>
                                      <p:to>
                                        <p:strVal val="visible"/>
                                      </p:to>
                                    </p:set>
                                    <p:animEffect transition="in" filter="wipe(down)">
                                      <p:cBhvr>
                                        <p:cTn id="16" dur="500"/>
                                        <p:tgtEl>
                                          <p:spTgt spid="106201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62016"/>
                                        </p:tgtEl>
                                        <p:attrNameLst>
                                          <p:attrName>style.visibility</p:attrName>
                                        </p:attrNameLst>
                                      </p:cBhvr>
                                      <p:to>
                                        <p:strVal val="visible"/>
                                      </p:to>
                                    </p:set>
                                    <p:animEffect transition="in" filter="fade">
                                      <p:cBhvr>
                                        <p:cTn id="20" dur="500"/>
                                        <p:tgtEl>
                                          <p:spTgt spid="10620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62017"/>
                                        </p:tgtEl>
                                        <p:attrNameLst>
                                          <p:attrName>style.visibility</p:attrName>
                                        </p:attrNameLst>
                                      </p:cBhvr>
                                      <p:to>
                                        <p:strVal val="visible"/>
                                      </p:to>
                                    </p:set>
                                    <p:animEffect transition="in" filter="fade">
                                      <p:cBhvr>
                                        <p:cTn id="25" dur="500"/>
                                        <p:tgtEl>
                                          <p:spTgt spid="1062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2014" grpId="0" animBg="1"/>
      <p:bldP spid="1062015" grpId="0"/>
      <p:bldP spid="1062016" grpId="0"/>
      <p:bldP spid="1062017" grpId="0"/>
      <p:bldP spid="10620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700" name="Text Box 100"/>
          <p:cNvSpPr txBox="1">
            <a:spLocks noChangeArrowheads="1"/>
          </p:cNvSpPr>
          <p:nvPr/>
        </p:nvSpPr>
        <p:spPr bwMode="auto">
          <a:xfrm>
            <a:off x="71438" y="653423"/>
            <a:ext cx="8865393" cy="1089529"/>
          </a:xfrm>
          <a:prstGeom prst="rect">
            <a:avLst/>
          </a:prstGeom>
          <a:noFill/>
          <a:ln w="9525" algn="ctr">
            <a:noFill/>
            <a:miter lim="800000"/>
            <a:headEnd/>
            <a:tailEnd/>
          </a:ln>
          <a:effectLst/>
        </p:spPr>
        <p:txBody>
          <a:bodyPr wrap="square">
            <a:spAutoFit/>
          </a:bodyPr>
          <a:lstStyle/>
          <a:p>
            <a:pPr>
              <a:lnSpc>
                <a:spcPct val="90000"/>
              </a:lnSpc>
              <a:defRPr/>
            </a:pPr>
            <a:r>
              <a:rPr lang="en-GB" sz="2400" dirty="0" smtClean="0">
                <a:solidFill>
                  <a:schemeClr val="bg1"/>
                </a:solidFill>
                <a:effectLst>
                  <a:outerShdw blurRad="38100" dist="38100" dir="2700000" algn="tl">
                    <a:srgbClr val="000000"/>
                  </a:outerShdw>
                </a:effectLst>
                <a:latin typeface="Calibri" pitchFamily="34" charset="0"/>
              </a:rPr>
              <a:t>Stabilities of </a:t>
            </a:r>
            <a:r>
              <a:rPr lang="en-GB" sz="2400" dirty="0" smtClean="0">
                <a:solidFill>
                  <a:srgbClr val="FFFF00"/>
                </a:solidFill>
                <a:effectLst>
                  <a:outerShdw blurRad="38100" dist="38100" dir="2700000" algn="tl">
                    <a:srgbClr val="000000"/>
                  </a:outerShdw>
                </a:effectLst>
                <a:latin typeface="Calibri" pitchFamily="34" charset="0"/>
              </a:rPr>
              <a:t>serpentine</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phase A</a:t>
            </a:r>
            <a:r>
              <a:rPr lang="en-GB" sz="2400" dirty="0" smtClean="0">
                <a:solidFill>
                  <a:schemeClr val="bg1"/>
                </a:solidFill>
                <a:effectLst>
                  <a:outerShdw blurRad="38100" dist="38100" dir="2700000" algn="tl">
                    <a:srgbClr val="000000"/>
                  </a:outerShdw>
                </a:effectLst>
                <a:latin typeface="Calibri" pitchFamily="34" charset="0"/>
              </a:rPr>
              <a:t>, and </a:t>
            </a:r>
            <a:r>
              <a:rPr lang="en-GB" sz="2400" dirty="0" smtClean="0">
                <a:solidFill>
                  <a:srgbClr val="FFFF00"/>
                </a:solidFill>
                <a:effectLst>
                  <a:outerShdw blurRad="38100" dist="38100" dir="2700000" algn="tl">
                    <a:srgbClr val="000000"/>
                  </a:outerShdw>
                </a:effectLst>
                <a:latin typeface="Calibri" pitchFamily="34" charset="0"/>
              </a:rPr>
              <a:t>talc</a:t>
            </a:r>
            <a:r>
              <a:rPr lang="en-GB" sz="2400" dirty="0" smtClean="0">
                <a:solidFill>
                  <a:schemeClr val="bg1"/>
                </a:solidFill>
                <a:effectLst>
                  <a:outerShdw blurRad="38100" dist="38100" dir="2700000" algn="tl">
                    <a:srgbClr val="000000"/>
                  </a:outerShdw>
                </a:effectLst>
                <a:latin typeface="Calibri" pitchFamily="34" charset="0"/>
              </a:rPr>
              <a:t> are expected to be almost identical for depleted or fertile peridotite because these phases are almost Ca- and Na-free and contain only minor amounts of Al</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r>
              <a:rPr lang="en-GB" sz="2400" baseline="-25000" dirty="0" smtClean="0">
                <a:solidFill>
                  <a:schemeClr val="bg1"/>
                </a:solidFill>
                <a:effectLst>
                  <a:outerShdw blurRad="38100" dist="38100" dir="2700000" algn="tl">
                    <a:srgbClr val="000000"/>
                  </a:outerShdw>
                </a:effectLst>
                <a:latin typeface="Calibri" pitchFamily="34" charset="0"/>
              </a:rPr>
              <a:t>3</a:t>
            </a:r>
            <a:r>
              <a:rPr lang="en-GB" sz="2400" dirty="0" smtClean="0">
                <a:solidFill>
                  <a:schemeClr val="bg1"/>
                </a:solidFill>
                <a:effectLst>
                  <a:outerShdw blurRad="38100" dist="38100" dir="2700000" algn="tl">
                    <a:srgbClr val="000000"/>
                  </a:outerShdw>
                </a:effectLst>
                <a:latin typeface="Calibri" pitchFamily="34" charset="0"/>
              </a:rPr>
              <a:t>.</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49701" name="Text Box 101"/>
          <p:cNvSpPr txBox="1">
            <a:spLocks noChangeArrowheads="1"/>
          </p:cNvSpPr>
          <p:nvPr/>
        </p:nvSpPr>
        <p:spPr bwMode="auto">
          <a:xfrm>
            <a:off x="5701521" y="3122839"/>
            <a:ext cx="3442479" cy="1938992"/>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The stabilities of </a:t>
            </a:r>
            <a:r>
              <a:rPr lang="en-GB" sz="2400" dirty="0" smtClean="0">
                <a:solidFill>
                  <a:srgbClr val="FFFF00"/>
                </a:solidFill>
                <a:effectLst>
                  <a:outerShdw blurRad="38100" dist="38100" dir="2700000" algn="tl">
                    <a:srgbClr val="000000"/>
                  </a:outerShdw>
                </a:effectLst>
                <a:latin typeface="Calibri" pitchFamily="34" charset="0"/>
              </a:rPr>
              <a:t>chlorite</a:t>
            </a:r>
            <a:r>
              <a:rPr lang="en-GB" sz="2400" dirty="0" smtClean="0">
                <a:solidFill>
                  <a:schemeClr val="bg1"/>
                </a:solidFill>
                <a:effectLst>
                  <a:outerShdw blurRad="38100" dist="38100" dir="2700000" algn="tl">
                    <a:srgbClr val="000000"/>
                  </a:outerShdw>
                </a:effectLst>
                <a:latin typeface="Calibri" pitchFamily="34" charset="0"/>
              </a:rPr>
              <a:t> and </a:t>
            </a:r>
            <a:r>
              <a:rPr lang="en-GB" sz="2400" dirty="0" smtClean="0">
                <a:solidFill>
                  <a:srgbClr val="FFFF00"/>
                </a:solidFill>
                <a:effectLst>
                  <a:outerShdw blurRad="38100" dist="38100" dir="2700000" algn="tl">
                    <a:srgbClr val="000000"/>
                  </a:outerShdw>
                </a:effectLst>
                <a:latin typeface="Calibri" pitchFamily="34" charset="0"/>
              </a:rPr>
              <a:t>amphibole</a:t>
            </a:r>
            <a:r>
              <a:rPr lang="en-GB" sz="2400" dirty="0" smtClean="0">
                <a:solidFill>
                  <a:schemeClr val="bg1"/>
                </a:solidFill>
                <a:effectLst>
                  <a:outerShdw blurRad="38100" dist="38100" dir="2700000" algn="tl">
                    <a:srgbClr val="000000"/>
                  </a:outerShdw>
                </a:effectLst>
                <a:latin typeface="Calibri" pitchFamily="34" charset="0"/>
              </a:rPr>
              <a:t> vary for harzburgitic, lherzolitic, and pyrolitic bulk compositions.</a:t>
            </a:r>
            <a:endParaRPr lang="en-GB" sz="2400" dirty="0">
              <a:solidFill>
                <a:schemeClr val="bg1"/>
              </a:solidFill>
              <a:effectLst>
                <a:outerShdw blurRad="38100" dist="38100" dir="2700000" algn="tl">
                  <a:srgbClr val="000000"/>
                </a:outerShdw>
              </a:effectLst>
              <a:latin typeface="Calibri" pitchFamily="34" charset="0"/>
            </a:endParaRPr>
          </a:p>
        </p:txBody>
      </p:sp>
      <p:grpSp>
        <p:nvGrpSpPr>
          <p:cNvPr id="105" name="Gruppo 104"/>
          <p:cNvGrpSpPr/>
          <p:nvPr/>
        </p:nvGrpSpPr>
        <p:grpSpPr>
          <a:xfrm>
            <a:off x="39786" y="1947863"/>
            <a:ext cx="5735539" cy="4857750"/>
            <a:chOff x="39786" y="1947863"/>
            <a:chExt cx="5735539" cy="4857750"/>
          </a:xfrm>
        </p:grpSpPr>
        <p:sp>
          <p:nvSpPr>
            <p:cNvPr id="1049703" name="Rectangle 103"/>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49704" name="Rectangle 104"/>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49705" name="Freeform 105"/>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49706" name="Freeform 106"/>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49707" name="Freeform 107"/>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49708" name="Line 108"/>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23916" name="Group 109"/>
            <p:cNvGrpSpPr>
              <a:grpSpLocks/>
            </p:cNvGrpSpPr>
            <p:nvPr/>
          </p:nvGrpSpPr>
          <p:grpSpPr bwMode="auto">
            <a:xfrm>
              <a:off x="879475" y="2682875"/>
              <a:ext cx="3502025" cy="993775"/>
              <a:chOff x="554" y="1690"/>
              <a:chExt cx="2206" cy="626"/>
            </a:xfrm>
          </p:grpSpPr>
          <p:sp>
            <p:nvSpPr>
              <p:cNvPr id="1049710" name="Freeform 110"/>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49711" name="Freeform 111"/>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049712" name="Freeform 112"/>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49713" name="Freeform 113"/>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49714" name="Freeform 114"/>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49715" name="Line 115"/>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23921" name="Group 116"/>
            <p:cNvGrpSpPr>
              <a:grpSpLocks/>
            </p:cNvGrpSpPr>
            <p:nvPr/>
          </p:nvGrpSpPr>
          <p:grpSpPr bwMode="auto">
            <a:xfrm>
              <a:off x="1098550" y="2625725"/>
              <a:ext cx="1614488" cy="3651250"/>
              <a:chOff x="692" y="1654"/>
              <a:chExt cx="1017" cy="2300"/>
            </a:xfrm>
          </p:grpSpPr>
          <p:grpSp>
            <p:nvGrpSpPr>
              <p:cNvPr id="124003" name="Group 117"/>
              <p:cNvGrpSpPr>
                <a:grpSpLocks/>
              </p:cNvGrpSpPr>
              <p:nvPr/>
            </p:nvGrpSpPr>
            <p:grpSpPr bwMode="auto">
              <a:xfrm>
                <a:off x="824" y="1654"/>
                <a:ext cx="885" cy="1893"/>
                <a:chOff x="824" y="1654"/>
                <a:chExt cx="885" cy="1893"/>
              </a:xfrm>
            </p:grpSpPr>
            <p:sp>
              <p:nvSpPr>
                <p:cNvPr id="1049718" name="Freeform 118"/>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49719" name="Freeform 119"/>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049720" name="Freeform 120"/>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3922" name="Text Box 121"/>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3923" name="Text Box 122"/>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24" name="Text Box 123"/>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3925" name="Text Box 124"/>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3926" name="Text Box 125"/>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3927" name="Text Box 126"/>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28" name="Text Box 127"/>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3929" name="Text Box 128"/>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49729" name="Freeform 129"/>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3931" name="Text Box 130"/>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3932" name="Text Box 131"/>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3933" name="Text Box 132"/>
            <p:cNvSpPr txBox="1">
              <a:spLocks noChangeAspect="1" noChangeArrowheads="1"/>
            </p:cNvSpPr>
            <p:nvPr/>
          </p:nvSpPr>
          <p:spPr bwMode="auto">
            <a:xfrm rot="17592413">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34" name="Text Box 133"/>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3935" name="Text Box 134"/>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36" name="Text Box 135"/>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3937" name="Text Box 136"/>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3938" name="Text Box 137"/>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3939" name="Text Box 138"/>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40" name="Text Box 139"/>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3941" name="Text Box 140"/>
            <p:cNvSpPr txBox="1">
              <a:spLocks noChangeAspect="1" noChangeArrowheads="1"/>
            </p:cNvSpPr>
            <p:nvPr/>
          </p:nvSpPr>
          <p:spPr bwMode="auto">
            <a:xfrm rot="2049888">
              <a:off x="2092325" y="5980113"/>
              <a:ext cx="830263"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“A” opx</a:t>
              </a:r>
            </a:p>
          </p:txBody>
        </p:sp>
        <p:sp>
          <p:nvSpPr>
            <p:cNvPr id="123942" name="Text Box 141"/>
            <p:cNvSpPr txBox="1">
              <a:spLocks noChangeAspect="1" noChangeArrowheads="1"/>
            </p:cNvSpPr>
            <p:nvPr/>
          </p:nvSpPr>
          <p:spPr bwMode="auto">
            <a:xfrm rot="1951574">
              <a:off x="2275859" y="5835392"/>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43" name="Text Box 142"/>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3944" name="Text Box 143"/>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3945" name="Text Box 144"/>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46" name="Text Box 145"/>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3947" name="Text Box 146"/>
            <p:cNvSpPr txBox="1">
              <a:spLocks noChangeAspect="1" noChangeArrowheads="1"/>
            </p:cNvSpPr>
            <p:nvPr/>
          </p:nvSpPr>
          <p:spPr bwMode="auto">
            <a:xfrm rot="551331">
              <a:off x="2640403" y="3561079"/>
              <a:ext cx="971097" cy="276999"/>
            </a:xfrm>
            <a:prstGeom prst="rect">
              <a:avLst/>
            </a:prstGeom>
            <a:noFill/>
            <a:ln w="9525" algn="ctr">
              <a:noFill/>
              <a:miter lim="800000"/>
              <a:headEnd/>
              <a:tailEnd/>
            </a:ln>
          </p:spPr>
          <p:txBody>
            <a:bodyPr wrap="square">
              <a:spAutoFit/>
            </a:bodyPr>
            <a:lstStyle/>
            <a:p>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opx</a:t>
              </a:r>
              <a:r>
                <a:rPr lang="en-GB" sz="1200" dirty="0">
                  <a:solidFill>
                    <a:schemeClr val="tx1"/>
                  </a:solidFill>
                  <a:effectLst/>
                  <a:latin typeface="Calibri" pitchFamily="34" charset="0"/>
                </a:rPr>
                <a:t> cpx</a:t>
              </a:r>
            </a:p>
          </p:txBody>
        </p:sp>
        <p:sp>
          <p:nvSpPr>
            <p:cNvPr id="123948" name="Text Box 147"/>
            <p:cNvSpPr txBox="1">
              <a:spLocks noChangeAspect="1" noChangeArrowheads="1"/>
            </p:cNvSpPr>
            <p:nvPr/>
          </p:nvSpPr>
          <p:spPr bwMode="auto">
            <a:xfrm rot="551331">
              <a:off x="2628144" y="3365094"/>
              <a:ext cx="1002399" cy="276999"/>
            </a:xfrm>
            <a:prstGeom prst="rect">
              <a:avLst/>
            </a:prstGeom>
            <a:noFill/>
            <a:ln w="9525" algn="ctr">
              <a:noFill/>
              <a:miter lim="800000"/>
              <a:headEnd/>
              <a:tailEnd/>
            </a:ln>
          </p:spPr>
          <p:txBody>
            <a:bodyPr wrap="squar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49" name="Text Box 148"/>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3950" name="Text Box 149"/>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51" name="Text Box 150"/>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3952" name="Text Box 151"/>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3953" name="Text Box 152"/>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3954" name="Text Box 153"/>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3955" name="Text Box 154"/>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3956" name="Text Box 156"/>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3957" name="Text Box 157"/>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3958" name="Text Box 158"/>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3959" name="Text Box 159"/>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3960" name="Text Box 160"/>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3961" name="Text Box 161"/>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3962" name="Text Box 162"/>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3963" name="Text Box 163"/>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3964" name="Text Box 164"/>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3965" name="Text Box 165"/>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3966" name="Text Box 166"/>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3967" name="Text Box 167"/>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3968" name="Text Box 168"/>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3969" name="Text Box 169"/>
            <p:cNvSpPr txBox="1">
              <a:spLocks noChangeAspect="1" noChangeArrowheads="1"/>
            </p:cNvSpPr>
            <p:nvPr/>
          </p:nvSpPr>
          <p:spPr bwMode="auto">
            <a:xfrm rot="162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3970" name="Text Box 170"/>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3971" name="Text Box 171"/>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3972" name="Text Box 172"/>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3973" name="Text Box 173"/>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3974" name="Text Box 174"/>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3975" name="Text Box 175"/>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3976" name="Text Box 176"/>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3977" name="Text Box 177"/>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3978" name="Text Box 178"/>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3979" name="Text Box 179"/>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3980" name="Text Box 180"/>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3981" name="Text Box 181"/>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3982" name="Text Box 182"/>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3983" name="Text Box 183"/>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3984" name="Text Box 184"/>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3985" name="Text Box 185"/>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49786" name="Line 186"/>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87" name="Line 187"/>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88" name="Line 188"/>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89" name="Line 189"/>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0" name="Line 190"/>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1" name="Line 191"/>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2" name="Line 192"/>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3" name="Line 193"/>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4" name="Line 194"/>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5" name="Line 195"/>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6" name="Line 196"/>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7" name="Line 197"/>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798" name="Line 198"/>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49800" name="Line 200"/>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24001" name="Text Box 202"/>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grpSp>
      <p:sp>
        <p:nvSpPr>
          <p:cNvPr id="1049803" name="Text Box 203"/>
          <p:cNvSpPr txBox="1">
            <a:spLocks noChangeArrowheads="1"/>
          </p:cNvSpPr>
          <p:nvPr/>
        </p:nvSpPr>
        <p:spPr bwMode="auto">
          <a:xfrm>
            <a:off x="5795963" y="6092372"/>
            <a:ext cx="3335337" cy="762000"/>
          </a:xfrm>
          <a:prstGeom prst="rect">
            <a:avLst/>
          </a:prstGeom>
          <a:noFill/>
          <a:ln w="9525" algn="ctr">
            <a:noFill/>
            <a:miter lim="800000"/>
            <a:headEnd/>
            <a:tailEnd/>
          </a:ln>
          <a:effectLst/>
        </p:spPr>
        <p:txBody>
          <a:bodyPr>
            <a:spAutoFit/>
          </a:bodyPr>
          <a:lstStyle/>
          <a:p>
            <a:pPr algn="ctr">
              <a:defRPr/>
            </a:pPr>
            <a:r>
              <a:rPr lang="en-GB" sz="4400" dirty="0" smtClean="0">
                <a:solidFill>
                  <a:schemeClr val="bg1"/>
                </a:solidFill>
                <a:effectLst>
                  <a:outerShdw blurRad="38100" dist="38100" dir="2700000" algn="tl">
                    <a:srgbClr val="000000"/>
                  </a:outerShdw>
                </a:effectLst>
                <a:latin typeface="Calibri" pitchFamily="34" charset="0"/>
              </a:rPr>
              <a:t>Why?</a:t>
            </a:r>
            <a:endParaRPr lang="en-GB" sz="4400" dirty="0">
              <a:solidFill>
                <a:schemeClr val="bg1"/>
              </a:solidFill>
              <a:effectLst>
                <a:outerShdw blurRad="38100" dist="38100" dir="2700000" algn="tl">
                  <a:srgbClr val="000000"/>
                </a:outerShdw>
              </a:effectLst>
              <a:latin typeface="Calibri" pitchFamily="34" charset="0"/>
            </a:endParaRPr>
          </a:p>
        </p:txBody>
      </p:sp>
      <p:sp>
        <p:nvSpPr>
          <p:cNvPr id="106"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Principal hydrous phases in peridotites</a:t>
            </a:r>
            <a:endParaRPr lang="en-GB" sz="3600" dirty="0">
              <a:solidFill>
                <a:schemeClr val="bg1"/>
              </a:solidFill>
              <a:effectLst>
                <a:outerShdw blurRad="38100" dist="38100" dir="2700000" algn="tl">
                  <a:srgbClr val="000000"/>
                </a:outerShdw>
              </a:effectLst>
              <a:latin typeface="Calibri" pitchFamily="34" charset="0"/>
            </a:endParaRPr>
          </a:p>
        </p:txBody>
      </p:sp>
      <p:sp>
        <p:nvSpPr>
          <p:cNvPr id="110" name="Text Box 101"/>
          <p:cNvSpPr txBox="1">
            <a:spLocks noChangeArrowheads="1"/>
          </p:cNvSpPr>
          <p:nvPr/>
        </p:nvSpPr>
        <p:spPr bwMode="auto">
          <a:xfrm>
            <a:off x="5772155" y="1765116"/>
            <a:ext cx="3371845" cy="461665"/>
          </a:xfrm>
          <a:prstGeom prst="rect">
            <a:avLst/>
          </a:prstGeom>
          <a:noFill/>
          <a:ln w="9525" algn="ctr">
            <a:noFill/>
            <a:miter lim="800000"/>
            <a:headEnd/>
            <a:tailEnd/>
          </a:ln>
          <a:effectLst/>
        </p:spPr>
        <p:txBody>
          <a:bodyPr wrap="square">
            <a:spAutoFit/>
          </a:bodyPr>
          <a:lstStyle/>
          <a:p>
            <a:pPr>
              <a:tabLst>
                <a:tab pos="1168400" algn="l"/>
              </a:tabLst>
              <a:defRPr/>
            </a:pPr>
            <a:r>
              <a:rPr lang="en-GB" sz="2400" dirty="0" smtClean="0">
                <a:solidFill>
                  <a:srgbClr val="FFFF00"/>
                </a:solidFill>
                <a:effectLst>
                  <a:outerShdw blurRad="38100" dist="38100" dir="2700000" algn="tl">
                    <a:srgbClr val="000000"/>
                  </a:outerShdw>
                </a:effectLst>
                <a:latin typeface="Calibri" pitchFamily="34" charset="0"/>
              </a:rPr>
              <a:t>Serpent.</a:t>
            </a:r>
            <a:r>
              <a:rPr lang="en-GB" sz="2400" dirty="0" smtClean="0">
                <a:solidFill>
                  <a:schemeClr val="bg1"/>
                </a:solidFill>
                <a:effectLst>
                  <a:outerShdw blurRad="38100" dist="38100" dir="2700000" algn="tl">
                    <a:srgbClr val="000000"/>
                  </a:outerShdw>
                </a:effectLst>
                <a:latin typeface="Calibri" pitchFamily="34" charset="0"/>
              </a:rPr>
              <a:t> 	Mg</a:t>
            </a:r>
            <a:r>
              <a:rPr lang="en-GB" sz="2400" baseline="-25000" dirty="0" smtClean="0">
                <a:solidFill>
                  <a:schemeClr val="bg1"/>
                </a:solidFill>
                <a:effectLst>
                  <a:outerShdw blurRad="38100" dist="38100" dir="2700000" algn="tl">
                    <a:srgbClr val="000000"/>
                  </a:outerShdw>
                </a:effectLst>
                <a:latin typeface="Calibri" pitchFamily="34" charset="0"/>
              </a:rPr>
              <a:t>3</a:t>
            </a:r>
            <a:r>
              <a:rPr lang="en-GB" sz="2400" dirty="0" smtClean="0">
                <a:solidFill>
                  <a:schemeClr val="bg1"/>
                </a:solidFill>
                <a:effectLst>
                  <a:outerShdw blurRad="38100" dist="38100" dir="2700000" algn="tl">
                    <a:srgbClr val="000000"/>
                  </a:outerShdw>
                </a:effectLst>
                <a:latin typeface="Calibri" pitchFamily="34" charset="0"/>
              </a:rPr>
              <a:t>Si</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r>
              <a:rPr lang="en-GB" sz="2400" baseline="-25000" dirty="0" smtClean="0">
                <a:solidFill>
                  <a:schemeClr val="bg1"/>
                </a:solidFill>
                <a:effectLst>
                  <a:outerShdw blurRad="38100" dist="38100" dir="2700000" algn="tl">
                    <a:srgbClr val="000000"/>
                  </a:outerShdw>
                </a:effectLst>
                <a:latin typeface="Calibri" pitchFamily="34" charset="0"/>
              </a:rPr>
              <a:t>5</a:t>
            </a:r>
            <a:r>
              <a:rPr lang="en-GB" sz="2400" dirty="0" smtClean="0">
                <a:solidFill>
                  <a:schemeClr val="bg1"/>
                </a:solidFill>
                <a:effectLst>
                  <a:outerShdw blurRad="38100" dist="38100" dir="2700000" algn="tl">
                    <a:srgbClr val="000000"/>
                  </a:outerShdw>
                </a:effectLst>
                <a:latin typeface="Calibri" pitchFamily="34" charset="0"/>
              </a:rPr>
              <a:t>(OH)</a:t>
            </a:r>
            <a:r>
              <a:rPr lang="en-GB" sz="2400" baseline="-25000" dirty="0" smtClean="0">
                <a:solidFill>
                  <a:schemeClr val="bg1"/>
                </a:solidFill>
                <a:effectLst>
                  <a:outerShdw blurRad="38100" dist="38100" dir="2700000" algn="tl">
                    <a:srgbClr val="000000"/>
                  </a:outerShdw>
                </a:effectLst>
                <a:latin typeface="Calibri" pitchFamily="34" charset="0"/>
              </a:rPr>
              <a:t>4</a:t>
            </a:r>
            <a:endParaRPr lang="en-GB" sz="2400" baseline="-25000" dirty="0">
              <a:solidFill>
                <a:schemeClr val="bg1"/>
              </a:solidFill>
              <a:effectLst>
                <a:outerShdw blurRad="38100" dist="38100" dir="2700000" algn="tl">
                  <a:srgbClr val="000000"/>
                </a:outerShdw>
              </a:effectLst>
              <a:latin typeface="Calibri" pitchFamily="34" charset="0"/>
            </a:endParaRPr>
          </a:p>
        </p:txBody>
      </p:sp>
      <p:sp>
        <p:nvSpPr>
          <p:cNvPr id="111" name="Text Box 101"/>
          <p:cNvSpPr txBox="1">
            <a:spLocks noChangeArrowheads="1"/>
          </p:cNvSpPr>
          <p:nvPr/>
        </p:nvSpPr>
        <p:spPr bwMode="auto">
          <a:xfrm>
            <a:off x="5772155" y="2158598"/>
            <a:ext cx="3335337" cy="461665"/>
          </a:xfrm>
          <a:prstGeom prst="rect">
            <a:avLst/>
          </a:prstGeom>
          <a:noFill/>
          <a:ln w="9525" algn="ctr">
            <a:noFill/>
            <a:miter lim="800000"/>
            <a:headEnd/>
            <a:tailEnd/>
          </a:ln>
          <a:effectLst/>
        </p:spPr>
        <p:txBody>
          <a:bodyPr>
            <a:spAutoFit/>
          </a:bodyPr>
          <a:lstStyle/>
          <a:p>
            <a:pPr>
              <a:tabLst>
                <a:tab pos="1168400" algn="l"/>
              </a:tabLst>
              <a:defRPr/>
            </a:pPr>
            <a:r>
              <a:rPr lang="en-GB" sz="2400" dirty="0" smtClean="0">
                <a:solidFill>
                  <a:srgbClr val="FFFF00"/>
                </a:solidFill>
                <a:effectLst>
                  <a:outerShdw blurRad="38100" dist="38100" dir="2700000" algn="tl">
                    <a:srgbClr val="000000"/>
                  </a:outerShdw>
                </a:effectLst>
                <a:latin typeface="Calibri" pitchFamily="34" charset="0"/>
              </a:rPr>
              <a:t>Phase A</a:t>
            </a:r>
            <a:r>
              <a:rPr lang="en-GB" sz="2400" dirty="0" smtClean="0">
                <a:solidFill>
                  <a:schemeClr val="bg1"/>
                </a:solidFill>
                <a:effectLst>
                  <a:outerShdw blurRad="38100" dist="38100" dir="2700000" algn="tl">
                    <a:srgbClr val="000000"/>
                  </a:outerShdw>
                </a:effectLst>
                <a:latin typeface="Calibri" pitchFamily="34" charset="0"/>
              </a:rPr>
              <a:t> 	Mg</a:t>
            </a:r>
            <a:r>
              <a:rPr lang="en-GB" sz="2400" baseline="-25000" dirty="0" smtClean="0">
                <a:solidFill>
                  <a:schemeClr val="bg1"/>
                </a:solidFill>
                <a:effectLst>
                  <a:outerShdw blurRad="38100" dist="38100" dir="2700000" algn="tl">
                    <a:srgbClr val="000000"/>
                  </a:outerShdw>
                </a:effectLst>
                <a:latin typeface="Calibri" pitchFamily="34" charset="0"/>
              </a:rPr>
              <a:t>7</a:t>
            </a:r>
            <a:r>
              <a:rPr lang="en-GB" sz="2400" dirty="0" smtClean="0">
                <a:solidFill>
                  <a:schemeClr val="bg1"/>
                </a:solidFill>
                <a:effectLst>
                  <a:outerShdw blurRad="38100" dist="38100" dir="2700000" algn="tl">
                    <a:srgbClr val="000000"/>
                  </a:outerShdw>
                </a:effectLst>
                <a:latin typeface="Calibri" pitchFamily="34" charset="0"/>
              </a:rPr>
              <a:t>Si</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r>
              <a:rPr lang="en-GB" sz="2400" baseline="-25000" dirty="0" smtClean="0">
                <a:solidFill>
                  <a:schemeClr val="bg1"/>
                </a:solidFill>
                <a:effectLst>
                  <a:outerShdw blurRad="38100" dist="38100" dir="2700000" algn="tl">
                    <a:srgbClr val="000000"/>
                  </a:outerShdw>
                </a:effectLst>
                <a:latin typeface="Calibri" pitchFamily="34" charset="0"/>
              </a:rPr>
              <a:t>8</a:t>
            </a:r>
            <a:r>
              <a:rPr lang="en-GB" sz="2400" dirty="0" smtClean="0">
                <a:solidFill>
                  <a:schemeClr val="bg1"/>
                </a:solidFill>
                <a:effectLst>
                  <a:outerShdw blurRad="38100" dist="38100" dir="2700000" algn="tl">
                    <a:srgbClr val="000000"/>
                  </a:outerShdw>
                </a:effectLst>
                <a:latin typeface="Calibri" pitchFamily="34" charset="0"/>
              </a:rPr>
              <a:t>(OH)</a:t>
            </a:r>
            <a:r>
              <a:rPr lang="en-GB" sz="2400" baseline="-25000" dirty="0" smtClean="0">
                <a:solidFill>
                  <a:schemeClr val="bg1"/>
                </a:solidFill>
                <a:effectLst>
                  <a:outerShdw blurRad="38100" dist="38100" dir="2700000" algn="tl">
                    <a:srgbClr val="000000"/>
                  </a:outerShdw>
                </a:effectLst>
                <a:latin typeface="Calibri" pitchFamily="34" charset="0"/>
              </a:rPr>
              <a:t>6</a:t>
            </a:r>
            <a:endParaRPr lang="en-GB" sz="2400" baseline="-25000" dirty="0">
              <a:solidFill>
                <a:schemeClr val="bg1"/>
              </a:solidFill>
              <a:effectLst>
                <a:outerShdw blurRad="38100" dist="38100" dir="2700000" algn="tl">
                  <a:srgbClr val="000000"/>
                </a:outerShdw>
              </a:effectLst>
              <a:latin typeface="Calibri" pitchFamily="34" charset="0"/>
            </a:endParaRPr>
          </a:p>
        </p:txBody>
      </p:sp>
      <p:sp>
        <p:nvSpPr>
          <p:cNvPr id="112" name="Text Box 101"/>
          <p:cNvSpPr txBox="1">
            <a:spLocks noChangeArrowheads="1"/>
          </p:cNvSpPr>
          <p:nvPr/>
        </p:nvSpPr>
        <p:spPr bwMode="auto">
          <a:xfrm>
            <a:off x="5772155" y="2563517"/>
            <a:ext cx="3335337" cy="461665"/>
          </a:xfrm>
          <a:prstGeom prst="rect">
            <a:avLst/>
          </a:prstGeom>
          <a:noFill/>
          <a:ln w="9525" algn="ctr">
            <a:noFill/>
            <a:miter lim="800000"/>
            <a:headEnd/>
            <a:tailEnd/>
          </a:ln>
          <a:effectLst/>
        </p:spPr>
        <p:txBody>
          <a:bodyPr>
            <a:spAutoFit/>
          </a:bodyPr>
          <a:lstStyle/>
          <a:p>
            <a:pPr>
              <a:tabLst>
                <a:tab pos="1168400" algn="l"/>
              </a:tabLst>
              <a:defRPr/>
            </a:pPr>
            <a:r>
              <a:rPr lang="en-GB" sz="2400" dirty="0" smtClean="0">
                <a:solidFill>
                  <a:srgbClr val="FFFF00"/>
                </a:solidFill>
                <a:effectLst>
                  <a:outerShdw blurRad="38100" dist="38100" dir="2700000" algn="tl">
                    <a:srgbClr val="000000"/>
                  </a:outerShdw>
                </a:effectLst>
                <a:latin typeface="Calibri" pitchFamily="34" charset="0"/>
              </a:rPr>
              <a:t>Talc</a:t>
            </a:r>
            <a:r>
              <a:rPr lang="en-GB" sz="2400" dirty="0" smtClean="0">
                <a:solidFill>
                  <a:schemeClr val="bg1"/>
                </a:solidFill>
                <a:effectLst>
                  <a:outerShdw blurRad="38100" dist="38100" dir="2700000" algn="tl">
                    <a:srgbClr val="000000"/>
                  </a:outerShdw>
                </a:effectLst>
                <a:latin typeface="Calibri" pitchFamily="34" charset="0"/>
              </a:rPr>
              <a:t> 	Mg</a:t>
            </a:r>
            <a:r>
              <a:rPr lang="en-GB" sz="2400" baseline="-25000" dirty="0" smtClean="0">
                <a:solidFill>
                  <a:schemeClr val="bg1"/>
                </a:solidFill>
                <a:effectLst>
                  <a:outerShdw blurRad="38100" dist="38100" dir="2700000" algn="tl">
                    <a:srgbClr val="000000"/>
                  </a:outerShdw>
                </a:effectLst>
                <a:latin typeface="Calibri" pitchFamily="34" charset="0"/>
              </a:rPr>
              <a:t>3</a:t>
            </a:r>
            <a:r>
              <a:rPr lang="en-GB" sz="2400" dirty="0" smtClean="0">
                <a:solidFill>
                  <a:schemeClr val="bg1"/>
                </a:solidFill>
                <a:effectLst>
                  <a:outerShdw blurRad="38100" dist="38100" dir="2700000" algn="tl">
                    <a:srgbClr val="000000"/>
                  </a:outerShdw>
                </a:effectLst>
                <a:latin typeface="Calibri" pitchFamily="34" charset="0"/>
              </a:rPr>
              <a:t>Si</a:t>
            </a:r>
            <a:r>
              <a:rPr lang="en-GB" sz="2400" baseline="-25000" dirty="0" smtClean="0">
                <a:solidFill>
                  <a:schemeClr val="bg1"/>
                </a:solidFill>
                <a:effectLst>
                  <a:outerShdw blurRad="38100" dist="38100" dir="2700000" algn="tl">
                    <a:srgbClr val="000000"/>
                  </a:outerShdw>
                </a:effectLst>
                <a:latin typeface="Calibri" pitchFamily="34" charset="0"/>
              </a:rPr>
              <a:t>4</a:t>
            </a:r>
            <a:r>
              <a:rPr lang="en-GB" sz="2400" dirty="0" smtClean="0">
                <a:solidFill>
                  <a:schemeClr val="bg1"/>
                </a:solidFill>
                <a:effectLst>
                  <a:outerShdw blurRad="38100" dist="38100" dir="2700000" algn="tl">
                    <a:srgbClr val="000000"/>
                  </a:outerShdw>
                </a:effectLst>
                <a:latin typeface="Calibri" pitchFamily="34" charset="0"/>
              </a:rPr>
              <a:t>O</a:t>
            </a:r>
            <a:r>
              <a:rPr lang="en-GB" sz="2400" baseline="-25000" dirty="0" smtClean="0">
                <a:solidFill>
                  <a:schemeClr val="bg1"/>
                </a:solidFill>
                <a:effectLst>
                  <a:outerShdw blurRad="38100" dist="38100" dir="2700000" algn="tl">
                    <a:srgbClr val="000000"/>
                  </a:outerShdw>
                </a:effectLst>
                <a:latin typeface="Calibri" pitchFamily="34" charset="0"/>
              </a:rPr>
              <a:t>10</a:t>
            </a:r>
            <a:r>
              <a:rPr lang="en-GB" sz="2400" dirty="0" smtClean="0">
                <a:solidFill>
                  <a:schemeClr val="bg1"/>
                </a:solidFill>
                <a:effectLst>
                  <a:outerShdw blurRad="38100" dist="38100" dir="2700000" algn="tl">
                    <a:srgbClr val="000000"/>
                  </a:outerShdw>
                </a:effectLst>
                <a:latin typeface="Calibri" pitchFamily="34" charset="0"/>
              </a:rPr>
              <a:t>(OH)</a:t>
            </a:r>
            <a:r>
              <a:rPr lang="en-GB" sz="2400" baseline="-25000" dirty="0" smtClean="0">
                <a:solidFill>
                  <a:schemeClr val="bg1"/>
                </a:solidFill>
                <a:effectLst>
                  <a:outerShdw blurRad="38100" dist="38100" dir="2700000" algn="tl">
                    <a:srgbClr val="000000"/>
                  </a:outerShdw>
                </a:effectLst>
                <a:latin typeface="Calibri" pitchFamily="34" charset="0"/>
              </a:rPr>
              <a:t>2</a:t>
            </a:r>
            <a:endParaRPr lang="en-GB" sz="2400" baseline="-25000" dirty="0">
              <a:solidFill>
                <a:schemeClr val="bg1"/>
              </a:solidFill>
              <a:effectLst>
                <a:outerShdw blurRad="38100" dist="38100" dir="2700000" algn="tl">
                  <a:srgbClr val="000000"/>
                </a:outerShdw>
              </a:effectLst>
              <a:latin typeface="Calibri" pitchFamily="34" charset="0"/>
            </a:endParaRPr>
          </a:p>
        </p:txBody>
      </p:sp>
      <p:sp>
        <p:nvSpPr>
          <p:cNvPr id="116" name="Text Box 101"/>
          <p:cNvSpPr txBox="1">
            <a:spLocks noChangeArrowheads="1"/>
          </p:cNvSpPr>
          <p:nvPr/>
        </p:nvSpPr>
        <p:spPr bwMode="auto">
          <a:xfrm>
            <a:off x="5689600" y="5205710"/>
            <a:ext cx="3571350" cy="400110"/>
          </a:xfrm>
          <a:prstGeom prst="rect">
            <a:avLst/>
          </a:prstGeom>
          <a:noFill/>
          <a:ln w="9525" algn="ctr">
            <a:noFill/>
            <a:miter lim="800000"/>
            <a:headEnd/>
            <a:tailEnd/>
          </a:ln>
          <a:effectLst/>
        </p:spPr>
        <p:txBody>
          <a:bodyPr wrap="square">
            <a:spAutoFit/>
          </a:bodyPr>
          <a:lstStyle/>
          <a:p>
            <a:pPr>
              <a:tabLst>
                <a:tab pos="1168400" algn="l"/>
              </a:tabLst>
              <a:defRPr/>
            </a:pPr>
            <a:r>
              <a:rPr lang="en-GB" sz="2000" dirty="0" smtClean="0">
                <a:solidFill>
                  <a:srgbClr val="FFFF00"/>
                </a:solidFill>
                <a:effectLst>
                  <a:outerShdw blurRad="38100" dist="38100" dir="2700000" algn="tl">
                    <a:srgbClr val="000000"/>
                  </a:outerShdw>
                </a:effectLst>
                <a:latin typeface="Calibri" pitchFamily="34" charset="0"/>
              </a:rPr>
              <a:t>Chlorite </a:t>
            </a:r>
            <a:r>
              <a:rPr lang="en-GB" sz="2000" dirty="0" smtClean="0">
                <a:solidFill>
                  <a:schemeClr val="bg1"/>
                </a:solidFill>
                <a:effectLst>
                  <a:outerShdw blurRad="38100" dist="38100" dir="2700000" algn="tl">
                    <a:srgbClr val="000000"/>
                  </a:outerShdw>
                </a:effectLst>
                <a:latin typeface="Calibri" pitchFamily="34" charset="0"/>
              </a:rPr>
              <a:t>Mg</a:t>
            </a:r>
            <a:r>
              <a:rPr lang="en-GB" sz="2000" baseline="-25000" dirty="0" smtClean="0">
                <a:solidFill>
                  <a:schemeClr val="bg1"/>
                </a:solidFill>
                <a:effectLst>
                  <a:outerShdw blurRad="38100" dist="38100" dir="2700000" algn="tl">
                    <a:srgbClr val="000000"/>
                  </a:outerShdw>
                </a:effectLst>
                <a:latin typeface="Calibri" pitchFamily="34" charset="0"/>
              </a:rPr>
              <a:t>5</a:t>
            </a:r>
            <a:r>
              <a:rPr lang="en-GB" sz="2000" dirty="0" smtClean="0">
                <a:solidFill>
                  <a:schemeClr val="bg1"/>
                </a:solidFill>
                <a:effectLst>
                  <a:outerShdw blurRad="38100" dist="38100" dir="2700000" algn="tl">
                    <a:srgbClr val="000000"/>
                  </a:outerShdw>
                </a:effectLst>
                <a:latin typeface="Calibri" pitchFamily="34" charset="0"/>
              </a:rPr>
              <a:t>Al</a:t>
            </a:r>
            <a:r>
              <a:rPr lang="en-GB" sz="2000" baseline="-25000" dirty="0" smtClean="0">
                <a:solidFill>
                  <a:schemeClr val="bg1"/>
                </a:solidFill>
                <a:effectLst>
                  <a:outerShdw blurRad="38100" dist="38100" dir="2700000" algn="tl">
                    <a:srgbClr val="000000"/>
                  </a:outerShdw>
                </a:effectLst>
                <a:latin typeface="Calibri" pitchFamily="34" charset="0"/>
              </a:rPr>
              <a:t>2</a:t>
            </a:r>
            <a:r>
              <a:rPr lang="en-GB" sz="2000" dirty="0" smtClean="0">
                <a:solidFill>
                  <a:schemeClr val="bg1"/>
                </a:solidFill>
                <a:effectLst>
                  <a:outerShdw blurRad="38100" dist="38100" dir="2700000" algn="tl">
                    <a:srgbClr val="000000"/>
                  </a:outerShdw>
                </a:effectLst>
                <a:latin typeface="Calibri" pitchFamily="34" charset="0"/>
              </a:rPr>
              <a:t>Si</a:t>
            </a:r>
            <a:r>
              <a:rPr lang="en-GB" sz="2000" baseline="-25000" dirty="0" smtClean="0">
                <a:solidFill>
                  <a:schemeClr val="bg1"/>
                </a:solidFill>
                <a:effectLst>
                  <a:outerShdw blurRad="38100" dist="38100" dir="2700000" algn="tl">
                    <a:srgbClr val="000000"/>
                  </a:outerShdw>
                </a:effectLst>
                <a:latin typeface="Calibri" pitchFamily="34" charset="0"/>
              </a:rPr>
              <a:t>3</a:t>
            </a:r>
            <a:r>
              <a:rPr lang="en-GB" sz="2000" dirty="0" smtClean="0">
                <a:solidFill>
                  <a:schemeClr val="bg1"/>
                </a:solidFill>
                <a:effectLst>
                  <a:outerShdw blurRad="38100" dist="38100" dir="2700000" algn="tl">
                    <a:srgbClr val="000000"/>
                  </a:outerShdw>
                </a:effectLst>
                <a:latin typeface="Calibri" pitchFamily="34" charset="0"/>
              </a:rPr>
              <a:t>O</a:t>
            </a:r>
            <a:r>
              <a:rPr lang="en-GB" sz="2000" baseline="-25000" dirty="0" smtClean="0">
                <a:solidFill>
                  <a:schemeClr val="bg1"/>
                </a:solidFill>
                <a:effectLst>
                  <a:outerShdw blurRad="38100" dist="38100" dir="2700000" algn="tl">
                    <a:srgbClr val="000000"/>
                  </a:outerShdw>
                </a:effectLst>
                <a:latin typeface="Calibri" pitchFamily="34" charset="0"/>
              </a:rPr>
              <a:t>10</a:t>
            </a:r>
            <a:r>
              <a:rPr lang="en-GB" sz="2000" dirty="0" smtClean="0">
                <a:solidFill>
                  <a:schemeClr val="bg1"/>
                </a:solidFill>
                <a:effectLst>
                  <a:outerShdw blurRad="38100" dist="38100" dir="2700000" algn="tl">
                    <a:srgbClr val="000000"/>
                  </a:outerShdw>
                </a:effectLst>
                <a:latin typeface="Calibri" pitchFamily="34" charset="0"/>
              </a:rPr>
              <a:t>(OH)</a:t>
            </a:r>
            <a:r>
              <a:rPr lang="en-GB" sz="2000" baseline="-25000" dirty="0" smtClean="0">
                <a:solidFill>
                  <a:schemeClr val="bg1"/>
                </a:solidFill>
                <a:effectLst>
                  <a:outerShdw blurRad="38100" dist="38100" dir="2700000" algn="tl">
                    <a:srgbClr val="000000"/>
                  </a:outerShdw>
                </a:effectLst>
                <a:latin typeface="Calibri" pitchFamily="34" charset="0"/>
              </a:rPr>
              <a:t>8</a:t>
            </a:r>
            <a:endParaRPr lang="en-GB" sz="2000" baseline="-25000" dirty="0">
              <a:solidFill>
                <a:schemeClr val="bg1"/>
              </a:solidFill>
              <a:effectLst>
                <a:outerShdw blurRad="38100" dist="38100" dir="2700000" algn="tl">
                  <a:srgbClr val="000000"/>
                </a:outerShdw>
              </a:effectLst>
              <a:latin typeface="Calibri" pitchFamily="34" charset="0"/>
            </a:endParaRPr>
          </a:p>
        </p:txBody>
      </p:sp>
      <p:sp>
        <p:nvSpPr>
          <p:cNvPr id="117" name="Text Box 101"/>
          <p:cNvSpPr txBox="1">
            <a:spLocks noChangeArrowheads="1"/>
          </p:cNvSpPr>
          <p:nvPr/>
        </p:nvSpPr>
        <p:spPr bwMode="auto">
          <a:xfrm>
            <a:off x="5697539" y="5611892"/>
            <a:ext cx="3614211" cy="400110"/>
          </a:xfrm>
          <a:prstGeom prst="rect">
            <a:avLst/>
          </a:prstGeom>
          <a:noFill/>
          <a:ln w="9525" algn="ctr">
            <a:noFill/>
            <a:miter lim="800000"/>
            <a:headEnd/>
            <a:tailEnd/>
          </a:ln>
          <a:effectLst/>
        </p:spPr>
        <p:txBody>
          <a:bodyPr wrap="square">
            <a:spAutoFit/>
          </a:bodyPr>
          <a:lstStyle/>
          <a:p>
            <a:pPr>
              <a:tabLst>
                <a:tab pos="1168400" algn="l"/>
              </a:tabLst>
              <a:defRPr/>
            </a:pPr>
            <a:r>
              <a:rPr lang="en-GB" sz="2000" dirty="0" err="1" smtClean="0">
                <a:solidFill>
                  <a:srgbClr val="FFFF00"/>
                </a:solidFill>
                <a:effectLst>
                  <a:outerShdw blurRad="38100" dist="38100" dir="2700000" algn="tl">
                    <a:srgbClr val="000000"/>
                  </a:outerShdw>
                </a:effectLst>
                <a:latin typeface="Calibri" pitchFamily="34" charset="0"/>
              </a:rPr>
              <a:t>Amph</a:t>
            </a:r>
            <a:r>
              <a:rPr lang="en-GB" sz="2000" dirty="0" smtClean="0">
                <a:solidFill>
                  <a:srgbClr val="FFFF00"/>
                </a:solidFill>
                <a:effectLst>
                  <a:outerShdw blurRad="38100" dist="38100" dir="2700000" algn="tl">
                    <a:srgbClr val="000000"/>
                  </a:outerShdw>
                </a:effectLst>
                <a:latin typeface="Calibri" pitchFamily="34" charset="0"/>
              </a:rPr>
              <a:t> </a:t>
            </a:r>
            <a:r>
              <a:rPr lang="en-GB" dirty="0" smtClean="0">
                <a:solidFill>
                  <a:schemeClr val="bg1"/>
                </a:solidFill>
                <a:effectLst/>
                <a:latin typeface="Calibri" pitchFamily="34" charset="0"/>
              </a:rPr>
              <a:t>NaCa</a:t>
            </a:r>
            <a:r>
              <a:rPr lang="en-GB" baseline="-25000" dirty="0" smtClean="0">
                <a:solidFill>
                  <a:schemeClr val="bg1"/>
                </a:solidFill>
                <a:effectLst/>
                <a:latin typeface="Calibri" pitchFamily="34" charset="0"/>
              </a:rPr>
              <a:t>2</a:t>
            </a:r>
            <a:r>
              <a:rPr lang="en-GB" dirty="0" smtClean="0">
                <a:solidFill>
                  <a:schemeClr val="bg1"/>
                </a:solidFill>
                <a:effectLst/>
                <a:latin typeface="Calibri" pitchFamily="34" charset="0"/>
              </a:rPr>
              <a:t>(Mg,Fe)</a:t>
            </a:r>
            <a:r>
              <a:rPr lang="en-GB" baseline="-25000" dirty="0" smtClean="0">
                <a:solidFill>
                  <a:schemeClr val="bg1"/>
                </a:solidFill>
                <a:effectLst/>
                <a:latin typeface="Calibri" pitchFamily="34" charset="0"/>
              </a:rPr>
              <a:t>4</a:t>
            </a:r>
            <a:r>
              <a:rPr lang="en-GB" dirty="0" smtClean="0">
                <a:solidFill>
                  <a:schemeClr val="bg1"/>
                </a:solidFill>
                <a:effectLst/>
                <a:latin typeface="Calibri" pitchFamily="34" charset="0"/>
              </a:rPr>
              <a:t>Al</a:t>
            </a:r>
            <a:r>
              <a:rPr lang="en-GB" baseline="-25000" dirty="0" smtClean="0">
                <a:solidFill>
                  <a:schemeClr val="bg1"/>
                </a:solidFill>
                <a:effectLst/>
                <a:latin typeface="Calibri" pitchFamily="34" charset="0"/>
              </a:rPr>
              <a:t>3</a:t>
            </a:r>
            <a:r>
              <a:rPr lang="en-GB" dirty="0" smtClean="0">
                <a:solidFill>
                  <a:schemeClr val="bg1"/>
                </a:solidFill>
                <a:effectLst/>
                <a:latin typeface="Calibri" pitchFamily="34" charset="0"/>
              </a:rPr>
              <a:t>Si</a:t>
            </a:r>
            <a:r>
              <a:rPr lang="en-GB" baseline="-25000" dirty="0" smtClean="0">
                <a:solidFill>
                  <a:schemeClr val="bg1"/>
                </a:solidFill>
                <a:effectLst/>
                <a:latin typeface="Calibri" pitchFamily="34" charset="0"/>
              </a:rPr>
              <a:t>6</a:t>
            </a:r>
            <a:r>
              <a:rPr lang="en-GB" dirty="0" smtClean="0">
                <a:solidFill>
                  <a:schemeClr val="bg1"/>
                </a:solidFill>
                <a:effectLst/>
                <a:latin typeface="Calibri" pitchFamily="34" charset="0"/>
              </a:rPr>
              <a:t>O</a:t>
            </a:r>
            <a:r>
              <a:rPr lang="en-GB" baseline="-25000" dirty="0" smtClean="0">
                <a:solidFill>
                  <a:schemeClr val="bg1"/>
                </a:solidFill>
                <a:effectLst/>
                <a:latin typeface="Calibri" pitchFamily="34" charset="0"/>
              </a:rPr>
              <a:t>22</a:t>
            </a:r>
            <a:r>
              <a:rPr lang="en-GB" dirty="0" smtClean="0">
                <a:solidFill>
                  <a:schemeClr val="bg1"/>
                </a:solidFill>
                <a:effectLst/>
                <a:latin typeface="Calibri" pitchFamily="34" charset="0"/>
              </a:rPr>
              <a:t>(OH)</a:t>
            </a:r>
            <a:r>
              <a:rPr lang="en-GB" baseline="-25000" dirty="0" smtClean="0">
                <a:solidFill>
                  <a:schemeClr val="bg1"/>
                </a:solidFill>
                <a:effectLst/>
                <a:latin typeface="Calibri" pitchFamily="34" charset="0"/>
              </a:rPr>
              <a:t>2</a:t>
            </a:r>
            <a:endParaRPr lang="en-GB" sz="2400" baseline="-25000" dirty="0">
              <a:solidFill>
                <a:schemeClr val="bg1"/>
              </a:solidFill>
              <a:effectLst>
                <a:outerShdw blurRad="38100" dist="38100" dir="2700000" algn="tl">
                  <a:srgbClr val="000000"/>
                </a:outerShdw>
              </a:effectLst>
              <a:latin typeface="Calibri" pitchFamily="34" charset="0"/>
            </a:endParaRPr>
          </a:p>
        </p:txBody>
      </p:sp>
      <p:sp>
        <p:nvSpPr>
          <p:cNvPr id="113"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tx1"/>
                </a:solidFill>
                <a:effectLst>
                  <a:outerShdw blurRad="38100" dist="38100" dir="2700000" algn="tl">
                    <a:srgbClr val="FFFFFF"/>
                  </a:outerShdw>
                </a:effectLst>
                <a:latin typeface="Calibri" pitchFamily="34" charset="0"/>
              </a:rPr>
              <a:t>Schmidt </a:t>
            </a:r>
            <a:r>
              <a:rPr lang="en-GB" sz="1200" dirty="0" smtClean="0">
                <a:solidFill>
                  <a:schemeClr val="tx1"/>
                </a:solidFill>
                <a:effectLst>
                  <a:outerShdw blurRad="38100" dist="38100" dir="2700000" algn="tl">
                    <a:srgbClr val="FFFFFF"/>
                  </a:outerShdw>
                </a:effectLst>
                <a:latin typeface="Calibri" pitchFamily="34" charset="0"/>
              </a:rPr>
              <a:t>and </a:t>
            </a:r>
            <a:r>
              <a:rPr lang="en-GB" sz="1200" dirty="0" err="1" smtClean="0">
                <a:solidFill>
                  <a:schemeClr val="tx1"/>
                </a:solidFill>
                <a:effectLst>
                  <a:outerShdw blurRad="38100" dist="38100" dir="2700000" algn="tl">
                    <a:srgbClr val="FFFFFF"/>
                  </a:outerShdw>
                </a:effectLst>
                <a:latin typeface="Calibri" pitchFamily="34" charset="0"/>
              </a:rPr>
              <a:t>Poli</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smtClean="0">
                <a:solidFill>
                  <a:schemeClr val="tx1"/>
                </a:solidFill>
                <a:effectLst>
                  <a:outerShdw blurRad="38100" dist="38100" dir="2700000" algn="tl">
                    <a:srgbClr val="FFFFFF"/>
                  </a:outerShdw>
                </a:effectLst>
                <a:latin typeface="Calibri" pitchFamily="34" charset="0"/>
              </a:rPr>
              <a:t>1998 (Earth </a:t>
            </a:r>
            <a:r>
              <a:rPr lang="en-GB" sz="1200" dirty="0" smtClean="0">
                <a:solidFill>
                  <a:schemeClr val="tx1"/>
                </a:solidFill>
                <a:effectLst>
                  <a:outerShdw blurRad="38100" dist="38100" dir="2700000" algn="tl">
                    <a:srgbClr val="FFFFFF"/>
                  </a:outerShdw>
                </a:effectLst>
                <a:latin typeface="Calibri" pitchFamily="34" charset="0"/>
              </a:rPr>
              <a:t>Planet. Sci. Lett., 163, </a:t>
            </a:r>
            <a:r>
              <a:rPr lang="en-GB" sz="1200" dirty="0" smtClean="0">
                <a:solidFill>
                  <a:schemeClr val="tx1"/>
                </a:solidFill>
                <a:effectLst>
                  <a:outerShdw blurRad="38100" dist="38100" dir="2700000" algn="tl">
                    <a:srgbClr val="FFFFFF"/>
                  </a:outerShdw>
                </a:effectLst>
                <a:latin typeface="Calibri" pitchFamily="34" charset="0"/>
              </a:rPr>
              <a:t>361-379)</a:t>
            </a:r>
            <a:endParaRPr lang="en-GB" sz="1200" dirty="0">
              <a:solidFill>
                <a:schemeClr val="tx1"/>
              </a:solidFill>
              <a:effectLst>
                <a:outerShdw blurRad="38100" dist="38100" dir="2700000" algn="tl">
                  <a:srgbClr val="FFFFFF"/>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49700"/>
                                        </p:tgtEl>
                                        <p:attrNameLst>
                                          <p:attrName>style.visibility</p:attrName>
                                        </p:attrNameLst>
                                      </p:cBhvr>
                                      <p:to>
                                        <p:strVal val="visible"/>
                                      </p:to>
                                    </p:set>
                                    <p:animEffect transition="in" filter="fade">
                                      <p:cBhvr>
                                        <p:cTn id="7" dur="500"/>
                                        <p:tgtEl>
                                          <p:spTgt spid="10497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49701"/>
                                        </p:tgtEl>
                                        <p:attrNameLst>
                                          <p:attrName>style.visibility</p:attrName>
                                        </p:attrNameLst>
                                      </p:cBhvr>
                                      <p:to>
                                        <p:strVal val="visible"/>
                                      </p:to>
                                    </p:set>
                                    <p:animEffect transition="in" filter="fade">
                                      <p:cBhvr>
                                        <p:cTn id="12" dur="500"/>
                                        <p:tgtEl>
                                          <p:spTgt spid="10497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49803"/>
                                        </p:tgtEl>
                                        <p:attrNameLst>
                                          <p:attrName>style.visibility</p:attrName>
                                        </p:attrNameLst>
                                      </p:cBhvr>
                                      <p:to>
                                        <p:strVal val="visible"/>
                                      </p:to>
                                    </p:set>
                                    <p:animEffect transition="in" filter="fade">
                                      <p:cBhvr>
                                        <p:cTn id="17" dur="500"/>
                                        <p:tgtEl>
                                          <p:spTgt spid="10498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500"/>
                                        <p:tgtEl>
                                          <p:spTgt spid="1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fade">
                                      <p:cBhvr>
                                        <p:cTn id="27" dur="500"/>
                                        <p:tgtEl>
                                          <p:spTgt spid="1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2"/>
                                        </p:tgtEl>
                                        <p:attrNameLst>
                                          <p:attrName>style.visibility</p:attrName>
                                        </p:attrNameLst>
                                      </p:cBhvr>
                                      <p:to>
                                        <p:strVal val="visible"/>
                                      </p:to>
                                    </p:set>
                                    <p:animEffect transition="in" filter="fade">
                                      <p:cBhvr>
                                        <p:cTn id="32" dur="500"/>
                                        <p:tgtEl>
                                          <p:spTgt spid="1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6"/>
                                        </p:tgtEl>
                                        <p:attrNameLst>
                                          <p:attrName>style.visibility</p:attrName>
                                        </p:attrNameLst>
                                      </p:cBhvr>
                                      <p:to>
                                        <p:strVal val="visible"/>
                                      </p:to>
                                    </p:set>
                                    <p:animEffect transition="in" filter="fade">
                                      <p:cBhvr>
                                        <p:cTn id="37" dur="500"/>
                                        <p:tgtEl>
                                          <p:spTgt spid="1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7"/>
                                        </p:tgtEl>
                                        <p:attrNameLst>
                                          <p:attrName>style.visibility</p:attrName>
                                        </p:attrNameLst>
                                      </p:cBhvr>
                                      <p:to>
                                        <p:strVal val="visible"/>
                                      </p:to>
                                    </p:set>
                                    <p:animEffect transition="in" filter="fade">
                                      <p:cBhvr>
                                        <p:cTn id="4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700" grpId="0"/>
      <p:bldP spid="1049701" grpId="0"/>
      <p:bldP spid="1049803" grpId="0"/>
      <p:bldP spid="110" grpId="0"/>
      <p:bldP spid="111" grpId="0"/>
      <p:bldP spid="112" grpId="0"/>
      <p:bldP spid="116" grpId="0"/>
      <p:bldP spid="1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745" name="Text Box 97"/>
          <p:cNvSpPr txBox="1">
            <a:spLocks noChangeArrowheads="1"/>
          </p:cNvSpPr>
          <p:nvPr/>
        </p:nvSpPr>
        <p:spPr bwMode="auto">
          <a:xfrm>
            <a:off x="71438" y="625475"/>
            <a:ext cx="8843962" cy="1200329"/>
          </a:xfrm>
          <a:prstGeom prst="rect">
            <a:avLst/>
          </a:prstGeom>
          <a:noFill/>
          <a:ln w="9525" algn="ctr">
            <a:noFill/>
            <a:miter lim="800000"/>
            <a:headEnd/>
            <a:tailEnd/>
          </a:ln>
          <a:effectLst/>
        </p:spPr>
        <p:txBody>
          <a:bodyPr wrap="square">
            <a:spAutoFit/>
          </a:bodyPr>
          <a:lstStyle/>
          <a:p>
            <a:pPr>
              <a:defRPr/>
            </a:pPr>
            <a:r>
              <a:rPr lang="en-GB" sz="2400" i="1" dirty="0" smtClean="0">
                <a:solidFill>
                  <a:srgbClr val="FFFF00"/>
                </a:solidFill>
                <a:effectLst>
                  <a:outerShdw blurRad="38100" dist="38100" dir="2700000" algn="tl">
                    <a:srgbClr val="000000"/>
                  </a:outerShdw>
                </a:effectLst>
                <a:latin typeface="Calibri" pitchFamily="34" charset="0"/>
              </a:rPr>
              <a:t>Serpentine</a:t>
            </a:r>
            <a:r>
              <a:rPr lang="en-GB" sz="2400" i="1" dirty="0" smtClean="0">
                <a:solidFill>
                  <a:schemeClr val="bg1"/>
                </a:solidFill>
                <a:effectLst>
                  <a:outerShdw blurRad="38100" dist="38100" dir="2700000" algn="tl">
                    <a:srgbClr val="000000"/>
                  </a:outerShdw>
                </a:effectLst>
                <a:latin typeface="Calibri" pitchFamily="34" charset="0"/>
              </a:rPr>
              <a:t> </a:t>
            </a:r>
            <a:r>
              <a:rPr lang="en-GB" sz="2400" dirty="0" smtClean="0">
                <a:solidFill>
                  <a:schemeClr val="bg1"/>
                </a:solidFill>
                <a:effectLst>
                  <a:outerShdw blurRad="38100" dist="38100" dir="2700000" algn="tl">
                    <a:srgbClr val="000000"/>
                  </a:outerShdw>
                </a:effectLst>
                <a:latin typeface="Calibri" pitchFamily="34" charset="0"/>
              </a:rPr>
              <a:t>contains ~13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 and dominates, together with </a:t>
            </a:r>
            <a:r>
              <a:rPr lang="en-GB" sz="2400" i="1" dirty="0" smtClean="0">
                <a:solidFill>
                  <a:srgbClr val="FFFF00"/>
                </a:solidFill>
                <a:effectLst>
                  <a:outerShdw blurRad="38100" dist="38100" dir="2700000" algn="tl">
                    <a:srgbClr val="000000"/>
                  </a:outerShdw>
                </a:effectLst>
                <a:latin typeface="Calibri" pitchFamily="34" charset="0"/>
              </a:rPr>
              <a:t>chlorite</a:t>
            </a:r>
            <a:r>
              <a:rPr lang="en-GB" sz="2400" dirty="0" smtClean="0">
                <a:solidFill>
                  <a:schemeClr val="bg1"/>
                </a:solidFill>
                <a:effectLst>
                  <a:outerShdw blurRad="38100" dist="38100" dir="2700000" algn="tl">
                    <a:srgbClr val="000000"/>
                  </a:outerShdw>
                </a:effectLst>
                <a:latin typeface="Calibri" pitchFamily="34" charset="0"/>
              </a:rPr>
              <a:t> (~13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 the water budget of hydrous peridotite to ~150 km depth.</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51746" name="Text Box 98"/>
          <p:cNvSpPr txBox="1">
            <a:spLocks noChangeArrowheads="1"/>
          </p:cNvSpPr>
          <p:nvPr/>
        </p:nvSpPr>
        <p:spPr bwMode="auto">
          <a:xfrm>
            <a:off x="5753100" y="1989138"/>
            <a:ext cx="3390900" cy="3416320"/>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In average mantle compositions, </a:t>
            </a:r>
            <a:r>
              <a:rPr lang="en-GB" sz="2400" i="1" dirty="0" smtClean="0">
                <a:solidFill>
                  <a:schemeClr val="bg1"/>
                </a:solidFill>
                <a:effectLst>
                  <a:outerShdw blurRad="38100" dist="38100" dir="2700000" algn="tl">
                    <a:srgbClr val="000000"/>
                  </a:outerShdw>
                </a:effectLst>
                <a:latin typeface="Calibri" pitchFamily="34" charset="0"/>
              </a:rPr>
              <a:t>talc </a:t>
            </a:r>
            <a:r>
              <a:rPr lang="en-GB" sz="2400" dirty="0" smtClean="0">
                <a:solidFill>
                  <a:schemeClr val="bg1"/>
                </a:solidFill>
                <a:effectLst>
                  <a:outerShdw blurRad="38100" dist="38100" dir="2700000" algn="tl">
                    <a:srgbClr val="000000"/>
                  </a:outerShdw>
                </a:effectLst>
                <a:latin typeface="Calibri" pitchFamily="34" charset="0"/>
              </a:rPr>
              <a:t>(4.7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 + olivine have a rather limited stability field less than 100 °C wide, and they decompose to enstatite +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 between 690 °C (1 GPa) and 720 °C (2 GPa).</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51752" name="Rectangle 104"/>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1753" name="Rectangle 105"/>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1754" name="Freeform 106"/>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1755" name="Freeform 107"/>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1756" name="Freeform 108"/>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1757" name="Line 109"/>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24940" name="Group 110"/>
          <p:cNvGrpSpPr>
            <a:grpSpLocks/>
          </p:cNvGrpSpPr>
          <p:nvPr/>
        </p:nvGrpSpPr>
        <p:grpSpPr bwMode="auto">
          <a:xfrm>
            <a:off x="879475" y="2682875"/>
            <a:ext cx="3502025" cy="993775"/>
            <a:chOff x="554" y="1690"/>
            <a:chExt cx="2206" cy="626"/>
          </a:xfrm>
          <a:effectLst>
            <a:outerShdw blurRad="50800" dist="38100" dir="2700000" algn="tl" rotWithShape="0">
              <a:prstClr val="black">
                <a:alpha val="40000"/>
              </a:prstClr>
            </a:outerShdw>
          </a:effectLst>
        </p:grpSpPr>
        <p:sp>
          <p:nvSpPr>
            <p:cNvPr id="1051759" name="Freeform 111"/>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1760" name="Freeform 112"/>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51761" name="Freeform 113"/>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1762" name="Freeform 114"/>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1763" name="Freeform 115"/>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1764" name="Line 116"/>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24945" name="Group 117"/>
          <p:cNvGrpSpPr>
            <a:grpSpLocks/>
          </p:cNvGrpSpPr>
          <p:nvPr/>
        </p:nvGrpSpPr>
        <p:grpSpPr bwMode="auto">
          <a:xfrm>
            <a:off x="1098550" y="2625725"/>
            <a:ext cx="1614488" cy="3651250"/>
            <a:chOff x="692" y="1654"/>
            <a:chExt cx="1017" cy="2300"/>
          </a:xfrm>
          <a:effectLst>
            <a:outerShdw blurRad="50800" dist="38100" dir="2700000" algn="tl" rotWithShape="0">
              <a:prstClr val="black">
                <a:alpha val="40000"/>
              </a:prstClr>
            </a:outerShdw>
          </a:effectLst>
        </p:grpSpPr>
        <p:grpSp>
          <p:nvGrpSpPr>
            <p:cNvPr id="125035" name="Group 118"/>
            <p:cNvGrpSpPr>
              <a:grpSpLocks/>
            </p:cNvGrpSpPr>
            <p:nvPr/>
          </p:nvGrpSpPr>
          <p:grpSpPr bwMode="auto">
            <a:xfrm>
              <a:off x="824" y="1654"/>
              <a:ext cx="885" cy="1893"/>
              <a:chOff x="824" y="1654"/>
              <a:chExt cx="885" cy="1893"/>
            </a:xfrm>
          </p:grpSpPr>
          <p:sp>
            <p:nvSpPr>
              <p:cNvPr id="1051767" name="Freeform 119"/>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51768" name="Freeform 120"/>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51769" name="Freeform 121"/>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24946" name="Text Box 122"/>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4947" name="Text Box 123"/>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4948" name="Text Box 124"/>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4949" name="Text Box 125"/>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4950" name="Text Box 126"/>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4952" name="Text Box 128"/>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4953" name="Text Box 129"/>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51778" name="Freeform 130"/>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4955" name="Text Box 131"/>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4956" name="Text Box 132"/>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4957" name="Text Box 133"/>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4958" name="Text Box 134"/>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4959" name="Text Box 135"/>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4960" name="Text Box 136"/>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4961" name="Text Box 137"/>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4962" name="Text Box 138"/>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4963" name="Text Box 139"/>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4964" name="Text Box 140"/>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4965" name="Text Box 141"/>
          <p:cNvSpPr txBox="1">
            <a:spLocks noChangeAspect="1" noChangeArrowheads="1"/>
          </p:cNvSpPr>
          <p:nvPr/>
        </p:nvSpPr>
        <p:spPr bwMode="auto">
          <a:xfrm rot="2049888">
            <a:off x="2092325" y="5980113"/>
            <a:ext cx="830263"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“A” opx</a:t>
            </a:r>
          </a:p>
        </p:txBody>
      </p:sp>
      <p:sp>
        <p:nvSpPr>
          <p:cNvPr id="124966" name="Text Box 142"/>
          <p:cNvSpPr txBox="1">
            <a:spLocks noChangeAspect="1" noChangeArrowheads="1"/>
          </p:cNvSpPr>
          <p:nvPr/>
        </p:nvSpPr>
        <p:spPr bwMode="auto">
          <a:xfrm rot="1951574">
            <a:off x="2275859" y="5835392"/>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4967" name="Text Box 143"/>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4968" name="Text Box 144"/>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4969" name="Text Box 145"/>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4970" name="Text Box 146"/>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4971" name="Text Box 147"/>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4972" name="Text Box 148"/>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4973" name="Text Box 149"/>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4974" name="Text Box 150"/>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4975" name="Text Box 151"/>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4976" name="Text Box 152"/>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4977" name="Text Box 153"/>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4978" name="Text Box 154"/>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4979" name="Text Box 155"/>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4980" name="Text Box 157"/>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4981" name="Text Box 158"/>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4982" name="Text Box 159"/>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4983" name="Text Box 160"/>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4984" name="Text Box 161"/>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4985" name="Text Box 162"/>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4986" name="Text Box 163"/>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4987" name="Text Box 164"/>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4988" name="Text Box 165"/>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4989" name="Text Box 166"/>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4990" name="Text Box 167"/>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4991" name="Text Box 168"/>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4992" name="Text Box 169"/>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4993" name="Text Box 170"/>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4994" name="Text Box 171"/>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4995" name="Text Box 172"/>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4996" name="Text Box 173"/>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4997" name="Text Box 174"/>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4998" name="Text Box 175"/>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4999" name="Text Box 176"/>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5000" name="Text Box 177"/>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5001" name="Text Box 178"/>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5002" name="Text Box 179"/>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5003" name="Text Box 180"/>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5004" name="Text Box 181"/>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5005" name="Text Box 182"/>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5006" name="Text Box 183"/>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5007" name="Text Box 184"/>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5008" name="Text Box 185"/>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5009" name="Text Box 186"/>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51835" name="Line 187"/>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36" name="Line 188"/>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37" name="Line 189"/>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38" name="Line 190"/>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39" name="Line 191"/>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0" name="Line 192"/>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1" name="Line 193"/>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2" name="Line 194"/>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3" name="Line 195"/>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4" name="Line 196"/>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5" name="Line 197"/>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6" name="Line 198"/>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7" name="Line 199"/>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1849" name="Line 201"/>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25025" name="Text Box 203"/>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12"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Principal hydrous phases in peridotites</a:t>
            </a:r>
            <a:endParaRPr lang="en-GB" sz="3600" dirty="0">
              <a:solidFill>
                <a:schemeClr val="bg1"/>
              </a:solidFill>
              <a:effectLst>
                <a:outerShdw blurRad="38100" dist="38100" dir="2700000" algn="tl">
                  <a:srgbClr val="000000"/>
                </a:outerShdw>
              </a:effectLst>
              <a:latin typeface="Calibri" pitchFamily="34" charset="0"/>
            </a:endParaRPr>
          </a:p>
        </p:txBody>
      </p:sp>
      <p:sp>
        <p:nvSpPr>
          <p:cNvPr id="2" name="Figura a mano libera 1"/>
          <p:cNvSpPr/>
          <p:nvPr/>
        </p:nvSpPr>
        <p:spPr bwMode="auto">
          <a:xfrm>
            <a:off x="581025" y="2524125"/>
            <a:ext cx="2152650" cy="4019550"/>
          </a:xfrm>
          <a:custGeom>
            <a:avLst/>
            <a:gdLst>
              <a:gd name="connsiteX0" fmla="*/ 504825 w 2152650"/>
              <a:gd name="connsiteY0" fmla="*/ 0 h 4019550"/>
              <a:gd name="connsiteX1" fmla="*/ 1019175 w 2152650"/>
              <a:gd name="connsiteY1" fmla="*/ 200025 h 4019550"/>
              <a:gd name="connsiteX2" fmla="*/ 1857375 w 2152650"/>
              <a:gd name="connsiteY2" fmla="*/ 752475 h 4019550"/>
              <a:gd name="connsiteX3" fmla="*/ 2152650 w 2152650"/>
              <a:gd name="connsiteY3" fmla="*/ 1066800 h 4019550"/>
              <a:gd name="connsiteX4" fmla="*/ 1685925 w 2152650"/>
              <a:gd name="connsiteY4" fmla="*/ 2228850 h 4019550"/>
              <a:gd name="connsiteX5" fmla="*/ 1190625 w 2152650"/>
              <a:gd name="connsiteY5" fmla="*/ 3143250 h 4019550"/>
              <a:gd name="connsiteX6" fmla="*/ 542925 w 2152650"/>
              <a:gd name="connsiteY6" fmla="*/ 3733800 h 4019550"/>
              <a:gd name="connsiteX7" fmla="*/ 228600 w 2152650"/>
              <a:gd name="connsiteY7" fmla="*/ 3933825 h 4019550"/>
              <a:gd name="connsiteX8" fmla="*/ 0 w 2152650"/>
              <a:gd name="connsiteY8" fmla="*/ 4019550 h 4019550"/>
              <a:gd name="connsiteX9" fmla="*/ 9525 w 2152650"/>
              <a:gd name="connsiteY9" fmla="*/ 9525 h 4019550"/>
              <a:gd name="connsiteX10" fmla="*/ 504825 w 2152650"/>
              <a:gd name="connsiteY10" fmla="*/ 0 h 401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2650" h="4019550">
                <a:moveTo>
                  <a:pt x="504825" y="0"/>
                </a:moveTo>
                <a:lnTo>
                  <a:pt x="1019175" y="200025"/>
                </a:lnTo>
                <a:lnTo>
                  <a:pt x="1857375" y="752475"/>
                </a:lnTo>
                <a:lnTo>
                  <a:pt x="2152650" y="1066800"/>
                </a:lnTo>
                <a:lnTo>
                  <a:pt x="1685925" y="2228850"/>
                </a:lnTo>
                <a:lnTo>
                  <a:pt x="1190625" y="3143250"/>
                </a:lnTo>
                <a:lnTo>
                  <a:pt x="542925" y="3733800"/>
                </a:lnTo>
                <a:lnTo>
                  <a:pt x="228600" y="3933825"/>
                </a:lnTo>
                <a:lnTo>
                  <a:pt x="0" y="4019550"/>
                </a:lnTo>
                <a:lnTo>
                  <a:pt x="9525" y="9525"/>
                </a:lnTo>
                <a:lnTo>
                  <a:pt x="504825" y="0"/>
                </a:lnTo>
                <a:close/>
              </a:path>
            </a:pathLst>
          </a:custGeom>
          <a:solidFill>
            <a:srgbClr val="0066FF">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 name="Figura a mano libera 2"/>
          <p:cNvSpPr/>
          <p:nvPr/>
        </p:nvSpPr>
        <p:spPr bwMode="auto">
          <a:xfrm>
            <a:off x="604692" y="2514600"/>
            <a:ext cx="3048000" cy="2543175"/>
          </a:xfrm>
          <a:custGeom>
            <a:avLst/>
            <a:gdLst>
              <a:gd name="connsiteX0" fmla="*/ 1590675 w 3048000"/>
              <a:gd name="connsiteY0" fmla="*/ 0 h 2543175"/>
              <a:gd name="connsiteX1" fmla="*/ 2238375 w 3048000"/>
              <a:gd name="connsiteY1" fmla="*/ 209550 h 2543175"/>
              <a:gd name="connsiteX2" fmla="*/ 2914650 w 3048000"/>
              <a:gd name="connsiteY2" fmla="*/ 619125 h 2543175"/>
              <a:gd name="connsiteX3" fmla="*/ 3048000 w 3048000"/>
              <a:gd name="connsiteY3" fmla="*/ 876300 h 2543175"/>
              <a:gd name="connsiteX4" fmla="*/ 2971800 w 3048000"/>
              <a:gd name="connsiteY4" fmla="*/ 1409700 h 2543175"/>
              <a:gd name="connsiteX5" fmla="*/ 2695575 w 3048000"/>
              <a:gd name="connsiteY5" fmla="*/ 1828800 h 2543175"/>
              <a:gd name="connsiteX6" fmla="*/ 2200275 w 3048000"/>
              <a:gd name="connsiteY6" fmla="*/ 2219325 h 2543175"/>
              <a:gd name="connsiteX7" fmla="*/ 1485900 w 3048000"/>
              <a:gd name="connsiteY7" fmla="*/ 2495550 h 2543175"/>
              <a:gd name="connsiteX8" fmla="*/ 552450 w 3048000"/>
              <a:gd name="connsiteY8" fmla="*/ 2543175 h 2543175"/>
              <a:gd name="connsiteX9" fmla="*/ 0 w 3048000"/>
              <a:gd name="connsiteY9" fmla="*/ 2524125 h 2543175"/>
              <a:gd name="connsiteX10" fmla="*/ 0 w 3048000"/>
              <a:gd name="connsiteY10" fmla="*/ 19050 h 2543175"/>
              <a:gd name="connsiteX11" fmla="*/ 1657350 w 3048000"/>
              <a:gd name="connsiteY11" fmla="*/ 9525 h 2543175"/>
              <a:gd name="connsiteX12" fmla="*/ 1676400 w 3048000"/>
              <a:gd name="connsiteY12" fmla="*/ 19050 h 254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0" h="2543175">
                <a:moveTo>
                  <a:pt x="1590675" y="0"/>
                </a:moveTo>
                <a:lnTo>
                  <a:pt x="2238375" y="209550"/>
                </a:lnTo>
                <a:lnTo>
                  <a:pt x="2914650" y="619125"/>
                </a:lnTo>
                <a:lnTo>
                  <a:pt x="3048000" y="876300"/>
                </a:lnTo>
                <a:lnTo>
                  <a:pt x="2971800" y="1409700"/>
                </a:lnTo>
                <a:lnTo>
                  <a:pt x="2695575" y="1828800"/>
                </a:lnTo>
                <a:lnTo>
                  <a:pt x="2200275" y="2219325"/>
                </a:lnTo>
                <a:lnTo>
                  <a:pt x="1485900" y="2495550"/>
                </a:lnTo>
                <a:lnTo>
                  <a:pt x="552450" y="2543175"/>
                </a:lnTo>
                <a:lnTo>
                  <a:pt x="0" y="2524125"/>
                </a:lnTo>
                <a:lnTo>
                  <a:pt x="0" y="19050"/>
                </a:lnTo>
                <a:lnTo>
                  <a:pt x="1657350" y="9525"/>
                </a:lnTo>
                <a:lnTo>
                  <a:pt x="1676400" y="19050"/>
                </a:lnTo>
              </a:path>
            </a:pathLst>
          </a:custGeom>
          <a:solidFill>
            <a:srgbClr val="FF0066">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Figura a mano libera 3"/>
          <p:cNvSpPr/>
          <p:nvPr/>
        </p:nvSpPr>
        <p:spPr bwMode="auto">
          <a:xfrm>
            <a:off x="1102519" y="2524125"/>
            <a:ext cx="1621631" cy="1016794"/>
          </a:xfrm>
          <a:custGeom>
            <a:avLst/>
            <a:gdLst>
              <a:gd name="connsiteX0" fmla="*/ 581025 w 1621631"/>
              <a:gd name="connsiteY0" fmla="*/ 0 h 1016794"/>
              <a:gd name="connsiteX1" fmla="*/ 881062 w 1621631"/>
              <a:gd name="connsiteY1" fmla="*/ 123825 h 1016794"/>
              <a:gd name="connsiteX2" fmla="*/ 1240631 w 1621631"/>
              <a:gd name="connsiteY2" fmla="*/ 335756 h 1016794"/>
              <a:gd name="connsiteX3" fmla="*/ 1433512 w 1621631"/>
              <a:gd name="connsiteY3" fmla="*/ 578644 h 1016794"/>
              <a:gd name="connsiteX4" fmla="*/ 1581150 w 1621631"/>
              <a:gd name="connsiteY4" fmla="*/ 909638 h 1016794"/>
              <a:gd name="connsiteX5" fmla="*/ 1621631 w 1621631"/>
              <a:gd name="connsiteY5" fmla="*/ 1016794 h 1016794"/>
              <a:gd name="connsiteX6" fmla="*/ 1266825 w 1621631"/>
              <a:gd name="connsiteY6" fmla="*/ 702469 h 1016794"/>
              <a:gd name="connsiteX7" fmla="*/ 714375 w 1621631"/>
              <a:gd name="connsiteY7" fmla="*/ 323850 h 1016794"/>
              <a:gd name="connsiteX8" fmla="*/ 228600 w 1621631"/>
              <a:gd name="connsiteY8" fmla="*/ 95250 h 1016794"/>
              <a:gd name="connsiteX9" fmla="*/ 0 w 1621631"/>
              <a:gd name="connsiteY9" fmla="*/ 2381 h 1016794"/>
              <a:gd name="connsiteX10" fmla="*/ 581025 w 1621631"/>
              <a:gd name="connsiteY10" fmla="*/ 0 h 101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1631" h="1016794">
                <a:moveTo>
                  <a:pt x="581025" y="0"/>
                </a:moveTo>
                <a:lnTo>
                  <a:pt x="881062" y="123825"/>
                </a:lnTo>
                <a:lnTo>
                  <a:pt x="1240631" y="335756"/>
                </a:lnTo>
                <a:lnTo>
                  <a:pt x="1433512" y="578644"/>
                </a:lnTo>
                <a:lnTo>
                  <a:pt x="1581150" y="909638"/>
                </a:lnTo>
                <a:lnTo>
                  <a:pt x="1621631" y="1016794"/>
                </a:lnTo>
                <a:lnTo>
                  <a:pt x="1266825" y="702469"/>
                </a:lnTo>
                <a:lnTo>
                  <a:pt x="714375" y="323850"/>
                </a:lnTo>
                <a:lnTo>
                  <a:pt x="228600" y="95250"/>
                </a:lnTo>
                <a:lnTo>
                  <a:pt x="0" y="2381"/>
                </a:lnTo>
                <a:lnTo>
                  <a:pt x="581025" y="0"/>
                </a:lnTo>
                <a:close/>
              </a:path>
            </a:pathLst>
          </a:custGeom>
          <a:solidFill>
            <a:srgbClr val="FF66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7" name="Group 212"/>
          <p:cNvGrpSpPr>
            <a:grpSpLocks/>
          </p:cNvGrpSpPr>
          <p:nvPr/>
        </p:nvGrpSpPr>
        <p:grpSpPr bwMode="auto">
          <a:xfrm>
            <a:off x="1166813" y="2676525"/>
            <a:ext cx="2508250" cy="2373313"/>
            <a:chOff x="859" y="1822"/>
            <a:chExt cx="1580" cy="1495"/>
          </a:xfrm>
          <a:effectLst>
            <a:outerShdw blurRad="50800" dist="38100" dir="2700000" algn="tl" rotWithShape="0">
              <a:prstClr val="black">
                <a:alpha val="40000"/>
              </a:prstClr>
            </a:outerShdw>
          </a:effectLst>
        </p:grpSpPr>
        <p:sp>
          <p:nvSpPr>
            <p:cNvPr id="1051858" name="Freeform 210"/>
            <p:cNvSpPr>
              <a:spLocks noChangeAspect="1"/>
            </p:cNvSpPr>
            <p:nvPr/>
          </p:nvSpPr>
          <p:spPr bwMode="auto">
            <a:xfrm>
              <a:off x="1820" y="1822"/>
              <a:ext cx="619" cy="1285"/>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762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051859" name="Freeform 211"/>
            <p:cNvSpPr>
              <a:spLocks noChangeAspect="1"/>
            </p:cNvSpPr>
            <p:nvPr/>
          </p:nvSpPr>
          <p:spPr bwMode="auto">
            <a:xfrm>
              <a:off x="859" y="3111"/>
              <a:ext cx="1026" cy="206"/>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76200" cap="flat" cmpd="sng">
              <a:solidFill>
                <a:srgbClr val="FF0066"/>
              </a:solidFill>
              <a:prstDash val="sysDot"/>
              <a:round/>
              <a:headEnd/>
              <a:tailEnd/>
            </a:ln>
            <a:effectLst/>
          </p:spPr>
          <p:txBody>
            <a:bodyPr anchor="ctr"/>
            <a:lstStyle/>
            <a:p>
              <a:pPr>
                <a:defRPr/>
              </a:pPr>
              <a:endParaRPr lang="en-GB">
                <a:latin typeface="Calibri" pitchFamily="34" charset="0"/>
              </a:endParaRPr>
            </a:p>
          </p:txBody>
        </p:sp>
      </p:grpSp>
      <p:grpSp>
        <p:nvGrpSpPr>
          <p:cNvPr id="5" name="Group 205"/>
          <p:cNvGrpSpPr>
            <a:grpSpLocks/>
          </p:cNvGrpSpPr>
          <p:nvPr/>
        </p:nvGrpSpPr>
        <p:grpSpPr bwMode="auto">
          <a:xfrm>
            <a:off x="1112838" y="2627313"/>
            <a:ext cx="1614487" cy="3651250"/>
            <a:chOff x="692" y="1654"/>
            <a:chExt cx="1017" cy="2300"/>
          </a:xfrm>
          <a:effectLst>
            <a:outerShdw blurRad="50800" dist="38100" dir="2700000" algn="tl" rotWithShape="0">
              <a:prstClr val="black">
                <a:alpha val="40000"/>
              </a:prstClr>
            </a:outerShdw>
          </a:effectLst>
        </p:grpSpPr>
        <p:grpSp>
          <p:nvGrpSpPr>
            <p:cNvPr id="125031" name="Group 206"/>
            <p:cNvGrpSpPr>
              <a:grpSpLocks/>
            </p:cNvGrpSpPr>
            <p:nvPr/>
          </p:nvGrpSpPr>
          <p:grpSpPr bwMode="auto">
            <a:xfrm>
              <a:off x="824" y="1654"/>
              <a:ext cx="885" cy="1893"/>
              <a:chOff x="824" y="1654"/>
              <a:chExt cx="885" cy="1893"/>
            </a:xfrm>
          </p:grpSpPr>
          <p:sp>
            <p:nvSpPr>
              <p:cNvPr id="1051855" name="Freeform 207"/>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762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51856" name="Freeform 208"/>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762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51857" name="Freeform 209"/>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762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0" name="Rettangolo arrotondato 9"/>
          <p:cNvSpPr/>
          <p:nvPr/>
        </p:nvSpPr>
        <p:spPr bwMode="auto">
          <a:xfrm rot="2190399">
            <a:off x="1946638" y="2505725"/>
            <a:ext cx="878620" cy="511278"/>
          </a:xfrm>
          <a:prstGeom prst="round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9" name="Text Box 127"/>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5"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tx1"/>
                </a:solidFill>
                <a:effectLst>
                  <a:outerShdw blurRad="38100" dist="38100" dir="2700000" algn="tl">
                    <a:srgbClr val="FFFFFF"/>
                  </a:outerShdw>
                </a:effectLst>
                <a:latin typeface="Calibri" pitchFamily="34" charset="0"/>
              </a:rPr>
              <a:t>Schmidt </a:t>
            </a:r>
            <a:r>
              <a:rPr lang="en-GB" sz="1200" dirty="0" smtClean="0">
                <a:solidFill>
                  <a:schemeClr val="tx1"/>
                </a:solidFill>
                <a:effectLst>
                  <a:outerShdw blurRad="38100" dist="38100" dir="2700000" algn="tl">
                    <a:srgbClr val="FFFFFF"/>
                  </a:outerShdw>
                </a:effectLst>
                <a:latin typeface="Calibri" pitchFamily="34" charset="0"/>
              </a:rPr>
              <a:t>and </a:t>
            </a:r>
            <a:r>
              <a:rPr lang="en-GB" sz="1200" dirty="0" err="1" smtClean="0">
                <a:solidFill>
                  <a:schemeClr val="tx1"/>
                </a:solidFill>
                <a:effectLst>
                  <a:outerShdw blurRad="38100" dist="38100" dir="2700000" algn="tl">
                    <a:srgbClr val="FFFFFF"/>
                  </a:outerShdw>
                </a:effectLst>
                <a:latin typeface="Calibri" pitchFamily="34" charset="0"/>
              </a:rPr>
              <a:t>Poli</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smtClean="0">
                <a:solidFill>
                  <a:schemeClr val="tx1"/>
                </a:solidFill>
                <a:effectLst>
                  <a:outerShdw blurRad="38100" dist="38100" dir="2700000" algn="tl">
                    <a:srgbClr val="FFFFFF"/>
                  </a:outerShdw>
                </a:effectLst>
                <a:latin typeface="Calibri" pitchFamily="34" charset="0"/>
              </a:rPr>
              <a:t>1998 (Earth </a:t>
            </a:r>
            <a:r>
              <a:rPr lang="en-GB" sz="1200" dirty="0" smtClean="0">
                <a:solidFill>
                  <a:schemeClr val="tx1"/>
                </a:solidFill>
                <a:effectLst>
                  <a:outerShdw blurRad="38100" dist="38100" dir="2700000" algn="tl">
                    <a:srgbClr val="FFFFFF"/>
                  </a:outerShdw>
                </a:effectLst>
                <a:latin typeface="Calibri" pitchFamily="34" charset="0"/>
              </a:rPr>
              <a:t>Planet. Sci. Lett., 163, </a:t>
            </a:r>
            <a:r>
              <a:rPr lang="en-GB" sz="1200" dirty="0" smtClean="0">
                <a:solidFill>
                  <a:schemeClr val="tx1"/>
                </a:solidFill>
                <a:effectLst>
                  <a:outerShdw blurRad="38100" dist="38100" dir="2700000" algn="tl">
                    <a:srgbClr val="FFFFFF"/>
                  </a:outerShdw>
                </a:effectLst>
                <a:latin typeface="Calibri" pitchFamily="34" charset="0"/>
              </a:rPr>
              <a:t>361-379)</a:t>
            </a:r>
            <a:endParaRPr lang="en-GB" sz="1200" dirty="0">
              <a:solidFill>
                <a:schemeClr val="tx1"/>
              </a:solidFill>
              <a:effectLst>
                <a:outerShdw blurRad="38100" dist="38100" dir="2700000" algn="tl">
                  <a:srgbClr val="FFFFFF"/>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1745"/>
                                        </p:tgtEl>
                                        <p:attrNameLst>
                                          <p:attrName>style.visibility</p:attrName>
                                        </p:attrNameLst>
                                      </p:cBhvr>
                                      <p:to>
                                        <p:strVal val="visible"/>
                                      </p:to>
                                    </p:set>
                                    <p:animEffect transition="in" filter="fade">
                                      <p:cBhvr>
                                        <p:cTn id="7" dur="500"/>
                                        <p:tgtEl>
                                          <p:spTgt spid="10517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1000"/>
                                        <p:tgtEl>
                                          <p:spTgt spid="7"/>
                                        </p:tgtEl>
                                      </p:cBhvr>
                                    </p:animEffect>
                                  </p:childTnLst>
                                </p:cTn>
                              </p:par>
                              <p:par>
                                <p:cTn id="22" presetID="10" presetClass="exit" presetSubtype="0" fill="hold" grpId="1" nodeType="withEffect">
                                  <p:stCondLst>
                                    <p:cond delay="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right)">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51746"/>
                                        </p:tgtEl>
                                        <p:attrNameLst>
                                          <p:attrName>style.visibility</p:attrName>
                                        </p:attrNameLst>
                                      </p:cBhvr>
                                      <p:to>
                                        <p:strVal val="visible"/>
                                      </p:to>
                                    </p:set>
                                    <p:animEffect transition="in" filter="fade">
                                      <p:cBhvr>
                                        <p:cTn id="33" dur="500"/>
                                        <p:tgtEl>
                                          <p:spTgt spid="1051746"/>
                                        </p:tgtEl>
                                      </p:cBhvr>
                                    </p:animEffect>
                                  </p:childTnLst>
                                </p:cTn>
                              </p:par>
                              <p:par>
                                <p:cTn id="34" presetID="10" presetClass="exit" presetSubtype="0" fill="hold" grpId="1" nodeType="withEffect">
                                  <p:stCondLst>
                                    <p:cond delay="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right)">
                                      <p:cBhvr>
                                        <p:cTn id="4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745" grpId="0"/>
      <p:bldP spid="1051746" grpId="0"/>
      <p:bldP spid="2" grpId="0" animBg="1"/>
      <p:bldP spid="2" grpId="1" animBg="1"/>
      <p:bldP spid="3" grpId="0" animBg="1"/>
      <p:bldP spid="3" grpId="1" animBg="1"/>
      <p:bldP spid="4"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700" name="Rectangle 4"/>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3701" name="Rectangle 5"/>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3702" name="Freeform 6"/>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3703" name="Freeform 7"/>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3704" name="Freeform 8"/>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3705" name="Line 9"/>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25962" name="Group 10"/>
          <p:cNvGrpSpPr>
            <a:grpSpLocks/>
          </p:cNvGrpSpPr>
          <p:nvPr/>
        </p:nvGrpSpPr>
        <p:grpSpPr bwMode="auto">
          <a:xfrm>
            <a:off x="879475" y="2682875"/>
            <a:ext cx="3502025" cy="993775"/>
            <a:chOff x="554" y="1690"/>
            <a:chExt cx="2206" cy="626"/>
          </a:xfrm>
          <a:effectLst>
            <a:outerShdw blurRad="50800" dist="38100" dir="2700000" algn="tl" rotWithShape="0">
              <a:prstClr val="black">
                <a:alpha val="40000"/>
              </a:prstClr>
            </a:outerShdw>
          </a:effectLst>
        </p:grpSpPr>
        <p:sp>
          <p:nvSpPr>
            <p:cNvPr id="1053707" name="Freeform 11"/>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3708" name="Freeform 12"/>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53709" name="Freeform 13"/>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3710" name="Freeform 14"/>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3711" name="Freeform 15"/>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sp>
        <p:nvSpPr>
          <p:cNvPr id="1053712" name="Line 16"/>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5968" name="Text Box 22"/>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5969" name="Text Box 23"/>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5970" name="Text Box 24"/>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5971" name="Text Box 25"/>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5972" name="Text Box 26"/>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5973" name="Text Box 27"/>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5974" name="Text Box 28"/>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5975" name="Text Box 29"/>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53726" name="Freeform 30"/>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5977" name="Text Box 31"/>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5978" name="Text Box 32"/>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5979" name="Text Box 33"/>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5980" name="Text Box 34"/>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5981" name="Text Box 35"/>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5982" name="Text Box 36"/>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5983" name="Text Box 37"/>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5986" name="Text Box 40"/>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5987" name="Text Box 41"/>
          <p:cNvSpPr txBox="1">
            <a:spLocks noChangeAspect="1" noChangeArrowheads="1"/>
          </p:cNvSpPr>
          <p:nvPr/>
        </p:nvSpPr>
        <p:spPr bwMode="auto">
          <a:xfrm rot="2049888">
            <a:off x="2092325" y="5980113"/>
            <a:ext cx="830263"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“A” opx</a:t>
            </a:r>
          </a:p>
        </p:txBody>
      </p:sp>
      <p:sp>
        <p:nvSpPr>
          <p:cNvPr id="125988" name="Text Box 42"/>
          <p:cNvSpPr txBox="1">
            <a:spLocks noChangeAspect="1" noChangeArrowheads="1"/>
          </p:cNvSpPr>
          <p:nvPr/>
        </p:nvSpPr>
        <p:spPr bwMode="auto">
          <a:xfrm rot="1951574">
            <a:off x="2275859" y="5835392"/>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5989" name="Text Box 43"/>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5990" name="Text Box 44"/>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5991" name="Text Box 45"/>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5992" name="Text Box 46"/>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5993" name="Text Box 47"/>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5994" name="Text Box 48"/>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5995" name="Text Box 49"/>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5997" name="Text Box 51"/>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5998" name="Text Box 52"/>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5999" name="Text Box 53"/>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6000" name="Text Box 54"/>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6001" name="Text Box 55"/>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6002" name="Text Box 57"/>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6003" name="Text Box 58"/>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6004" name="Text Box 59"/>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6005" name="Text Box 60"/>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6006" name="Text Box 61"/>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6007" name="Text Box 62"/>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6008" name="Text Box 63"/>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6009" name="Text Box 64"/>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6010" name="Text Box 65"/>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dirty="0">
                <a:solidFill>
                  <a:schemeClr val="tx1"/>
                </a:solidFill>
                <a:effectLst/>
                <a:latin typeface="Calibri" pitchFamily="34" charset="0"/>
              </a:rPr>
              <a:t>700</a:t>
            </a:r>
          </a:p>
        </p:txBody>
      </p:sp>
      <p:sp>
        <p:nvSpPr>
          <p:cNvPr id="126011" name="Text Box 66"/>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6012" name="Text Box 67"/>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6013" name="Text Box 68"/>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6014" name="Text Box 69"/>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6015" name="Text Box 70"/>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6016" name="Text Box 71"/>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6017" name="Text Box 72"/>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6018" name="Text Box 73"/>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6019" name="Text Box 74"/>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6020" name="Text Box 75"/>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6021" name="Text Box 76"/>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6022" name="Text Box 77"/>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6023" name="Text Box 78"/>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6024" name="Text Box 79"/>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6025" name="Text Box 80"/>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6026" name="Text Box 81"/>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6027" name="Text Box 82"/>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6028" name="Text Box 83"/>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6029" name="Text Box 84"/>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6030" name="Text Box 85"/>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6031" name="Text Box 86"/>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53783" name="Line 87"/>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84" name="Line 88"/>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85" name="Line 89"/>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86" name="Line 90"/>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87" name="Line 91"/>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88" name="Line 92"/>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89" name="Line 93"/>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90" name="Line 94"/>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91" name="Line 95"/>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92" name="Line 96"/>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93" name="Line 97"/>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94" name="Line 98"/>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95" name="Line 99"/>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3796" name="Text Box 100"/>
          <p:cNvSpPr txBox="1">
            <a:spLocks noChangeArrowheads="1"/>
          </p:cNvSpPr>
          <p:nvPr/>
        </p:nvSpPr>
        <p:spPr bwMode="auto">
          <a:xfrm>
            <a:off x="71438" y="506413"/>
            <a:ext cx="9017000" cy="1421928"/>
          </a:xfrm>
          <a:prstGeom prst="rect">
            <a:avLst/>
          </a:prstGeom>
          <a:noFill/>
          <a:ln w="9525" algn="ctr">
            <a:noFill/>
            <a:miter lim="800000"/>
            <a:headEnd/>
            <a:tailEnd/>
          </a:ln>
          <a:effectLst/>
        </p:spPr>
        <p:txBody>
          <a:bodyPr wrap="square">
            <a:spAutoFit/>
          </a:bodyPr>
          <a:lstStyle/>
          <a:p>
            <a:pPr>
              <a:lnSpc>
                <a:spcPct val="90000"/>
              </a:lnSpc>
              <a:defRPr/>
            </a:pPr>
            <a:r>
              <a:rPr lang="en-GB" sz="2400" dirty="0" smtClean="0">
                <a:solidFill>
                  <a:schemeClr val="bg1"/>
                </a:solidFill>
                <a:effectLst>
                  <a:outerShdw blurRad="38100" dist="38100" dir="2700000" algn="tl">
                    <a:srgbClr val="000000"/>
                  </a:outerShdw>
                </a:effectLst>
                <a:latin typeface="Calibri" pitchFamily="34" charset="0"/>
              </a:rPr>
              <a:t>In natural peridotites, </a:t>
            </a:r>
            <a:r>
              <a:rPr lang="en-GB" sz="2400" i="1" dirty="0" smtClean="0">
                <a:solidFill>
                  <a:schemeClr val="bg1"/>
                </a:solidFill>
                <a:effectLst>
                  <a:outerShdw blurRad="38100" dist="38100" dir="2700000" algn="tl">
                    <a:srgbClr val="000000"/>
                  </a:outerShdw>
                </a:effectLst>
                <a:latin typeface="Calibri" pitchFamily="34" charset="0"/>
              </a:rPr>
              <a:t>chlorites </a:t>
            </a:r>
            <a:r>
              <a:rPr lang="en-GB" sz="2400" dirty="0" smtClean="0">
                <a:solidFill>
                  <a:schemeClr val="bg1"/>
                </a:solidFill>
                <a:effectLst>
                  <a:outerShdw blurRad="38100" dist="38100" dir="2700000" algn="tl">
                    <a:srgbClr val="000000"/>
                  </a:outerShdw>
                </a:effectLst>
                <a:latin typeface="Calibri" pitchFamily="34" charset="0"/>
              </a:rPr>
              <a:t>have compositions close to clinochlor (Mg</a:t>
            </a:r>
            <a:r>
              <a:rPr lang="en-GB" sz="2400" baseline="-25000" dirty="0" smtClean="0">
                <a:solidFill>
                  <a:schemeClr val="bg1"/>
                </a:solidFill>
                <a:effectLst>
                  <a:outerShdw blurRad="38100" dist="38100" dir="2700000" algn="tl">
                    <a:srgbClr val="000000"/>
                  </a:outerShdw>
                </a:effectLst>
                <a:latin typeface="Calibri" pitchFamily="34" charset="0"/>
              </a:rPr>
              <a:t>5</a:t>
            </a:r>
            <a:r>
              <a:rPr lang="en-GB" sz="2400" dirty="0" smtClean="0">
                <a:solidFill>
                  <a:schemeClr val="bg1"/>
                </a:solidFill>
                <a:effectLst>
                  <a:outerShdw blurRad="38100" dist="38100" dir="2700000" algn="tl">
                    <a:srgbClr val="000000"/>
                  </a:outerShdw>
                </a:effectLst>
                <a:latin typeface="Calibri" pitchFamily="34" charset="0"/>
              </a:rPr>
              <a:t>Al</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Si</a:t>
            </a:r>
            <a:r>
              <a:rPr lang="en-GB" sz="2400" baseline="-25000" dirty="0" smtClean="0">
                <a:solidFill>
                  <a:schemeClr val="bg1"/>
                </a:solidFill>
                <a:effectLst>
                  <a:outerShdw blurRad="38100" dist="38100" dir="2700000" algn="tl">
                    <a:srgbClr val="000000"/>
                  </a:outerShdw>
                </a:effectLst>
                <a:latin typeface="Calibri" pitchFamily="34" charset="0"/>
              </a:rPr>
              <a:t>3</a:t>
            </a:r>
            <a:r>
              <a:rPr lang="en-GB" sz="2400" dirty="0" smtClean="0">
                <a:solidFill>
                  <a:schemeClr val="bg1"/>
                </a:solidFill>
                <a:effectLst>
                  <a:outerShdw blurRad="38100" dist="38100" dir="2700000" algn="tl">
                    <a:srgbClr val="000000"/>
                  </a:outerShdw>
                </a:effectLst>
                <a:latin typeface="Calibri" pitchFamily="34" charset="0"/>
              </a:rPr>
              <a:t>O</a:t>
            </a:r>
            <a:r>
              <a:rPr lang="en-GB" sz="2400" baseline="-25000" dirty="0" smtClean="0">
                <a:solidFill>
                  <a:schemeClr val="bg1"/>
                </a:solidFill>
                <a:effectLst>
                  <a:outerShdw blurRad="38100" dist="38100" dir="2700000" algn="tl">
                    <a:srgbClr val="000000"/>
                  </a:outerShdw>
                </a:effectLst>
                <a:latin typeface="Calibri" pitchFamily="34" charset="0"/>
              </a:rPr>
              <a:t>10</a:t>
            </a:r>
            <a:r>
              <a:rPr lang="en-GB" sz="2400" dirty="0" smtClean="0">
                <a:solidFill>
                  <a:schemeClr val="bg1"/>
                </a:solidFill>
                <a:effectLst>
                  <a:outerShdw blurRad="38100" dist="38100" dir="2700000" algn="tl">
                    <a:srgbClr val="000000"/>
                  </a:outerShdw>
                </a:effectLst>
                <a:latin typeface="Calibri" pitchFamily="34" charset="0"/>
              </a:rPr>
              <a:t>(OH)</a:t>
            </a:r>
            <a:r>
              <a:rPr lang="en-GB" sz="2400" baseline="-25000" dirty="0" smtClean="0">
                <a:solidFill>
                  <a:schemeClr val="bg1"/>
                </a:solidFill>
                <a:effectLst>
                  <a:outerShdw blurRad="38100" dist="38100" dir="2700000" algn="tl">
                    <a:srgbClr val="000000"/>
                  </a:outerShdw>
                </a:effectLst>
                <a:latin typeface="Calibri" pitchFamily="34" charset="0"/>
              </a:rPr>
              <a:t>8</a:t>
            </a:r>
            <a:r>
              <a:rPr lang="en-GB" sz="2400" dirty="0" smtClean="0">
                <a:solidFill>
                  <a:schemeClr val="bg1"/>
                </a:solidFill>
                <a:effectLst>
                  <a:outerShdw blurRad="38100" dist="38100" dir="2700000" algn="tl">
                    <a:srgbClr val="000000"/>
                  </a:outerShdw>
                </a:effectLst>
                <a:latin typeface="Calibri" pitchFamily="34" charset="0"/>
              </a:rPr>
              <a:t>). Synthetic clinochlor decomposes between 3 and 21 kbar to orthopyroxene + olivine + spinel +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 with a maximum temperature stability of 870 °C.</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53797" name="Text Box 101"/>
          <p:cNvSpPr txBox="1">
            <a:spLocks noChangeArrowheads="1"/>
          </p:cNvSpPr>
          <p:nvPr/>
        </p:nvSpPr>
        <p:spPr bwMode="auto">
          <a:xfrm>
            <a:off x="5753100" y="2111375"/>
            <a:ext cx="3335338" cy="1938992"/>
          </a:xfrm>
          <a:prstGeom prst="rect">
            <a:avLst/>
          </a:prstGeom>
          <a:noFill/>
          <a:ln w="9525" algn="ctr">
            <a:noFill/>
            <a:miter lim="800000"/>
            <a:headEnd/>
            <a:tailEnd/>
          </a:ln>
          <a:effectLst/>
        </p:spPr>
        <p:txBody>
          <a:bodyPr>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In subducted peridotite, </a:t>
            </a:r>
            <a:r>
              <a:rPr lang="en-GB" sz="2400" i="1" dirty="0">
                <a:solidFill>
                  <a:schemeClr val="bg1"/>
                </a:solidFill>
                <a:effectLst>
                  <a:outerShdw blurRad="38100" dist="38100" dir="2700000" algn="tl">
                    <a:srgbClr val="000000"/>
                  </a:outerShdw>
                </a:effectLst>
                <a:latin typeface="Calibri" pitchFamily="34" charset="0"/>
              </a:rPr>
              <a:t>P</a:t>
            </a:r>
            <a:r>
              <a:rPr lang="en-GB" sz="2400" i="1" dirty="0" smtClean="0">
                <a:solidFill>
                  <a:schemeClr val="bg1"/>
                </a:solidFill>
                <a:effectLst>
                  <a:outerShdw blurRad="38100" dist="38100" dir="2700000" algn="tl">
                    <a:srgbClr val="000000"/>
                  </a:outerShdw>
                </a:effectLst>
                <a:latin typeface="Calibri" pitchFamily="34" charset="0"/>
              </a:rPr>
              <a:t>hase A </a:t>
            </a:r>
            <a:r>
              <a:rPr lang="en-GB" sz="2400" dirty="0" smtClean="0">
                <a:solidFill>
                  <a:schemeClr val="bg1"/>
                </a:solidFill>
                <a:effectLst>
                  <a:outerShdw blurRad="38100" dist="38100" dir="2700000" algn="tl">
                    <a:srgbClr val="000000"/>
                  </a:outerShdw>
                </a:effectLst>
                <a:latin typeface="Calibri" pitchFamily="34" charset="0"/>
              </a:rPr>
              <a:t>(Mg</a:t>
            </a:r>
            <a:r>
              <a:rPr lang="en-GB" sz="2400" baseline="-25000" dirty="0" smtClean="0">
                <a:solidFill>
                  <a:schemeClr val="bg1"/>
                </a:solidFill>
                <a:effectLst>
                  <a:outerShdw blurRad="38100" dist="38100" dir="2700000" algn="tl">
                    <a:srgbClr val="000000"/>
                  </a:outerShdw>
                </a:effectLst>
                <a:latin typeface="Calibri" pitchFamily="34" charset="0"/>
              </a:rPr>
              <a:t>7</a:t>
            </a:r>
            <a:r>
              <a:rPr lang="en-GB" sz="2400" dirty="0" smtClean="0">
                <a:solidFill>
                  <a:schemeClr val="bg1"/>
                </a:solidFill>
                <a:effectLst>
                  <a:outerShdw blurRad="38100" dist="38100" dir="2700000" algn="tl">
                    <a:srgbClr val="000000"/>
                  </a:outerShdw>
                </a:effectLst>
                <a:latin typeface="Calibri" pitchFamily="34" charset="0"/>
              </a:rPr>
              <a:t>Si</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r>
              <a:rPr lang="en-GB" sz="2400" baseline="-25000" dirty="0" smtClean="0">
                <a:solidFill>
                  <a:schemeClr val="bg1"/>
                </a:solidFill>
                <a:effectLst>
                  <a:outerShdw blurRad="38100" dist="38100" dir="2700000" algn="tl">
                    <a:srgbClr val="000000"/>
                  </a:outerShdw>
                </a:effectLst>
                <a:latin typeface="Calibri" pitchFamily="34" charset="0"/>
              </a:rPr>
              <a:t>8</a:t>
            </a:r>
            <a:r>
              <a:rPr lang="en-GB" sz="2400" dirty="0" smtClean="0">
                <a:solidFill>
                  <a:schemeClr val="bg1"/>
                </a:solidFill>
                <a:effectLst>
                  <a:outerShdw blurRad="38100" dist="38100" dir="2700000" algn="tl">
                    <a:srgbClr val="000000"/>
                  </a:outerShdw>
                </a:effectLst>
                <a:latin typeface="Calibri" pitchFamily="34" charset="0"/>
              </a:rPr>
              <a:t>(OH)</a:t>
            </a:r>
            <a:r>
              <a:rPr lang="en-GB" sz="2400" baseline="-25000" dirty="0" smtClean="0">
                <a:solidFill>
                  <a:schemeClr val="bg1"/>
                </a:solidFill>
                <a:effectLst>
                  <a:outerShdw blurRad="38100" dist="38100" dir="2700000" algn="tl">
                    <a:srgbClr val="000000"/>
                  </a:outerShdw>
                </a:effectLst>
                <a:latin typeface="Calibri" pitchFamily="34" charset="0"/>
              </a:rPr>
              <a:t>6</a:t>
            </a:r>
            <a:r>
              <a:rPr lang="en-GB" sz="2400" dirty="0" smtClean="0">
                <a:solidFill>
                  <a:schemeClr val="bg1"/>
                </a:solidFill>
                <a:effectLst>
                  <a:outerShdw blurRad="38100" dist="38100" dir="2700000" algn="tl">
                    <a:srgbClr val="000000"/>
                  </a:outerShdw>
                </a:effectLst>
                <a:latin typeface="Calibri" pitchFamily="34" charset="0"/>
              </a:rPr>
              <a:t>, ~12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 replaces serpentine at pressures between 6 and 7 GPa.</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53799" name="Line 103"/>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26049" name="Text Box 104"/>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05"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Principal hydrous phases in peridotites</a:t>
            </a:r>
            <a:endParaRPr lang="en-GB" sz="3600" dirty="0">
              <a:solidFill>
                <a:schemeClr val="bg1"/>
              </a:solidFill>
              <a:effectLst>
                <a:outerShdw blurRad="38100" dist="38100" dir="2700000" algn="tl">
                  <a:srgbClr val="000000"/>
                </a:outerShdw>
              </a:effectLst>
              <a:latin typeface="Calibri" pitchFamily="34" charset="0"/>
            </a:endParaRPr>
          </a:p>
        </p:txBody>
      </p:sp>
      <p:sp>
        <p:nvSpPr>
          <p:cNvPr id="107" name="Rettangolo arrotondato 106"/>
          <p:cNvSpPr/>
          <p:nvPr/>
        </p:nvSpPr>
        <p:spPr bwMode="auto">
          <a:xfrm rot="1705455">
            <a:off x="2572365" y="2506598"/>
            <a:ext cx="1152362" cy="511278"/>
          </a:xfrm>
          <a:prstGeom prst="round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8" name="Text Box 50"/>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11" name="Rettangolo arrotondato 110"/>
          <p:cNvSpPr/>
          <p:nvPr/>
        </p:nvSpPr>
        <p:spPr bwMode="auto">
          <a:xfrm rot="18854184">
            <a:off x="763983" y="5759298"/>
            <a:ext cx="1066579" cy="713856"/>
          </a:xfrm>
          <a:prstGeom prst="roundRect">
            <a:avLst/>
          </a:pr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2" name="Text Box 38"/>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endParaRPr lang="en-GB" sz="1200" dirty="0">
              <a:solidFill>
                <a:schemeClr val="tx1"/>
              </a:solidFill>
              <a:effectLst/>
              <a:latin typeface="Calibri" pitchFamily="34" charset="0"/>
            </a:endParaRPr>
          </a:p>
        </p:txBody>
      </p:sp>
      <p:sp>
        <p:nvSpPr>
          <p:cNvPr id="113" name="Text Box 39"/>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grpSp>
        <p:nvGrpSpPr>
          <p:cNvPr id="125967" name="Group 17"/>
          <p:cNvGrpSpPr>
            <a:grpSpLocks/>
          </p:cNvGrpSpPr>
          <p:nvPr/>
        </p:nvGrpSpPr>
        <p:grpSpPr bwMode="auto">
          <a:xfrm>
            <a:off x="1098550" y="2625725"/>
            <a:ext cx="1614488" cy="3651250"/>
            <a:chOff x="692" y="1654"/>
            <a:chExt cx="1017" cy="2300"/>
          </a:xfrm>
          <a:effectLst>
            <a:outerShdw blurRad="50800" dist="38100" dir="2700000" algn="tl" rotWithShape="0">
              <a:prstClr val="black">
                <a:alpha val="40000"/>
              </a:prstClr>
            </a:outerShdw>
          </a:effectLst>
        </p:grpSpPr>
        <p:grpSp>
          <p:nvGrpSpPr>
            <p:cNvPr id="126052" name="Group 18"/>
            <p:cNvGrpSpPr>
              <a:grpSpLocks/>
            </p:cNvGrpSpPr>
            <p:nvPr/>
          </p:nvGrpSpPr>
          <p:grpSpPr bwMode="auto">
            <a:xfrm>
              <a:off x="824" y="1654"/>
              <a:ext cx="885" cy="1893"/>
              <a:chOff x="824" y="1654"/>
              <a:chExt cx="885" cy="1893"/>
            </a:xfrm>
          </p:grpSpPr>
          <p:sp>
            <p:nvSpPr>
              <p:cNvPr id="1053715" name="Freeform 19"/>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53716" name="Freeform 20"/>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53717" name="Freeform 21"/>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06"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tx1"/>
                </a:solidFill>
                <a:effectLst>
                  <a:outerShdw blurRad="38100" dist="38100" dir="2700000" algn="tl">
                    <a:srgbClr val="FFFFFF"/>
                  </a:outerShdw>
                </a:effectLst>
                <a:latin typeface="Calibri" pitchFamily="34" charset="0"/>
              </a:rPr>
              <a:t>Schmidt </a:t>
            </a:r>
            <a:r>
              <a:rPr lang="en-GB" sz="1200" dirty="0" smtClean="0">
                <a:solidFill>
                  <a:schemeClr val="tx1"/>
                </a:solidFill>
                <a:effectLst>
                  <a:outerShdw blurRad="38100" dist="38100" dir="2700000" algn="tl">
                    <a:srgbClr val="FFFFFF"/>
                  </a:outerShdw>
                </a:effectLst>
                <a:latin typeface="Calibri" pitchFamily="34" charset="0"/>
              </a:rPr>
              <a:t>and </a:t>
            </a:r>
            <a:r>
              <a:rPr lang="en-GB" sz="1200" dirty="0" err="1" smtClean="0">
                <a:solidFill>
                  <a:schemeClr val="tx1"/>
                </a:solidFill>
                <a:effectLst>
                  <a:outerShdw blurRad="38100" dist="38100" dir="2700000" algn="tl">
                    <a:srgbClr val="FFFFFF"/>
                  </a:outerShdw>
                </a:effectLst>
                <a:latin typeface="Calibri" pitchFamily="34" charset="0"/>
              </a:rPr>
              <a:t>Poli</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smtClean="0">
                <a:solidFill>
                  <a:schemeClr val="tx1"/>
                </a:solidFill>
                <a:effectLst>
                  <a:outerShdw blurRad="38100" dist="38100" dir="2700000" algn="tl">
                    <a:srgbClr val="FFFFFF"/>
                  </a:outerShdw>
                </a:effectLst>
                <a:latin typeface="Calibri" pitchFamily="34" charset="0"/>
              </a:rPr>
              <a:t>1998 (Earth </a:t>
            </a:r>
            <a:r>
              <a:rPr lang="en-GB" sz="1200" dirty="0" smtClean="0">
                <a:solidFill>
                  <a:schemeClr val="tx1"/>
                </a:solidFill>
                <a:effectLst>
                  <a:outerShdw blurRad="38100" dist="38100" dir="2700000" algn="tl">
                    <a:srgbClr val="FFFFFF"/>
                  </a:outerShdw>
                </a:effectLst>
                <a:latin typeface="Calibri" pitchFamily="34" charset="0"/>
              </a:rPr>
              <a:t>Planet. Sci. Lett., 163, </a:t>
            </a:r>
            <a:r>
              <a:rPr lang="en-GB" sz="1200" dirty="0" smtClean="0">
                <a:solidFill>
                  <a:schemeClr val="tx1"/>
                </a:solidFill>
                <a:effectLst>
                  <a:outerShdw blurRad="38100" dist="38100" dir="2700000" algn="tl">
                    <a:srgbClr val="FFFFFF"/>
                  </a:outerShdw>
                </a:effectLst>
                <a:latin typeface="Calibri" pitchFamily="34" charset="0"/>
              </a:rPr>
              <a:t>361-379)</a:t>
            </a:r>
            <a:endParaRPr lang="en-GB" sz="1200" dirty="0">
              <a:solidFill>
                <a:schemeClr val="tx1"/>
              </a:solidFill>
              <a:effectLst>
                <a:outerShdw blurRad="38100" dist="38100" dir="2700000" algn="tl">
                  <a:srgbClr val="FFFFFF"/>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3796"/>
                                        </p:tgtEl>
                                        <p:attrNameLst>
                                          <p:attrName>style.visibility</p:attrName>
                                        </p:attrNameLst>
                                      </p:cBhvr>
                                      <p:to>
                                        <p:strVal val="visible"/>
                                      </p:to>
                                    </p:set>
                                    <p:animEffect transition="in" filter="fade">
                                      <p:cBhvr>
                                        <p:cTn id="7" dur="500"/>
                                        <p:tgtEl>
                                          <p:spTgt spid="10537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20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53797"/>
                                        </p:tgtEl>
                                        <p:attrNameLst>
                                          <p:attrName>style.visibility</p:attrName>
                                        </p:attrNameLst>
                                      </p:cBhvr>
                                      <p:to>
                                        <p:strVal val="visible"/>
                                      </p:to>
                                    </p:set>
                                    <p:animEffect transition="in" filter="fade">
                                      <p:cBhvr>
                                        <p:cTn id="17" dur="500"/>
                                        <p:tgtEl>
                                          <p:spTgt spid="1053797"/>
                                        </p:tgtEl>
                                      </p:cBhvr>
                                    </p:animEffect>
                                  </p:childTnLst>
                                </p:cTn>
                              </p:par>
                              <p:par>
                                <p:cTn id="18" presetID="10" presetClass="exit" presetSubtype="0" fill="hold" grpId="1" nodeType="withEffect">
                                  <p:stCondLst>
                                    <p:cond delay="0"/>
                                  </p:stCondLst>
                                  <p:childTnLst>
                                    <p:animEffect transition="out" filter="fade">
                                      <p:cBhvr>
                                        <p:cTn id="19" dur="500"/>
                                        <p:tgtEl>
                                          <p:spTgt spid="107"/>
                                        </p:tgtEl>
                                      </p:cBhvr>
                                    </p:animEffect>
                                    <p:set>
                                      <p:cBhvr>
                                        <p:cTn id="20" dur="1" fill="hold">
                                          <p:stCondLst>
                                            <p:cond delay="499"/>
                                          </p:stCondLst>
                                        </p:cTn>
                                        <p:tgtEl>
                                          <p:spTgt spid="10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2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96" grpId="0"/>
      <p:bldP spid="1053797" grpId="0"/>
      <p:bldP spid="107" grpId="0" animBg="1"/>
      <p:bldP spid="107" grpId="1" animBg="1"/>
      <p:bldP spid="1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0" name="Rectangle 200"/>
          <p:cNvSpPr>
            <a:spLocks noChangeArrowheads="1"/>
          </p:cNvSpPr>
          <p:nvPr/>
        </p:nvSpPr>
        <p:spPr bwMode="auto">
          <a:xfrm>
            <a:off x="196751" y="61913"/>
            <a:ext cx="4853186" cy="1120775"/>
          </a:xfrm>
          <a:prstGeom prst="rect">
            <a:avLst/>
          </a:prstGeom>
          <a:noFill/>
          <a:ln w="9525">
            <a:noFill/>
            <a:miter lim="800000"/>
            <a:headEnd/>
            <a:tailEnd/>
          </a:ln>
          <a:effectLst/>
        </p:spPr>
        <p:txBody>
          <a:bodyPr/>
          <a:lstStyle/>
          <a:p>
            <a:pPr>
              <a:lnSpc>
                <a:spcPct val="90000"/>
              </a:lnSpc>
              <a:defRPr/>
            </a:pPr>
            <a:r>
              <a:rPr lang="en-GB" sz="7200" dirty="0" smtClean="0">
                <a:solidFill>
                  <a:srgbClr val="FF3300"/>
                </a:solidFill>
                <a:effectLst>
                  <a:outerShdw blurRad="38100" dist="38100" dir="2700000" algn="tl">
                    <a:srgbClr val="000000"/>
                  </a:outerShdw>
                </a:effectLst>
                <a:latin typeface="Calibri" pitchFamily="34" charset="0"/>
              </a:rPr>
              <a:t>Part Five.</a:t>
            </a:r>
            <a:endParaRPr lang="en-GB" sz="7200" dirty="0">
              <a:solidFill>
                <a:srgbClr val="FF3300"/>
              </a:solidFill>
              <a:effectLst>
                <a:outerShdw blurRad="38100" dist="38100" dir="2700000" algn="tl">
                  <a:srgbClr val="000000"/>
                </a:outerShdw>
              </a:effectLst>
              <a:latin typeface="Calibri" pitchFamily="34" charset="0"/>
            </a:endParaRPr>
          </a:p>
        </p:txBody>
      </p:sp>
      <p:sp>
        <p:nvSpPr>
          <p:cNvPr id="123088" name="Rectangle 208"/>
          <p:cNvSpPr>
            <a:spLocks noChangeArrowheads="1"/>
          </p:cNvSpPr>
          <p:nvPr/>
        </p:nvSpPr>
        <p:spPr bwMode="auto">
          <a:xfrm>
            <a:off x="342900" y="1360488"/>
            <a:ext cx="8458200" cy="2271712"/>
          </a:xfrm>
          <a:prstGeom prst="rect">
            <a:avLst/>
          </a:prstGeom>
          <a:noFill/>
          <a:ln w="9525">
            <a:noFill/>
            <a:miter lim="800000"/>
            <a:headEnd/>
            <a:tailEnd/>
          </a:ln>
          <a:effectLst/>
        </p:spPr>
        <p:txBody>
          <a:bodyPr/>
          <a:lstStyle/>
          <a:p>
            <a:pPr marL="85725" defTabSz="715963">
              <a:lnSpc>
                <a:spcPct val="120000"/>
              </a:lnSpc>
              <a:defRPr/>
            </a:pPr>
            <a:r>
              <a:rPr lang="en-GB" sz="3800" dirty="0" smtClean="0">
                <a:solidFill>
                  <a:schemeClr val="bg1"/>
                </a:solidFill>
                <a:effectLst>
                  <a:outerShdw blurRad="38100" dist="38100" dir="2700000" algn="tl">
                    <a:srgbClr val="000000"/>
                  </a:outerShdw>
                </a:effectLst>
                <a:latin typeface="Calibri" pitchFamily="34" charset="0"/>
              </a:rPr>
              <a:t>The role of hydrous minerals;</a:t>
            </a:r>
          </a:p>
          <a:p>
            <a:pPr marL="85725" defTabSz="715963">
              <a:lnSpc>
                <a:spcPct val="120000"/>
              </a:lnSpc>
              <a:defRPr/>
            </a:pPr>
            <a:endParaRPr lang="en-GB" sz="3800" dirty="0" smtClean="0">
              <a:solidFill>
                <a:schemeClr val="bg1"/>
              </a:solidFill>
              <a:effectLst>
                <a:outerShdw blurRad="38100" dist="38100" dir="2700000" algn="tl">
                  <a:srgbClr val="000000"/>
                </a:outerShdw>
              </a:effectLst>
              <a:latin typeface="Calibri" pitchFamily="34" charset="0"/>
            </a:endParaRPr>
          </a:p>
          <a:p>
            <a:pPr marL="85725" defTabSz="715963">
              <a:lnSpc>
                <a:spcPct val="120000"/>
              </a:lnSpc>
              <a:defRPr/>
            </a:pPr>
            <a:r>
              <a:rPr lang="en-GB" sz="3800" dirty="0" smtClean="0">
                <a:solidFill>
                  <a:schemeClr val="bg1"/>
                </a:solidFill>
                <a:effectLst>
                  <a:outerShdw blurRad="38100" dist="38100" dir="2700000" algn="tl">
                    <a:srgbClr val="000000"/>
                  </a:outerShdw>
                </a:effectLst>
                <a:latin typeface="Calibri" pitchFamily="34" charset="0"/>
              </a:rPr>
              <a:t>Supra-subduction </a:t>
            </a:r>
            <a:r>
              <a:rPr lang="en-GB" sz="3800" dirty="0">
                <a:solidFill>
                  <a:schemeClr val="bg1"/>
                </a:solidFill>
                <a:effectLst>
                  <a:outerShdw blurRad="38100" dist="38100" dir="2700000" algn="tl">
                    <a:srgbClr val="000000"/>
                  </a:outerShdw>
                </a:effectLst>
                <a:latin typeface="Calibri" pitchFamily="34" charset="0"/>
              </a:rPr>
              <a:t>mantle melting.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080"/>
                                        </p:tgtEl>
                                        <p:attrNameLst>
                                          <p:attrName>style.visibility</p:attrName>
                                        </p:attrNameLst>
                                      </p:cBhvr>
                                      <p:to>
                                        <p:strVal val="visible"/>
                                      </p:to>
                                    </p:set>
                                    <p:animEffect transition="in" filter="fade">
                                      <p:cBhvr>
                                        <p:cTn id="7" dur="500"/>
                                        <p:tgtEl>
                                          <p:spTgt spid="123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3088">
                                            <p:txEl>
                                              <p:pRg st="0" end="0"/>
                                            </p:txEl>
                                          </p:spTgt>
                                        </p:tgtEl>
                                        <p:attrNameLst>
                                          <p:attrName>style.visibility</p:attrName>
                                        </p:attrNameLst>
                                      </p:cBhvr>
                                      <p:to>
                                        <p:strVal val="visible"/>
                                      </p:to>
                                    </p:set>
                                    <p:animEffect transition="in" filter="fade">
                                      <p:cBhvr>
                                        <p:cTn id="12" dur="500"/>
                                        <p:tgtEl>
                                          <p:spTgt spid="1230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3088">
                                            <p:txEl>
                                              <p:pRg st="2" end="2"/>
                                            </p:txEl>
                                          </p:spTgt>
                                        </p:tgtEl>
                                        <p:attrNameLst>
                                          <p:attrName>style.visibility</p:attrName>
                                        </p:attrNameLst>
                                      </p:cBhvr>
                                      <p:to>
                                        <p:strVal val="visible"/>
                                      </p:to>
                                    </p:set>
                                    <p:animEffect transition="in" filter="fade">
                                      <p:cBhvr>
                                        <p:cTn id="17" dur="500"/>
                                        <p:tgtEl>
                                          <p:spTgt spid="1230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80" grpId="0"/>
      <p:bldP spid="123088" grpId="0" build="p" bldLvl="5"/>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8" name="Rectangle 4"/>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5749" name="Rectangle 5"/>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5750" name="Freeform 6"/>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5751" name="Freeform 7"/>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5752" name="Freeform 8"/>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055753" name="Line 9"/>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26986" name="Group 10"/>
          <p:cNvGrpSpPr>
            <a:grpSpLocks/>
          </p:cNvGrpSpPr>
          <p:nvPr/>
        </p:nvGrpSpPr>
        <p:grpSpPr bwMode="auto">
          <a:xfrm>
            <a:off x="879475" y="2682875"/>
            <a:ext cx="3502025" cy="993775"/>
            <a:chOff x="554" y="1690"/>
            <a:chExt cx="2206" cy="626"/>
          </a:xfrm>
          <a:effectLst>
            <a:outerShdw blurRad="50800" dist="38100" dir="2700000" algn="tl" rotWithShape="0">
              <a:prstClr val="black">
                <a:alpha val="40000"/>
              </a:prstClr>
            </a:outerShdw>
          </a:effectLst>
        </p:grpSpPr>
        <p:sp>
          <p:nvSpPr>
            <p:cNvPr id="1055755" name="Freeform 11"/>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5756" name="Freeform 12"/>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055757" name="Freeform 13"/>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5758" name="Freeform 14"/>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5759" name="Freeform 15"/>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sp>
        <p:nvSpPr>
          <p:cNvPr id="1055760" name="Line 16"/>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6991" name="Text Box 22"/>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6992" name="Text Box 23"/>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6993" name="Text Box 24"/>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6994" name="Text Box 25"/>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6995" name="Text Box 26"/>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6996" name="Text Box 27"/>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6997" name="Text Box 28"/>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6998" name="Text Box 29"/>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55774" name="Freeform 30"/>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7000" name="Text Box 31"/>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7001" name="Text Box 32"/>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7002" name="Text Box 33"/>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7003" name="Text Box 34"/>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7004" name="Text Box 35"/>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7005" name="Text Box 36"/>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7006" name="Text Box 37"/>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7007" name="Text Box 38"/>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7008" name="Text Box 39"/>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7009" name="Text Box 40"/>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7010" name="Text Box 41"/>
          <p:cNvSpPr txBox="1">
            <a:spLocks noChangeAspect="1" noChangeArrowheads="1"/>
          </p:cNvSpPr>
          <p:nvPr/>
        </p:nvSpPr>
        <p:spPr bwMode="auto">
          <a:xfrm rot="2049888">
            <a:off x="2092325" y="5980113"/>
            <a:ext cx="830263"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“A” opx</a:t>
            </a:r>
          </a:p>
        </p:txBody>
      </p:sp>
      <p:sp>
        <p:nvSpPr>
          <p:cNvPr id="127011" name="Text Box 42"/>
          <p:cNvSpPr txBox="1">
            <a:spLocks noChangeAspect="1" noChangeArrowheads="1"/>
          </p:cNvSpPr>
          <p:nvPr/>
        </p:nvSpPr>
        <p:spPr bwMode="auto">
          <a:xfrm rot="1951574">
            <a:off x="2275859" y="5835392"/>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7012" name="Text Box 43"/>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7013" name="Text Box 44"/>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7014" name="Text Box 45"/>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7015" name="Text Box 46"/>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7016" name="Text Box 47"/>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7017" name="Text Box 48"/>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7018" name="Text Box 49"/>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7019" name="Text Box 50"/>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7020" name="Text Box 51"/>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7021" name="Text Box 52"/>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7022" name="Text Box 53"/>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7023" name="Text Box 54"/>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7024" name="Text Box 55"/>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7025" name="Text Box 57"/>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7026" name="Text Box 58"/>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7027" name="Text Box 59"/>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7028" name="Text Box 60"/>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7029" name="Text Box 61"/>
          <p:cNvSpPr txBox="1">
            <a:spLocks noChangeAspect="1" noChangeArrowheads="1"/>
          </p:cNvSpPr>
          <p:nvPr/>
        </p:nvSpPr>
        <p:spPr bwMode="auto">
          <a:xfrm>
            <a:off x="1876425" y="20574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7030" name="Text Box 62"/>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7031" name="Text Box 63"/>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7032" name="Text Box 64"/>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7033" name="Text Box 65"/>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7034" name="Text Box 66"/>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7035" name="Text Box 67"/>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7036" name="Text Box 68"/>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7037" name="Text Box 69"/>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7038" name="Text Box 70"/>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7039" name="Text Box 71"/>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7040" name="Text Box 72"/>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7041" name="Text Box 73"/>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7042" name="Text Box 74"/>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7043" name="Text Box 75"/>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7044" name="Text Box 76"/>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7045" name="Text Box 77"/>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7046" name="Text Box 78"/>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7047" name="Text Box 79"/>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7048" name="Text Box 80"/>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7049" name="Text Box 81"/>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7050" name="Text Box 82"/>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7051" name="Text Box 83"/>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7052" name="Text Box 84"/>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7053" name="Text Box 85"/>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7054" name="Text Box 86"/>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55831" name="Line 87"/>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32" name="Line 88"/>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33" name="Line 89"/>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34" name="Line 90"/>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35" name="Line 91"/>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36" name="Line 92"/>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37" name="Line 93"/>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38" name="Line 94"/>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39" name="Line 95"/>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40" name="Line 96"/>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41" name="Line 97"/>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42" name="Line 98"/>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43" name="Line 99"/>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5844" name="Text Box 100"/>
          <p:cNvSpPr txBox="1">
            <a:spLocks noChangeArrowheads="1"/>
          </p:cNvSpPr>
          <p:nvPr/>
        </p:nvSpPr>
        <p:spPr bwMode="auto">
          <a:xfrm>
            <a:off x="71438" y="595313"/>
            <a:ext cx="8729662" cy="904863"/>
          </a:xfrm>
          <a:prstGeom prst="rect">
            <a:avLst/>
          </a:prstGeom>
          <a:noFill/>
          <a:ln w="9525" algn="ctr">
            <a:noFill/>
            <a:miter lim="800000"/>
            <a:headEnd/>
            <a:tailEnd/>
          </a:ln>
          <a:effectLst/>
        </p:spPr>
        <p:txBody>
          <a:bodyPr wrap="square">
            <a:spAutoFit/>
          </a:bodyPr>
          <a:lstStyle/>
          <a:p>
            <a:pPr>
              <a:lnSpc>
                <a:spcPct val="110000"/>
              </a:lnSpc>
              <a:defRPr/>
            </a:pPr>
            <a:r>
              <a:rPr lang="en-GB" sz="2400" dirty="0" smtClean="0">
                <a:solidFill>
                  <a:schemeClr val="bg1"/>
                </a:solidFill>
                <a:effectLst>
                  <a:outerShdw blurRad="38100" dist="38100" dir="2700000" algn="tl">
                    <a:srgbClr val="000000"/>
                  </a:outerShdw>
                </a:effectLst>
                <a:latin typeface="Calibri" pitchFamily="34" charset="0"/>
              </a:rPr>
              <a:t>Close to the water-saturated solidus (approximately 1000 °C, at 2–3 GPa)</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55845" name="Text Box 101"/>
          <p:cNvSpPr txBox="1">
            <a:spLocks noChangeArrowheads="1"/>
          </p:cNvSpPr>
          <p:nvPr/>
        </p:nvSpPr>
        <p:spPr bwMode="auto">
          <a:xfrm>
            <a:off x="5762625" y="2193925"/>
            <a:ext cx="3381376" cy="3416320"/>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In</a:t>
            </a:r>
            <a:r>
              <a:rPr lang="en-GB" sz="2400" dirty="0" smtClean="0">
                <a:solidFill>
                  <a:srgbClr val="FFFF00"/>
                </a:solidFill>
                <a:effectLst>
                  <a:outerShdw blurRad="38100" dist="38100" dir="2700000" algn="tl">
                    <a:srgbClr val="000000"/>
                  </a:outerShdw>
                </a:effectLst>
                <a:latin typeface="Calibri" pitchFamily="34" charset="0"/>
              </a:rPr>
              <a:t> harzburgite</a:t>
            </a:r>
            <a:r>
              <a:rPr lang="en-GB" sz="2400" dirty="0" smtClean="0">
                <a:solidFill>
                  <a:schemeClr val="bg1"/>
                </a:solidFill>
                <a:effectLst>
                  <a:outerShdw blurRad="38100" dist="38100" dir="2700000" algn="tl">
                    <a:srgbClr val="000000"/>
                  </a:outerShdw>
                </a:effectLst>
                <a:latin typeface="Calibri" pitchFamily="34" charset="0"/>
              </a:rPr>
              <a:t>, calcic amphibole decomposes at ~2.2 GPa.</a:t>
            </a:r>
          </a:p>
          <a:p>
            <a:pPr>
              <a:defRPr/>
            </a:pPr>
            <a:endParaRPr lang="en-GB" sz="2400" dirty="0" smtClean="0">
              <a:solidFill>
                <a:schemeClr val="bg1"/>
              </a:solidFill>
              <a:effectLst>
                <a:outerShdw blurRad="38100" dist="38100" dir="2700000" algn="tl">
                  <a:srgbClr val="000000"/>
                </a:outerShdw>
              </a:effectLst>
              <a:latin typeface="Calibri" pitchFamily="34" charset="0"/>
            </a:endParaRPr>
          </a:p>
          <a:p>
            <a:pPr>
              <a:defRPr/>
            </a:pPr>
            <a:r>
              <a:rPr lang="en-GB" sz="2400" dirty="0" smtClean="0">
                <a:solidFill>
                  <a:schemeClr val="bg1"/>
                </a:solidFill>
                <a:effectLst>
                  <a:outerShdw blurRad="38100" dist="38100" dir="2700000" algn="tl">
                    <a:srgbClr val="000000"/>
                  </a:outerShdw>
                </a:effectLst>
                <a:latin typeface="Calibri" pitchFamily="34" charset="0"/>
              </a:rPr>
              <a:t>In</a:t>
            </a:r>
            <a:r>
              <a:rPr lang="en-GB" sz="2400" dirty="0" smtClean="0">
                <a:solidFill>
                  <a:srgbClr val="FFFF00"/>
                </a:solidFill>
                <a:effectLst>
                  <a:outerShdw blurRad="38100" dist="38100" dir="2700000" algn="tl">
                    <a:srgbClr val="000000"/>
                  </a:outerShdw>
                </a:effectLst>
                <a:latin typeface="Calibri" pitchFamily="34" charset="0"/>
              </a:rPr>
              <a:t> lherzolite </a:t>
            </a:r>
            <a:r>
              <a:rPr lang="en-GB" sz="2400" dirty="0" smtClean="0">
                <a:solidFill>
                  <a:schemeClr val="bg1"/>
                </a:solidFill>
                <a:effectLst>
                  <a:outerShdw blurRad="38100" dist="38100" dir="2700000" algn="tl">
                    <a:srgbClr val="000000"/>
                  </a:outerShdw>
                </a:effectLst>
                <a:latin typeface="Calibri" pitchFamily="34" charset="0"/>
              </a:rPr>
              <a:t>at ~2.5-2.8 GPa.</a:t>
            </a:r>
          </a:p>
          <a:p>
            <a:pPr>
              <a:defRPr/>
            </a:pPr>
            <a:endParaRPr lang="en-GB" sz="2400" dirty="0" smtClean="0">
              <a:solidFill>
                <a:schemeClr val="bg1"/>
              </a:solidFill>
              <a:effectLst>
                <a:outerShdw blurRad="38100" dist="38100" dir="2700000" algn="tl">
                  <a:srgbClr val="000000"/>
                </a:outerShdw>
              </a:effectLst>
              <a:latin typeface="Calibri" pitchFamily="34" charset="0"/>
            </a:endParaRPr>
          </a:p>
          <a:p>
            <a:pPr>
              <a:defRPr/>
            </a:pPr>
            <a:r>
              <a:rPr lang="en-GB" sz="2400" dirty="0" smtClean="0">
                <a:solidFill>
                  <a:schemeClr val="bg1"/>
                </a:solidFill>
                <a:effectLst>
                  <a:outerShdw blurRad="38100" dist="38100" dir="2700000" algn="tl">
                    <a:srgbClr val="000000"/>
                  </a:outerShdw>
                </a:effectLst>
                <a:latin typeface="Calibri" pitchFamily="34" charset="0"/>
              </a:rPr>
              <a:t>In</a:t>
            </a:r>
            <a:r>
              <a:rPr lang="en-GB" sz="2400" dirty="0" smtClean="0">
                <a:solidFill>
                  <a:srgbClr val="FFFF00"/>
                </a:solidFill>
                <a:effectLst>
                  <a:outerShdw blurRad="38100" dist="38100" dir="2700000" algn="tl">
                    <a:srgbClr val="000000"/>
                  </a:outerShdw>
                </a:effectLst>
                <a:latin typeface="Calibri" pitchFamily="34" charset="0"/>
              </a:rPr>
              <a:t> enriched pyrolite </a:t>
            </a:r>
            <a:r>
              <a:rPr lang="en-GB" sz="2400" dirty="0" smtClean="0">
                <a:solidFill>
                  <a:schemeClr val="bg1"/>
                </a:solidFill>
                <a:effectLst>
                  <a:outerShdw blurRad="38100" dist="38100" dir="2700000" algn="tl">
                    <a:srgbClr val="000000"/>
                  </a:outerShdw>
                </a:effectLst>
                <a:latin typeface="Calibri" pitchFamily="34" charset="0"/>
              </a:rPr>
              <a:t>at ~2.8-3.0 GPa.</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55847" name="Line 103"/>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27072" name="Text Box 104"/>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055850" name="Text Box 106"/>
          <p:cNvSpPr txBox="1">
            <a:spLocks noChangeArrowheads="1"/>
          </p:cNvSpPr>
          <p:nvPr/>
        </p:nvSpPr>
        <p:spPr bwMode="auto">
          <a:xfrm>
            <a:off x="71438" y="995363"/>
            <a:ext cx="8729662" cy="904863"/>
          </a:xfrm>
          <a:prstGeom prst="rect">
            <a:avLst/>
          </a:prstGeom>
          <a:noFill/>
          <a:ln w="9525" algn="ctr">
            <a:noFill/>
            <a:miter lim="800000"/>
            <a:headEnd/>
            <a:tailEnd/>
          </a:ln>
          <a:effectLst/>
        </p:spPr>
        <p:txBody>
          <a:bodyPr wrap="square">
            <a:spAutoFit/>
          </a:bodyPr>
          <a:lstStyle/>
          <a:p>
            <a:pPr>
              <a:lnSpc>
                <a:spcPct val="110000"/>
              </a:lnSpc>
              <a:defRPr/>
            </a:pPr>
            <a:r>
              <a:rPr lang="en-GB" sz="2400" dirty="0" smtClean="0">
                <a:solidFill>
                  <a:srgbClr val="FFFF00"/>
                </a:solidFill>
                <a:effectLst>
                  <a:outerShdw blurRad="38100" dist="38100" dir="2700000" algn="tl">
                    <a:srgbClr val="000000"/>
                  </a:outerShdw>
                </a:effectLst>
                <a:latin typeface="Calibri" pitchFamily="34" charset="0"/>
              </a:rPr>
              <a:t>         amphibole </a:t>
            </a:r>
            <a:r>
              <a:rPr lang="en-GB" sz="2400" dirty="0" smtClean="0">
                <a:solidFill>
                  <a:schemeClr val="bg1"/>
                </a:solidFill>
                <a:effectLst>
                  <a:outerShdw blurRad="38100" dist="38100" dir="2700000" algn="tl">
                    <a:srgbClr val="000000"/>
                  </a:outerShdw>
                </a:effectLst>
                <a:latin typeface="Calibri" pitchFamily="34" charset="0"/>
              </a:rPr>
              <a:t>is pargasitic hornblende in composition and decomposes between 2.2 and 3 GPa.</a:t>
            </a:r>
            <a:r>
              <a:rPr lang="en-GB" sz="2400" dirty="0" smtClean="0">
                <a:solidFill>
                  <a:srgbClr val="FFFF00"/>
                </a:solidFill>
                <a:effectLst>
                  <a:outerShdw blurRad="38100" dist="38100" dir="2700000" algn="tl">
                    <a:srgbClr val="000000"/>
                  </a:outerShdw>
                </a:effectLst>
                <a:latin typeface="Calibri" pitchFamily="34" charset="0"/>
              </a:rPr>
              <a:t> </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1055852" name="Freeform 108"/>
          <p:cNvSpPr>
            <a:spLocks/>
          </p:cNvSpPr>
          <p:nvPr/>
        </p:nvSpPr>
        <p:spPr bwMode="auto">
          <a:xfrm>
            <a:off x="2719388" y="3533775"/>
            <a:ext cx="1666875" cy="142875"/>
          </a:xfrm>
          <a:custGeom>
            <a:avLst/>
            <a:gdLst/>
            <a:ahLst/>
            <a:cxnLst>
              <a:cxn ang="0">
                <a:pos x="0" y="0"/>
              </a:cxn>
              <a:cxn ang="0">
                <a:pos x="564" y="84"/>
              </a:cxn>
              <a:cxn ang="0">
                <a:pos x="1050" y="90"/>
              </a:cxn>
            </a:cxnLst>
            <a:rect l="0" t="0" r="r" b="b"/>
            <a:pathLst>
              <a:path w="1050" h="90">
                <a:moveTo>
                  <a:pt x="0" y="0"/>
                </a:moveTo>
                <a:lnTo>
                  <a:pt x="564" y="84"/>
                </a:lnTo>
                <a:lnTo>
                  <a:pt x="1050" y="9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5853" name="Freeform 109"/>
          <p:cNvSpPr>
            <a:spLocks/>
          </p:cNvSpPr>
          <p:nvPr/>
        </p:nvSpPr>
        <p:spPr bwMode="auto">
          <a:xfrm>
            <a:off x="2590800" y="3538538"/>
            <a:ext cx="1804988" cy="504825"/>
          </a:xfrm>
          <a:custGeom>
            <a:avLst/>
            <a:gdLst/>
            <a:ahLst/>
            <a:cxnLst>
              <a:cxn ang="0">
                <a:pos x="81" y="0"/>
              </a:cxn>
              <a:cxn ang="0">
                <a:pos x="609" y="81"/>
              </a:cxn>
              <a:cxn ang="0">
                <a:pos x="1134" y="90"/>
              </a:cxn>
              <a:cxn ang="0">
                <a:pos x="1137" y="318"/>
              </a:cxn>
              <a:cxn ang="0">
                <a:pos x="591" y="315"/>
              </a:cxn>
              <a:cxn ang="0">
                <a:pos x="0" y="237"/>
              </a:cxn>
              <a:cxn ang="0">
                <a:pos x="81" y="0"/>
              </a:cxn>
            </a:cxnLst>
            <a:rect l="0" t="0" r="r" b="b"/>
            <a:pathLst>
              <a:path w="1137" h="318">
                <a:moveTo>
                  <a:pt x="81" y="0"/>
                </a:moveTo>
                <a:lnTo>
                  <a:pt x="609" y="81"/>
                </a:lnTo>
                <a:lnTo>
                  <a:pt x="1134" y="90"/>
                </a:lnTo>
                <a:lnTo>
                  <a:pt x="1137" y="318"/>
                </a:lnTo>
                <a:lnTo>
                  <a:pt x="591" y="315"/>
                </a:lnTo>
                <a:lnTo>
                  <a:pt x="0" y="237"/>
                </a:lnTo>
                <a:lnTo>
                  <a:pt x="81" y="0"/>
                </a:lnTo>
                <a:close/>
              </a:path>
            </a:pathLst>
          </a:custGeom>
          <a:solidFill>
            <a:srgbClr val="66FF33">
              <a:alpha val="60001"/>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27076" name="Group 17"/>
          <p:cNvGrpSpPr>
            <a:grpSpLocks/>
          </p:cNvGrpSpPr>
          <p:nvPr/>
        </p:nvGrpSpPr>
        <p:grpSpPr bwMode="auto">
          <a:xfrm>
            <a:off x="1098550" y="2625725"/>
            <a:ext cx="1614488" cy="3651250"/>
            <a:chOff x="692" y="1654"/>
            <a:chExt cx="1017" cy="2300"/>
          </a:xfrm>
          <a:effectLst>
            <a:outerShdw blurRad="50800" dist="38100" dir="2700000" algn="tl" rotWithShape="0">
              <a:prstClr val="black">
                <a:alpha val="40000"/>
              </a:prstClr>
            </a:outerShdw>
          </a:effectLst>
        </p:grpSpPr>
        <p:grpSp>
          <p:nvGrpSpPr>
            <p:cNvPr id="127080" name="Group 18"/>
            <p:cNvGrpSpPr>
              <a:grpSpLocks/>
            </p:cNvGrpSpPr>
            <p:nvPr/>
          </p:nvGrpSpPr>
          <p:grpSpPr bwMode="auto">
            <a:xfrm>
              <a:off x="824" y="1654"/>
              <a:ext cx="885" cy="1893"/>
              <a:chOff x="824" y="1654"/>
              <a:chExt cx="885" cy="1893"/>
            </a:xfrm>
          </p:grpSpPr>
          <p:sp>
            <p:nvSpPr>
              <p:cNvPr id="1055763" name="Freeform 19"/>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55764" name="Freeform 20"/>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55765" name="Freeform 21"/>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055851" name="Freeform 107"/>
          <p:cNvSpPr>
            <a:spLocks/>
          </p:cNvSpPr>
          <p:nvPr/>
        </p:nvSpPr>
        <p:spPr bwMode="auto">
          <a:xfrm>
            <a:off x="4383088" y="2692400"/>
            <a:ext cx="366712" cy="2647950"/>
          </a:xfrm>
          <a:custGeom>
            <a:avLst/>
            <a:gdLst/>
            <a:ahLst/>
            <a:cxnLst>
              <a:cxn ang="0">
                <a:pos x="231" y="0"/>
              </a:cxn>
              <a:cxn ang="0">
                <a:pos x="123" y="68"/>
              </a:cxn>
              <a:cxn ang="0">
                <a:pos x="31" y="260"/>
              </a:cxn>
              <a:cxn ang="0">
                <a:pos x="3" y="644"/>
              </a:cxn>
              <a:cxn ang="0">
                <a:pos x="11" y="876"/>
              </a:cxn>
              <a:cxn ang="0">
                <a:pos x="67" y="1228"/>
              </a:cxn>
              <a:cxn ang="0">
                <a:pos x="127" y="1452"/>
              </a:cxn>
              <a:cxn ang="0">
                <a:pos x="219" y="1668"/>
              </a:cxn>
            </a:cxnLst>
            <a:rect l="0" t="0" r="r" b="b"/>
            <a:pathLst>
              <a:path w="231" h="1668">
                <a:moveTo>
                  <a:pt x="231" y="0"/>
                </a:moveTo>
                <a:cubicBezTo>
                  <a:pt x="212" y="11"/>
                  <a:pt x="156" y="25"/>
                  <a:pt x="123" y="68"/>
                </a:cubicBezTo>
                <a:cubicBezTo>
                  <a:pt x="90" y="111"/>
                  <a:pt x="51" y="164"/>
                  <a:pt x="31" y="260"/>
                </a:cubicBezTo>
                <a:cubicBezTo>
                  <a:pt x="11" y="356"/>
                  <a:pt x="6" y="541"/>
                  <a:pt x="3" y="644"/>
                </a:cubicBezTo>
                <a:cubicBezTo>
                  <a:pt x="0" y="747"/>
                  <a:pt x="0" y="779"/>
                  <a:pt x="11" y="876"/>
                </a:cubicBezTo>
                <a:cubicBezTo>
                  <a:pt x="22" y="973"/>
                  <a:pt x="48" y="1132"/>
                  <a:pt x="67" y="1228"/>
                </a:cubicBezTo>
                <a:cubicBezTo>
                  <a:pt x="86" y="1324"/>
                  <a:pt x="102" y="1379"/>
                  <a:pt x="127" y="1452"/>
                </a:cubicBezTo>
                <a:cubicBezTo>
                  <a:pt x="152" y="1525"/>
                  <a:pt x="185" y="1596"/>
                  <a:pt x="219" y="1668"/>
                </a:cubicBezTo>
              </a:path>
            </a:pathLst>
          </a:custGeom>
          <a:noFill/>
          <a:ln w="5715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55855" name="Text Box 111"/>
          <p:cNvSpPr txBox="1">
            <a:spLocks noChangeArrowheads="1"/>
          </p:cNvSpPr>
          <p:nvPr/>
        </p:nvSpPr>
        <p:spPr bwMode="auto">
          <a:xfrm>
            <a:off x="4344989" y="3690938"/>
            <a:ext cx="1384300" cy="304800"/>
          </a:xfrm>
          <a:prstGeom prst="rect">
            <a:avLst/>
          </a:prstGeom>
          <a:noFill/>
          <a:ln w="9525" algn="ctr">
            <a:noFill/>
            <a:miter lim="800000"/>
            <a:headEnd/>
            <a:tailEnd/>
          </a:ln>
          <a:effectLst/>
        </p:spPr>
        <p:txBody>
          <a:bodyPr wrap="square">
            <a:spAutoFit/>
          </a:bodyPr>
          <a:lstStyle/>
          <a:p>
            <a:pPr>
              <a:defRPr/>
            </a:pPr>
            <a:r>
              <a:rPr lang="en-GB" sz="1400" dirty="0" err="1" smtClean="0">
                <a:solidFill>
                  <a:schemeClr val="tx1"/>
                </a:solidFill>
                <a:effectLst>
                  <a:outerShdw blurRad="38100" dist="38100" dir="2700000" algn="tl">
                    <a:srgbClr val="FFFFFF"/>
                  </a:outerShdw>
                </a:effectLst>
                <a:latin typeface="Calibri" pitchFamily="34" charset="0"/>
              </a:rPr>
              <a:t>Amph</a:t>
            </a:r>
            <a:r>
              <a:rPr lang="en-GB" sz="1400" dirty="0" smtClean="0">
                <a:solidFill>
                  <a:schemeClr val="tx1"/>
                </a:solidFill>
                <a:effectLst>
                  <a:outerShdw blurRad="38100" dist="38100" dir="2700000" algn="tl">
                    <a:srgbClr val="FFFFFF"/>
                  </a:outerShdw>
                </a:effectLst>
                <a:latin typeface="Calibri" pitchFamily="34" charset="0"/>
              </a:rPr>
              <a:t>-out range</a:t>
            </a:r>
            <a:endParaRPr lang="en-GB" sz="1400" dirty="0">
              <a:solidFill>
                <a:schemeClr val="tx1"/>
              </a:solidFill>
              <a:effectLst>
                <a:outerShdw blurRad="38100" dist="38100" dir="2700000" algn="tl">
                  <a:srgbClr val="FFFFFF"/>
                </a:outerShdw>
              </a:effectLst>
              <a:latin typeface="Calibri" pitchFamily="34" charset="0"/>
            </a:endParaRPr>
          </a:p>
        </p:txBody>
      </p:sp>
      <p:sp>
        <p:nvSpPr>
          <p:cNvPr id="1055856" name="Line 112"/>
          <p:cNvSpPr>
            <a:spLocks noChangeShapeType="1"/>
          </p:cNvSpPr>
          <p:nvPr/>
        </p:nvSpPr>
        <p:spPr bwMode="auto">
          <a:xfrm>
            <a:off x="4386263" y="3671888"/>
            <a:ext cx="0" cy="371475"/>
          </a:xfrm>
          <a:prstGeom prst="line">
            <a:avLst/>
          </a:prstGeom>
          <a:noFill/>
          <a:ln w="28575">
            <a:solidFill>
              <a:schemeClr val="tx1"/>
            </a:solidFill>
            <a:round/>
            <a:headEnd/>
            <a:tailEnd/>
          </a:ln>
          <a:effectLst/>
        </p:spPr>
        <p:txBody>
          <a:bodyPr anchor="ctr"/>
          <a:lstStyle/>
          <a:p>
            <a:pPr>
              <a:defRPr/>
            </a:pPr>
            <a:endParaRPr lang="en-GB">
              <a:latin typeface="Calibri" pitchFamily="34" charset="0"/>
            </a:endParaRPr>
          </a:p>
        </p:txBody>
      </p:sp>
      <p:sp>
        <p:nvSpPr>
          <p:cNvPr id="109"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Principal hydrous phases in peridotites</a:t>
            </a:r>
            <a:endParaRPr lang="en-GB" sz="3600" dirty="0">
              <a:solidFill>
                <a:schemeClr val="bg1"/>
              </a:solidFill>
              <a:effectLst>
                <a:outerShdw blurRad="38100" dist="38100" dir="2700000" algn="tl">
                  <a:srgbClr val="000000"/>
                </a:outerShdw>
              </a:effectLst>
              <a:latin typeface="Calibri" pitchFamily="34" charset="0"/>
            </a:endParaRPr>
          </a:p>
        </p:txBody>
      </p:sp>
      <p:sp>
        <p:nvSpPr>
          <p:cNvPr id="110"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tx1"/>
                </a:solidFill>
                <a:effectLst>
                  <a:outerShdw blurRad="38100" dist="38100" dir="2700000" algn="tl">
                    <a:srgbClr val="FFFFFF"/>
                  </a:outerShdw>
                </a:effectLst>
                <a:latin typeface="Calibri" pitchFamily="34" charset="0"/>
              </a:rPr>
              <a:t>Schmidt </a:t>
            </a:r>
            <a:r>
              <a:rPr lang="en-GB" sz="1200" dirty="0" smtClean="0">
                <a:solidFill>
                  <a:schemeClr val="tx1"/>
                </a:solidFill>
                <a:effectLst>
                  <a:outerShdw blurRad="38100" dist="38100" dir="2700000" algn="tl">
                    <a:srgbClr val="FFFFFF"/>
                  </a:outerShdw>
                </a:effectLst>
                <a:latin typeface="Calibri" pitchFamily="34" charset="0"/>
              </a:rPr>
              <a:t>and </a:t>
            </a:r>
            <a:r>
              <a:rPr lang="en-GB" sz="1200" dirty="0" err="1" smtClean="0">
                <a:solidFill>
                  <a:schemeClr val="tx1"/>
                </a:solidFill>
                <a:effectLst>
                  <a:outerShdw blurRad="38100" dist="38100" dir="2700000" algn="tl">
                    <a:srgbClr val="FFFFFF"/>
                  </a:outerShdw>
                </a:effectLst>
                <a:latin typeface="Calibri" pitchFamily="34" charset="0"/>
              </a:rPr>
              <a:t>Poli</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smtClean="0">
                <a:solidFill>
                  <a:schemeClr val="tx1"/>
                </a:solidFill>
                <a:effectLst>
                  <a:outerShdw blurRad="38100" dist="38100" dir="2700000" algn="tl">
                    <a:srgbClr val="FFFFFF"/>
                  </a:outerShdw>
                </a:effectLst>
                <a:latin typeface="Calibri" pitchFamily="34" charset="0"/>
              </a:rPr>
              <a:t>1998 (Earth </a:t>
            </a:r>
            <a:r>
              <a:rPr lang="en-GB" sz="1200" dirty="0" smtClean="0">
                <a:solidFill>
                  <a:schemeClr val="tx1"/>
                </a:solidFill>
                <a:effectLst>
                  <a:outerShdw blurRad="38100" dist="38100" dir="2700000" algn="tl">
                    <a:srgbClr val="FFFFFF"/>
                  </a:outerShdw>
                </a:effectLst>
                <a:latin typeface="Calibri" pitchFamily="34" charset="0"/>
              </a:rPr>
              <a:t>Planet. Sci. Lett., 163, </a:t>
            </a:r>
            <a:r>
              <a:rPr lang="en-GB" sz="1200" dirty="0" smtClean="0">
                <a:solidFill>
                  <a:schemeClr val="tx1"/>
                </a:solidFill>
                <a:effectLst>
                  <a:outerShdw blurRad="38100" dist="38100" dir="2700000" algn="tl">
                    <a:srgbClr val="FFFFFF"/>
                  </a:outerShdw>
                </a:effectLst>
                <a:latin typeface="Calibri" pitchFamily="34" charset="0"/>
              </a:rPr>
              <a:t>361-379)</a:t>
            </a:r>
            <a:endParaRPr lang="en-GB" sz="1200" dirty="0">
              <a:solidFill>
                <a:schemeClr val="tx1"/>
              </a:solidFill>
              <a:effectLst>
                <a:outerShdw blurRad="38100" dist="38100" dir="2700000" algn="tl">
                  <a:srgbClr val="FFFFFF"/>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5844"/>
                                        </p:tgtEl>
                                        <p:attrNameLst>
                                          <p:attrName>style.visibility</p:attrName>
                                        </p:attrNameLst>
                                      </p:cBhvr>
                                      <p:to>
                                        <p:strVal val="visible"/>
                                      </p:to>
                                    </p:set>
                                    <p:animEffect transition="in" filter="fade">
                                      <p:cBhvr>
                                        <p:cTn id="7" dur="500"/>
                                        <p:tgtEl>
                                          <p:spTgt spid="1055844"/>
                                        </p:tgtEl>
                                      </p:cBhvr>
                                    </p:animEffect>
                                  </p:childTnLst>
                                </p:cTn>
                              </p:par>
                            </p:childTnLst>
                          </p:cTn>
                        </p:par>
                        <p:par>
                          <p:cTn id="8" fill="hold">
                            <p:stCondLst>
                              <p:cond delay="500"/>
                            </p:stCondLst>
                            <p:childTnLst>
                              <p:par>
                                <p:cTn id="9" presetID="22" presetClass="entr" presetSubtype="1" fill="hold" grpId="0" nodeType="afterEffect">
                                  <p:stCondLst>
                                    <p:cond delay="1000"/>
                                  </p:stCondLst>
                                  <p:childTnLst>
                                    <p:set>
                                      <p:cBhvr>
                                        <p:cTn id="10" dur="1" fill="hold">
                                          <p:stCondLst>
                                            <p:cond delay="0"/>
                                          </p:stCondLst>
                                        </p:cTn>
                                        <p:tgtEl>
                                          <p:spTgt spid="1055851"/>
                                        </p:tgtEl>
                                        <p:attrNameLst>
                                          <p:attrName>style.visibility</p:attrName>
                                        </p:attrNameLst>
                                      </p:cBhvr>
                                      <p:to>
                                        <p:strVal val="visible"/>
                                      </p:to>
                                    </p:set>
                                    <p:animEffect transition="in" filter="wipe(up)">
                                      <p:cBhvr>
                                        <p:cTn id="11" dur="2000"/>
                                        <p:tgtEl>
                                          <p:spTgt spid="1055851"/>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1055850"/>
                                        </p:tgtEl>
                                        <p:attrNameLst>
                                          <p:attrName>style.visibility</p:attrName>
                                        </p:attrNameLst>
                                      </p:cBhvr>
                                      <p:to>
                                        <p:strVal val="visible"/>
                                      </p:to>
                                    </p:set>
                                    <p:animEffect transition="in" filter="fade">
                                      <p:cBhvr>
                                        <p:cTn id="15" dur="500"/>
                                        <p:tgtEl>
                                          <p:spTgt spid="10558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55852"/>
                                        </p:tgtEl>
                                        <p:attrNameLst>
                                          <p:attrName>style.visibility</p:attrName>
                                        </p:attrNameLst>
                                      </p:cBhvr>
                                      <p:to>
                                        <p:strVal val="visible"/>
                                      </p:to>
                                    </p:set>
                                    <p:animEffect transition="in" filter="fade">
                                      <p:cBhvr>
                                        <p:cTn id="20" dur="500"/>
                                        <p:tgtEl>
                                          <p:spTgt spid="1055852"/>
                                        </p:tgtEl>
                                      </p:cBhvr>
                                    </p:animEffect>
                                  </p:childTnLst>
                                </p:cTn>
                              </p:par>
                            </p:childTnLst>
                          </p:cTn>
                        </p:par>
                        <p:par>
                          <p:cTn id="21" fill="hold">
                            <p:stCondLst>
                              <p:cond delay="500"/>
                            </p:stCondLst>
                            <p:childTnLst>
                              <p:par>
                                <p:cTn id="22" presetID="0" presetClass="path" presetSubtype="0" accel="50000" decel="50000" fill="hold" grpId="1" nodeType="afterEffect">
                                  <p:stCondLst>
                                    <p:cond delay="0"/>
                                  </p:stCondLst>
                                  <p:childTnLst>
                                    <p:animMotion origin="layout" path="M -1.66667E-6 6.66667E-6 L -1.66667E-6 0.05626 " pathEditMode="relative" ptsTypes="AA">
                                      <p:cBhvr>
                                        <p:cTn id="23" dur="1000" fill="hold"/>
                                        <p:tgtEl>
                                          <p:spTgt spid="1055852"/>
                                        </p:tgtEl>
                                        <p:attrNameLst>
                                          <p:attrName>ppt_x</p:attrName>
                                          <p:attrName>ppt_y</p:attrName>
                                        </p:attrNameLst>
                                      </p:cBhvr>
                                    </p:animMotion>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055853"/>
                                        </p:tgtEl>
                                        <p:attrNameLst>
                                          <p:attrName>style.visibility</p:attrName>
                                        </p:attrNameLst>
                                      </p:cBhvr>
                                      <p:to>
                                        <p:strVal val="visible"/>
                                      </p:to>
                                    </p:set>
                                    <p:animEffect transition="in" filter="fade">
                                      <p:cBhvr>
                                        <p:cTn id="27" dur="500"/>
                                        <p:tgtEl>
                                          <p:spTgt spid="1055853"/>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1055856"/>
                                        </p:tgtEl>
                                        <p:attrNameLst>
                                          <p:attrName>style.visibility</p:attrName>
                                        </p:attrNameLst>
                                      </p:cBhvr>
                                      <p:to>
                                        <p:strVal val="visible"/>
                                      </p:to>
                                    </p:set>
                                    <p:animEffect transition="in" filter="wipe(up)">
                                      <p:cBhvr>
                                        <p:cTn id="31" dur="500"/>
                                        <p:tgtEl>
                                          <p:spTgt spid="1055856"/>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055855"/>
                                        </p:tgtEl>
                                        <p:attrNameLst>
                                          <p:attrName>style.visibility</p:attrName>
                                        </p:attrNameLst>
                                      </p:cBhvr>
                                      <p:to>
                                        <p:strVal val="visible"/>
                                      </p:to>
                                    </p:set>
                                    <p:animEffect transition="in" filter="fade">
                                      <p:cBhvr>
                                        <p:cTn id="35" dur="500"/>
                                        <p:tgtEl>
                                          <p:spTgt spid="105585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55845">
                                            <p:txEl>
                                              <p:pRg st="0" end="0"/>
                                            </p:txEl>
                                          </p:spTgt>
                                        </p:tgtEl>
                                        <p:attrNameLst>
                                          <p:attrName>style.visibility</p:attrName>
                                        </p:attrNameLst>
                                      </p:cBhvr>
                                      <p:to>
                                        <p:strVal val="visible"/>
                                      </p:to>
                                    </p:set>
                                    <p:animEffect transition="in" filter="fade">
                                      <p:cBhvr>
                                        <p:cTn id="40" dur="500"/>
                                        <p:tgtEl>
                                          <p:spTgt spid="105584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55845">
                                            <p:txEl>
                                              <p:pRg st="2" end="2"/>
                                            </p:txEl>
                                          </p:spTgt>
                                        </p:tgtEl>
                                        <p:attrNameLst>
                                          <p:attrName>style.visibility</p:attrName>
                                        </p:attrNameLst>
                                      </p:cBhvr>
                                      <p:to>
                                        <p:strVal val="visible"/>
                                      </p:to>
                                    </p:set>
                                    <p:animEffect transition="in" filter="fade">
                                      <p:cBhvr>
                                        <p:cTn id="45" dur="500"/>
                                        <p:tgtEl>
                                          <p:spTgt spid="1055845">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55845">
                                            <p:txEl>
                                              <p:pRg st="4" end="4"/>
                                            </p:txEl>
                                          </p:spTgt>
                                        </p:tgtEl>
                                        <p:attrNameLst>
                                          <p:attrName>style.visibility</p:attrName>
                                        </p:attrNameLst>
                                      </p:cBhvr>
                                      <p:to>
                                        <p:strVal val="visible"/>
                                      </p:to>
                                    </p:set>
                                    <p:animEffect transition="in" filter="fade">
                                      <p:cBhvr>
                                        <p:cTn id="50" dur="500"/>
                                        <p:tgtEl>
                                          <p:spTgt spid="10558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844" grpId="0"/>
      <p:bldP spid="1055845" grpId="0" build="p"/>
      <p:bldP spid="1055850" grpId="0"/>
      <p:bldP spid="1055852" grpId="0" animBg="1"/>
      <p:bldP spid="1055852" grpId="1" animBg="1"/>
      <p:bldP spid="1055853" grpId="0" animBg="1"/>
      <p:bldP spid="1055851" grpId="0" animBg="1"/>
      <p:bldP spid="10558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65"/>
          <p:cNvGrpSpPr/>
          <p:nvPr/>
        </p:nvGrpSpPr>
        <p:grpSpPr>
          <a:xfrm>
            <a:off x="-12367" y="578715"/>
            <a:ext cx="5014238" cy="6279285"/>
            <a:chOff x="622633" y="578715"/>
            <a:chExt cx="5014238" cy="6279285"/>
          </a:xfrm>
        </p:grpSpPr>
        <p:sp>
          <p:nvSpPr>
            <p:cNvPr id="149" name="Rettangolo 148"/>
            <p:cNvSpPr/>
            <p:nvPr/>
          </p:nvSpPr>
          <p:spPr bwMode="auto">
            <a:xfrm>
              <a:off x="622633" y="635000"/>
              <a:ext cx="5014238" cy="6223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latin typeface="Calibri" pitchFamily="34" charset="0"/>
              </a:endParaRPr>
            </a:p>
          </p:txBody>
        </p:sp>
        <p:pic>
          <p:nvPicPr>
            <p:cNvPr id="131" name="Picture 2"/>
            <p:cNvPicPr>
              <a:picLocks noChangeAspect="1" noChangeArrowheads="1"/>
            </p:cNvPicPr>
            <p:nvPr/>
          </p:nvPicPr>
          <p:blipFill>
            <a:blip r:embed="rId3" cstate="print"/>
            <a:srcRect l="6599" b="7097"/>
            <a:stretch>
              <a:fillRect/>
            </a:stretch>
          </p:blipFill>
          <p:spPr bwMode="auto">
            <a:xfrm flipV="1">
              <a:off x="1192192" y="1122744"/>
              <a:ext cx="4438316" cy="5679858"/>
            </a:xfrm>
            <a:prstGeom prst="rect">
              <a:avLst/>
            </a:prstGeom>
            <a:noFill/>
            <a:ln w="9525">
              <a:noFill/>
              <a:miter lim="800000"/>
              <a:headEnd/>
              <a:tailEnd/>
            </a:ln>
          </p:spPr>
        </p:pic>
        <p:sp>
          <p:nvSpPr>
            <p:cNvPr id="137" name="CasellaDiTesto 136"/>
            <p:cNvSpPr txBox="1"/>
            <p:nvPr/>
          </p:nvSpPr>
          <p:spPr>
            <a:xfrm>
              <a:off x="976305" y="842299"/>
              <a:ext cx="535723" cy="369332"/>
            </a:xfrm>
            <a:prstGeom prst="rect">
              <a:avLst/>
            </a:prstGeom>
            <a:noFill/>
          </p:spPr>
          <p:txBody>
            <a:bodyPr wrap="none" rtlCol="0">
              <a:spAutoFit/>
            </a:bodyPr>
            <a:lstStyle/>
            <a:p>
              <a:pPr algn="ctr"/>
              <a:r>
                <a:rPr lang="en-GB" dirty="0" smtClean="0">
                  <a:solidFill>
                    <a:schemeClr val="tx1"/>
                  </a:solidFill>
                  <a:effectLst/>
                  <a:latin typeface="Calibri" pitchFamily="34" charset="0"/>
                </a:rPr>
                <a:t>800</a:t>
              </a:r>
              <a:endParaRPr lang="en-GB" dirty="0">
                <a:solidFill>
                  <a:schemeClr val="tx1"/>
                </a:solidFill>
                <a:effectLst/>
                <a:latin typeface="Calibri" pitchFamily="34" charset="0"/>
              </a:endParaRPr>
            </a:p>
          </p:txBody>
        </p:sp>
        <p:sp>
          <p:nvSpPr>
            <p:cNvPr id="138" name="CasellaDiTesto 137"/>
            <p:cNvSpPr txBox="1"/>
            <p:nvPr/>
          </p:nvSpPr>
          <p:spPr>
            <a:xfrm>
              <a:off x="1983713" y="842299"/>
              <a:ext cx="535723" cy="369332"/>
            </a:xfrm>
            <a:prstGeom prst="rect">
              <a:avLst/>
            </a:prstGeom>
            <a:noFill/>
          </p:spPr>
          <p:txBody>
            <a:bodyPr wrap="none" rtlCol="0">
              <a:spAutoFit/>
            </a:bodyPr>
            <a:lstStyle/>
            <a:p>
              <a:pPr algn="ctr"/>
              <a:r>
                <a:rPr lang="en-GB" smtClean="0">
                  <a:solidFill>
                    <a:schemeClr val="tx1"/>
                  </a:solidFill>
                  <a:effectLst/>
                  <a:latin typeface="Calibri" pitchFamily="34" charset="0"/>
                </a:rPr>
                <a:t>900</a:t>
              </a:r>
              <a:endParaRPr lang="en-GB">
                <a:solidFill>
                  <a:schemeClr val="tx1"/>
                </a:solidFill>
                <a:effectLst/>
                <a:latin typeface="Calibri" pitchFamily="34" charset="0"/>
              </a:endParaRPr>
            </a:p>
          </p:txBody>
        </p:sp>
        <p:sp>
          <p:nvSpPr>
            <p:cNvPr id="139" name="CasellaDiTesto 138"/>
            <p:cNvSpPr txBox="1"/>
            <p:nvPr/>
          </p:nvSpPr>
          <p:spPr>
            <a:xfrm>
              <a:off x="2937139" y="842299"/>
              <a:ext cx="652743" cy="369332"/>
            </a:xfrm>
            <a:prstGeom prst="rect">
              <a:avLst/>
            </a:prstGeom>
            <a:noFill/>
          </p:spPr>
          <p:txBody>
            <a:bodyPr wrap="none" rtlCol="0">
              <a:spAutoFit/>
            </a:bodyPr>
            <a:lstStyle/>
            <a:p>
              <a:pPr algn="ctr"/>
              <a:r>
                <a:rPr lang="en-GB" smtClean="0">
                  <a:solidFill>
                    <a:schemeClr val="tx1"/>
                  </a:solidFill>
                  <a:effectLst/>
                  <a:latin typeface="Calibri" pitchFamily="34" charset="0"/>
                </a:rPr>
                <a:t>1000</a:t>
              </a:r>
              <a:endParaRPr lang="en-GB">
                <a:solidFill>
                  <a:schemeClr val="tx1"/>
                </a:solidFill>
                <a:effectLst/>
                <a:latin typeface="Calibri" pitchFamily="34" charset="0"/>
              </a:endParaRPr>
            </a:p>
          </p:txBody>
        </p:sp>
        <p:sp>
          <p:nvSpPr>
            <p:cNvPr id="140" name="CasellaDiTesto 139"/>
            <p:cNvSpPr txBox="1"/>
            <p:nvPr/>
          </p:nvSpPr>
          <p:spPr>
            <a:xfrm>
              <a:off x="3971491" y="842299"/>
              <a:ext cx="652743" cy="369332"/>
            </a:xfrm>
            <a:prstGeom prst="rect">
              <a:avLst/>
            </a:prstGeom>
            <a:noFill/>
          </p:spPr>
          <p:txBody>
            <a:bodyPr wrap="none" rtlCol="0">
              <a:spAutoFit/>
            </a:bodyPr>
            <a:lstStyle/>
            <a:p>
              <a:pPr algn="ctr"/>
              <a:r>
                <a:rPr lang="en-GB" smtClean="0">
                  <a:solidFill>
                    <a:schemeClr val="tx1"/>
                  </a:solidFill>
                  <a:effectLst/>
                  <a:latin typeface="Calibri" pitchFamily="34" charset="0"/>
                </a:rPr>
                <a:t>1100</a:t>
              </a:r>
              <a:endParaRPr lang="en-GB">
                <a:solidFill>
                  <a:schemeClr val="tx1"/>
                </a:solidFill>
                <a:effectLst/>
                <a:latin typeface="Calibri" pitchFamily="34" charset="0"/>
              </a:endParaRPr>
            </a:p>
          </p:txBody>
        </p:sp>
        <p:sp>
          <p:nvSpPr>
            <p:cNvPr id="141" name="CasellaDiTesto 140"/>
            <p:cNvSpPr txBox="1"/>
            <p:nvPr/>
          </p:nvSpPr>
          <p:spPr>
            <a:xfrm>
              <a:off x="4977331" y="842299"/>
              <a:ext cx="652743" cy="369332"/>
            </a:xfrm>
            <a:prstGeom prst="rect">
              <a:avLst/>
            </a:prstGeom>
            <a:noFill/>
          </p:spPr>
          <p:txBody>
            <a:bodyPr wrap="none" rtlCol="0">
              <a:spAutoFit/>
            </a:bodyPr>
            <a:lstStyle/>
            <a:p>
              <a:pPr algn="ctr"/>
              <a:r>
                <a:rPr lang="en-GB" smtClean="0">
                  <a:solidFill>
                    <a:schemeClr val="tx1"/>
                  </a:solidFill>
                  <a:effectLst/>
                  <a:latin typeface="Calibri" pitchFamily="34" charset="0"/>
                </a:rPr>
                <a:t>1200</a:t>
              </a:r>
              <a:endParaRPr lang="en-GB">
                <a:solidFill>
                  <a:schemeClr val="tx1"/>
                </a:solidFill>
                <a:effectLst/>
                <a:latin typeface="Calibri" pitchFamily="34" charset="0"/>
              </a:endParaRPr>
            </a:p>
          </p:txBody>
        </p:sp>
        <p:sp>
          <p:nvSpPr>
            <p:cNvPr id="142" name="CasellaDiTesto 141"/>
            <p:cNvSpPr txBox="1"/>
            <p:nvPr/>
          </p:nvSpPr>
          <p:spPr>
            <a:xfrm>
              <a:off x="922634" y="1005367"/>
              <a:ext cx="301686" cy="369332"/>
            </a:xfrm>
            <a:prstGeom prst="rect">
              <a:avLst/>
            </a:prstGeom>
            <a:noFill/>
          </p:spPr>
          <p:txBody>
            <a:bodyPr wrap="none" rtlCol="0">
              <a:spAutoFit/>
            </a:bodyPr>
            <a:lstStyle/>
            <a:p>
              <a:pPr algn="ctr"/>
              <a:r>
                <a:rPr lang="en-GB" dirty="0" smtClean="0">
                  <a:solidFill>
                    <a:schemeClr val="tx1"/>
                  </a:solidFill>
                  <a:effectLst/>
                  <a:latin typeface="Calibri" pitchFamily="34" charset="0"/>
                </a:rPr>
                <a:t>0</a:t>
              </a:r>
              <a:endParaRPr lang="en-GB" dirty="0">
                <a:solidFill>
                  <a:schemeClr val="tx1"/>
                </a:solidFill>
                <a:effectLst/>
                <a:latin typeface="Calibri" pitchFamily="34" charset="0"/>
              </a:endParaRPr>
            </a:p>
          </p:txBody>
        </p:sp>
        <p:sp>
          <p:nvSpPr>
            <p:cNvPr id="143" name="CasellaDiTesto 142"/>
            <p:cNvSpPr txBox="1"/>
            <p:nvPr/>
          </p:nvSpPr>
          <p:spPr>
            <a:xfrm>
              <a:off x="922635" y="2319092"/>
              <a:ext cx="301686" cy="369332"/>
            </a:xfrm>
            <a:prstGeom prst="rect">
              <a:avLst/>
            </a:prstGeom>
            <a:noFill/>
          </p:spPr>
          <p:txBody>
            <a:bodyPr wrap="none" rtlCol="0">
              <a:spAutoFit/>
            </a:bodyPr>
            <a:lstStyle/>
            <a:p>
              <a:pPr algn="ctr"/>
              <a:r>
                <a:rPr lang="en-GB" smtClean="0">
                  <a:solidFill>
                    <a:schemeClr val="tx1"/>
                  </a:solidFill>
                  <a:effectLst/>
                  <a:latin typeface="Calibri" pitchFamily="34" charset="0"/>
                </a:rPr>
                <a:t>1</a:t>
              </a:r>
              <a:endParaRPr lang="en-GB">
                <a:solidFill>
                  <a:schemeClr val="tx1"/>
                </a:solidFill>
                <a:effectLst/>
                <a:latin typeface="Calibri" pitchFamily="34" charset="0"/>
              </a:endParaRPr>
            </a:p>
          </p:txBody>
        </p:sp>
        <p:sp>
          <p:nvSpPr>
            <p:cNvPr id="144" name="CasellaDiTesto 143"/>
            <p:cNvSpPr txBox="1"/>
            <p:nvPr/>
          </p:nvSpPr>
          <p:spPr>
            <a:xfrm>
              <a:off x="922634" y="3696788"/>
              <a:ext cx="301686" cy="369332"/>
            </a:xfrm>
            <a:prstGeom prst="rect">
              <a:avLst/>
            </a:prstGeom>
            <a:noFill/>
          </p:spPr>
          <p:txBody>
            <a:bodyPr wrap="none" rtlCol="0">
              <a:spAutoFit/>
            </a:bodyPr>
            <a:lstStyle/>
            <a:p>
              <a:pPr algn="ctr"/>
              <a:r>
                <a:rPr lang="en-GB" smtClean="0">
                  <a:solidFill>
                    <a:schemeClr val="tx1"/>
                  </a:solidFill>
                  <a:effectLst/>
                  <a:latin typeface="Calibri" pitchFamily="34" charset="0"/>
                </a:rPr>
                <a:t>2</a:t>
              </a:r>
              <a:endParaRPr lang="en-GB">
                <a:solidFill>
                  <a:schemeClr val="tx1"/>
                </a:solidFill>
                <a:effectLst/>
                <a:latin typeface="Calibri" pitchFamily="34" charset="0"/>
              </a:endParaRPr>
            </a:p>
          </p:txBody>
        </p:sp>
        <p:sp>
          <p:nvSpPr>
            <p:cNvPr id="145" name="CasellaDiTesto 144"/>
            <p:cNvSpPr txBox="1"/>
            <p:nvPr/>
          </p:nvSpPr>
          <p:spPr>
            <a:xfrm>
              <a:off x="922634" y="5086676"/>
              <a:ext cx="301686" cy="369332"/>
            </a:xfrm>
            <a:prstGeom prst="rect">
              <a:avLst/>
            </a:prstGeom>
            <a:noFill/>
          </p:spPr>
          <p:txBody>
            <a:bodyPr wrap="none" rtlCol="0">
              <a:spAutoFit/>
            </a:bodyPr>
            <a:lstStyle/>
            <a:p>
              <a:pPr algn="ctr"/>
              <a:r>
                <a:rPr lang="en-GB" smtClean="0">
                  <a:solidFill>
                    <a:schemeClr val="tx1"/>
                  </a:solidFill>
                  <a:effectLst/>
                  <a:latin typeface="Calibri" pitchFamily="34" charset="0"/>
                </a:rPr>
                <a:t>3</a:t>
              </a:r>
              <a:endParaRPr lang="en-GB">
                <a:solidFill>
                  <a:schemeClr val="tx1"/>
                </a:solidFill>
                <a:effectLst/>
                <a:latin typeface="Calibri" pitchFamily="34" charset="0"/>
              </a:endParaRPr>
            </a:p>
          </p:txBody>
        </p:sp>
        <p:sp>
          <p:nvSpPr>
            <p:cNvPr id="146" name="CasellaDiTesto 145"/>
            <p:cNvSpPr txBox="1"/>
            <p:nvPr/>
          </p:nvSpPr>
          <p:spPr>
            <a:xfrm>
              <a:off x="922634" y="6439988"/>
              <a:ext cx="301686" cy="369332"/>
            </a:xfrm>
            <a:prstGeom prst="rect">
              <a:avLst/>
            </a:prstGeom>
            <a:noFill/>
          </p:spPr>
          <p:txBody>
            <a:bodyPr wrap="none" rtlCol="0">
              <a:spAutoFit/>
            </a:bodyPr>
            <a:lstStyle/>
            <a:p>
              <a:pPr algn="ctr"/>
              <a:r>
                <a:rPr lang="en-GB" smtClean="0">
                  <a:solidFill>
                    <a:schemeClr val="tx1"/>
                  </a:solidFill>
                  <a:effectLst/>
                  <a:latin typeface="Calibri" pitchFamily="34" charset="0"/>
                </a:rPr>
                <a:t>4</a:t>
              </a:r>
              <a:endParaRPr lang="en-GB">
                <a:solidFill>
                  <a:schemeClr val="tx1"/>
                </a:solidFill>
                <a:effectLst/>
                <a:latin typeface="Calibri" pitchFamily="34" charset="0"/>
              </a:endParaRPr>
            </a:p>
          </p:txBody>
        </p:sp>
        <p:sp>
          <p:nvSpPr>
            <p:cNvPr id="147" name="CasellaDiTesto 146"/>
            <p:cNvSpPr txBox="1"/>
            <p:nvPr/>
          </p:nvSpPr>
          <p:spPr>
            <a:xfrm>
              <a:off x="2253877" y="578715"/>
              <a:ext cx="1962267" cy="400110"/>
            </a:xfrm>
            <a:prstGeom prst="rect">
              <a:avLst/>
            </a:prstGeom>
            <a:noFill/>
          </p:spPr>
          <p:txBody>
            <a:bodyPr wrap="none" rtlCol="0">
              <a:spAutoFit/>
            </a:bodyPr>
            <a:lstStyle/>
            <a:p>
              <a:pPr algn="ctr"/>
              <a:r>
                <a:rPr lang="en-GB" sz="2000" dirty="0" smtClean="0">
                  <a:solidFill>
                    <a:schemeClr val="tx1"/>
                  </a:solidFill>
                  <a:effectLst/>
                  <a:latin typeface="Calibri" pitchFamily="34" charset="0"/>
                </a:rPr>
                <a:t>Temperature (°C)</a:t>
              </a:r>
              <a:endParaRPr lang="en-GB" sz="2000" dirty="0">
                <a:solidFill>
                  <a:schemeClr val="tx1"/>
                </a:solidFill>
                <a:effectLst/>
                <a:latin typeface="Calibri" pitchFamily="34" charset="0"/>
              </a:endParaRPr>
            </a:p>
          </p:txBody>
        </p:sp>
        <p:sp>
          <p:nvSpPr>
            <p:cNvPr id="148" name="CasellaDiTesto 147"/>
            <p:cNvSpPr txBox="1"/>
            <p:nvPr/>
          </p:nvSpPr>
          <p:spPr>
            <a:xfrm rot="16200000">
              <a:off x="-32930" y="3723406"/>
              <a:ext cx="1711238" cy="400110"/>
            </a:xfrm>
            <a:prstGeom prst="rect">
              <a:avLst/>
            </a:prstGeom>
            <a:noFill/>
          </p:spPr>
          <p:txBody>
            <a:bodyPr wrap="none" rtlCol="0">
              <a:spAutoFit/>
            </a:bodyPr>
            <a:lstStyle/>
            <a:p>
              <a:pPr algn="ctr"/>
              <a:r>
                <a:rPr lang="en-GB" sz="2000" dirty="0" smtClean="0">
                  <a:solidFill>
                    <a:schemeClr val="tx1"/>
                  </a:solidFill>
                  <a:effectLst/>
                  <a:latin typeface="Calibri" pitchFamily="34" charset="0"/>
                </a:rPr>
                <a:t>Pressure (GPa)</a:t>
              </a:r>
              <a:endParaRPr lang="en-GB" sz="2000" dirty="0">
                <a:solidFill>
                  <a:schemeClr val="tx1"/>
                </a:solidFill>
                <a:effectLst/>
                <a:latin typeface="Calibri" pitchFamily="34" charset="0"/>
              </a:endParaRPr>
            </a:p>
          </p:txBody>
        </p:sp>
        <p:sp>
          <p:nvSpPr>
            <p:cNvPr id="150" name="Rettangolo 149"/>
            <p:cNvSpPr/>
            <p:nvPr/>
          </p:nvSpPr>
          <p:spPr bwMode="auto">
            <a:xfrm>
              <a:off x="2835219" y="5740876"/>
              <a:ext cx="2453833" cy="9241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latin typeface="Calibri" pitchFamily="34" charset="0"/>
              </a:endParaRPr>
            </a:p>
          </p:txBody>
        </p:sp>
        <p:cxnSp>
          <p:nvCxnSpPr>
            <p:cNvPr id="152" name="Connettore 1 151"/>
            <p:cNvCxnSpPr/>
            <p:nvPr/>
          </p:nvCxnSpPr>
          <p:spPr bwMode="auto">
            <a:xfrm>
              <a:off x="1296416" y="1385570"/>
              <a:ext cx="324000" cy="0"/>
            </a:xfrm>
            <a:prstGeom prst="line">
              <a:avLst/>
            </a:prstGeom>
            <a:noFill/>
            <a:ln w="28575" cap="flat" cmpd="sng" algn="ctr">
              <a:solidFill>
                <a:srgbClr val="00B0F0"/>
              </a:solidFill>
              <a:prstDash val="solid"/>
              <a:round/>
              <a:headEnd type="none" w="med" len="med"/>
              <a:tailEnd type="none" w="med" len="med"/>
            </a:ln>
            <a:effectLst/>
          </p:spPr>
        </p:cxnSp>
        <p:cxnSp>
          <p:nvCxnSpPr>
            <p:cNvPr id="153" name="Connettore 1 152"/>
            <p:cNvCxnSpPr/>
            <p:nvPr/>
          </p:nvCxnSpPr>
          <p:spPr bwMode="auto">
            <a:xfrm>
              <a:off x="1296416" y="1598930"/>
              <a:ext cx="324000" cy="0"/>
            </a:xfrm>
            <a:prstGeom prst="line">
              <a:avLst/>
            </a:prstGeom>
            <a:noFill/>
            <a:ln w="28575" cap="flat" cmpd="sng" algn="ctr">
              <a:solidFill>
                <a:schemeClr val="tx1"/>
              </a:solidFill>
              <a:prstDash val="dash"/>
              <a:round/>
              <a:headEnd type="none" w="med" len="med"/>
              <a:tailEnd type="none" w="med" len="med"/>
            </a:ln>
            <a:effectLst/>
          </p:spPr>
        </p:cxnSp>
        <p:sp>
          <p:nvSpPr>
            <p:cNvPr id="158" name="CasellaDiTesto 157"/>
            <p:cNvSpPr txBox="1"/>
            <p:nvPr/>
          </p:nvSpPr>
          <p:spPr>
            <a:xfrm>
              <a:off x="1572939" y="1225204"/>
              <a:ext cx="1055417" cy="307777"/>
            </a:xfrm>
            <a:prstGeom prst="rect">
              <a:avLst/>
            </a:prstGeom>
            <a:noFill/>
          </p:spPr>
          <p:txBody>
            <a:bodyPr wrap="none" rtlCol="0">
              <a:spAutoFit/>
            </a:bodyPr>
            <a:lstStyle/>
            <a:p>
              <a:r>
                <a:rPr lang="en-GB" sz="1400" dirty="0" smtClean="0">
                  <a:solidFill>
                    <a:schemeClr val="tx1"/>
                  </a:solidFill>
                  <a:effectLst/>
                  <a:latin typeface="Calibri" pitchFamily="34" charset="0"/>
                </a:rPr>
                <a:t>&gt;5 wt% H</a:t>
              </a:r>
              <a:r>
                <a:rPr lang="en-GB" sz="1400" baseline="-25000" dirty="0" smtClean="0">
                  <a:solidFill>
                    <a:schemeClr val="tx1"/>
                  </a:solidFill>
                  <a:effectLst/>
                  <a:latin typeface="Calibri" pitchFamily="34" charset="0"/>
                </a:rPr>
                <a:t>2</a:t>
              </a:r>
              <a:r>
                <a:rPr lang="en-GB" sz="1400" dirty="0" smtClean="0">
                  <a:solidFill>
                    <a:schemeClr val="tx1"/>
                  </a:solidFill>
                  <a:effectLst/>
                  <a:latin typeface="Calibri" pitchFamily="34" charset="0"/>
                </a:rPr>
                <a:t>O</a:t>
              </a:r>
              <a:endParaRPr lang="en-GB" sz="1400" dirty="0">
                <a:solidFill>
                  <a:schemeClr val="tx1"/>
                </a:solidFill>
                <a:effectLst/>
                <a:latin typeface="Calibri" pitchFamily="34" charset="0"/>
              </a:endParaRPr>
            </a:p>
          </p:txBody>
        </p:sp>
        <p:sp>
          <p:nvSpPr>
            <p:cNvPr id="159" name="CasellaDiTesto 158"/>
            <p:cNvSpPr txBox="1"/>
            <p:nvPr/>
          </p:nvSpPr>
          <p:spPr>
            <a:xfrm>
              <a:off x="1572939" y="1441612"/>
              <a:ext cx="1055417" cy="307777"/>
            </a:xfrm>
            <a:prstGeom prst="rect">
              <a:avLst/>
            </a:prstGeom>
            <a:noFill/>
          </p:spPr>
          <p:txBody>
            <a:bodyPr wrap="none" rtlCol="0">
              <a:spAutoFit/>
            </a:bodyPr>
            <a:lstStyle/>
            <a:p>
              <a:r>
                <a:rPr lang="en-GB" sz="1400" dirty="0" smtClean="0">
                  <a:solidFill>
                    <a:schemeClr val="tx1"/>
                  </a:solidFill>
                  <a:effectLst/>
                  <a:latin typeface="Calibri" pitchFamily="34" charset="0"/>
                </a:rPr>
                <a:t>&lt;5 wt% H</a:t>
              </a:r>
              <a:r>
                <a:rPr lang="en-GB" sz="1400" baseline="-25000" dirty="0" smtClean="0">
                  <a:solidFill>
                    <a:schemeClr val="tx1"/>
                  </a:solidFill>
                  <a:effectLst/>
                  <a:latin typeface="Calibri" pitchFamily="34" charset="0"/>
                </a:rPr>
                <a:t>2</a:t>
              </a:r>
              <a:r>
                <a:rPr lang="en-GB" sz="1400" dirty="0" smtClean="0">
                  <a:solidFill>
                    <a:schemeClr val="tx1"/>
                  </a:solidFill>
                  <a:effectLst/>
                  <a:latin typeface="Calibri" pitchFamily="34" charset="0"/>
                </a:rPr>
                <a:t>O</a:t>
              </a:r>
              <a:endParaRPr lang="en-GB" sz="1400" dirty="0">
                <a:solidFill>
                  <a:schemeClr val="tx1"/>
                </a:solidFill>
                <a:effectLst/>
                <a:latin typeface="Calibri" pitchFamily="34" charset="0"/>
              </a:endParaRPr>
            </a:p>
          </p:txBody>
        </p:sp>
      </p:grpSp>
      <p:sp>
        <p:nvSpPr>
          <p:cNvPr id="165" name="Text Box 129"/>
          <p:cNvSpPr txBox="1">
            <a:spLocks noChangeArrowheads="1"/>
          </p:cNvSpPr>
          <p:nvPr/>
        </p:nvSpPr>
        <p:spPr bwMode="auto">
          <a:xfrm>
            <a:off x="5001871" y="828675"/>
            <a:ext cx="4142129" cy="2308324"/>
          </a:xfrm>
          <a:prstGeom prst="rect">
            <a:avLst/>
          </a:prstGeom>
          <a:noFill/>
          <a:ln w="9525" algn="ctr">
            <a:noFill/>
            <a:miter lim="800000"/>
            <a:headEnd/>
            <a:tailEnd/>
          </a:ln>
          <a:effectLst/>
        </p:spPr>
        <p:txBody>
          <a:bodyPr wrap="square">
            <a:spAutoFit/>
          </a:bodyPr>
          <a:lstStyle/>
          <a:p>
            <a:pPr>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Stability fields of amphibole in the mantle determined experimentally with different compositions (fertile and depleted) and  different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 contents.</a:t>
            </a:r>
            <a:endParaRPr lang="en-GB" sz="2400" dirty="0">
              <a:solidFill>
                <a:schemeClr val="bg1"/>
              </a:solidFill>
              <a:effectLst>
                <a:outerShdw blurRad="38100" dist="38100" dir="2700000" algn="tl">
                  <a:srgbClr val="000000"/>
                </a:outerShdw>
              </a:effectLst>
              <a:latin typeface="Calibri" pitchFamily="34" charset="0"/>
            </a:endParaRPr>
          </a:p>
        </p:txBody>
      </p:sp>
      <p:sp>
        <p:nvSpPr>
          <p:cNvPr id="35" name="Text Box 129"/>
          <p:cNvSpPr txBox="1">
            <a:spLocks noChangeArrowheads="1"/>
          </p:cNvSpPr>
          <p:nvPr/>
        </p:nvSpPr>
        <p:spPr bwMode="auto">
          <a:xfrm>
            <a:off x="6118734" y="6255323"/>
            <a:ext cx="3025266" cy="584775"/>
          </a:xfrm>
          <a:prstGeom prst="rect">
            <a:avLst/>
          </a:prstGeom>
          <a:noFill/>
          <a:ln w="9525" algn="ctr">
            <a:noFill/>
            <a:miter lim="800000"/>
            <a:headEnd/>
            <a:tailEnd/>
          </a:ln>
          <a:effectLst/>
        </p:spPr>
        <p:txBody>
          <a:bodyPr wrap="square">
            <a:spAutoFit/>
          </a:bodyPr>
          <a:lstStyle/>
          <a:p>
            <a:pPr>
              <a:spcBef>
                <a:spcPct val="50000"/>
              </a:spcBef>
              <a:defRPr/>
            </a:pPr>
            <a:r>
              <a:rPr lang="en-GB" sz="1600" dirty="0" err="1" smtClean="0">
                <a:solidFill>
                  <a:schemeClr val="bg1"/>
                </a:solidFill>
                <a:effectLst>
                  <a:outerShdw blurRad="38100" dist="38100" dir="2700000" algn="tl">
                    <a:srgbClr val="000000"/>
                  </a:outerShdw>
                </a:effectLst>
                <a:latin typeface="Calibri" pitchFamily="34" charset="0"/>
              </a:rPr>
              <a:t>Mandler</a:t>
            </a:r>
            <a:r>
              <a:rPr lang="en-GB" sz="1600" dirty="0" smtClean="0">
                <a:solidFill>
                  <a:schemeClr val="bg1"/>
                </a:solidFill>
                <a:effectLst>
                  <a:outerShdw blurRad="38100" dist="38100" dir="2700000" algn="tl">
                    <a:srgbClr val="000000"/>
                  </a:outerShdw>
                </a:effectLst>
                <a:latin typeface="Calibri" pitchFamily="34" charset="0"/>
              </a:rPr>
              <a:t> and Grove, 2016   (Contrib. Mineral. Petrol., 171,68</a:t>
            </a:r>
            <a:r>
              <a:rPr lang="en-GB" sz="1600" dirty="0" smtClean="0">
                <a:solidFill>
                  <a:schemeClr val="bg1"/>
                </a:solidFill>
                <a:latin typeface="Calibri" pitchFamily="34" charset="0"/>
              </a:rPr>
              <a:t>)</a:t>
            </a:r>
            <a:endParaRPr lang="en-GB" sz="1600" dirty="0">
              <a:solidFill>
                <a:schemeClr val="bg1"/>
              </a:solidFill>
              <a:effectLst>
                <a:outerShdw blurRad="38100" dist="38100" dir="2700000" algn="tl">
                  <a:srgbClr val="000000"/>
                </a:outerShdw>
              </a:effectLst>
              <a:latin typeface="Calibri" pitchFamily="34" charset="0"/>
            </a:endParaRPr>
          </a:p>
        </p:txBody>
      </p:sp>
      <p:sp>
        <p:nvSpPr>
          <p:cNvPr id="36" name="Figura a mano libera 35"/>
          <p:cNvSpPr/>
          <p:nvPr/>
        </p:nvSpPr>
        <p:spPr bwMode="auto">
          <a:xfrm>
            <a:off x="2344920" y="2170645"/>
            <a:ext cx="1082040" cy="3223260"/>
          </a:xfrm>
          <a:custGeom>
            <a:avLst/>
            <a:gdLst>
              <a:gd name="connsiteX0" fmla="*/ 1082040 w 1082040"/>
              <a:gd name="connsiteY0" fmla="*/ 0 h 3223260"/>
              <a:gd name="connsiteX1" fmla="*/ 0 w 1082040"/>
              <a:gd name="connsiteY1" fmla="*/ 3223260 h 3223260"/>
              <a:gd name="connsiteX0" fmla="*/ 1082040 w 1102360"/>
              <a:gd name="connsiteY0" fmla="*/ 0 h 3223260"/>
              <a:gd name="connsiteX1" fmla="*/ 0 w 1102360"/>
              <a:gd name="connsiteY1" fmla="*/ 3223260 h 3223260"/>
              <a:gd name="connsiteX0" fmla="*/ 1082040 w 1102360"/>
              <a:gd name="connsiteY0" fmla="*/ 0 h 3223260"/>
              <a:gd name="connsiteX1" fmla="*/ 0 w 1102360"/>
              <a:gd name="connsiteY1" fmla="*/ 3223260 h 3223260"/>
              <a:gd name="connsiteX0" fmla="*/ 1082040 w 1082040"/>
              <a:gd name="connsiteY0" fmla="*/ 0 h 3223260"/>
              <a:gd name="connsiteX1" fmla="*/ 0 w 1082040"/>
              <a:gd name="connsiteY1" fmla="*/ 3223260 h 3223260"/>
            </a:gdLst>
            <a:ahLst/>
            <a:cxnLst>
              <a:cxn ang="0">
                <a:pos x="connsiteX0" y="connsiteY0"/>
              </a:cxn>
              <a:cxn ang="0">
                <a:pos x="connsiteX1" y="connsiteY1"/>
              </a:cxn>
            </a:cxnLst>
            <a:rect l="l" t="t" r="r" b="b"/>
            <a:pathLst>
              <a:path w="1082040" h="3223260">
                <a:moveTo>
                  <a:pt x="1082040" y="0"/>
                </a:moveTo>
                <a:cubicBezTo>
                  <a:pt x="911860" y="2255520"/>
                  <a:pt x="718820" y="3185160"/>
                  <a:pt x="0" y="3223260"/>
                </a:cubicBezTo>
              </a:path>
            </a:pathLst>
          </a:custGeom>
          <a:noFill/>
          <a:ln w="28575"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latin typeface="Calibri" pitchFamily="34" charset="0"/>
            </a:endParaRPr>
          </a:p>
        </p:txBody>
      </p:sp>
      <p:sp>
        <p:nvSpPr>
          <p:cNvPr id="37" name="Figura a mano libera 36"/>
          <p:cNvSpPr/>
          <p:nvPr/>
        </p:nvSpPr>
        <p:spPr bwMode="auto">
          <a:xfrm>
            <a:off x="2428740" y="2780245"/>
            <a:ext cx="1379220" cy="3566160"/>
          </a:xfrm>
          <a:custGeom>
            <a:avLst/>
            <a:gdLst>
              <a:gd name="connsiteX0" fmla="*/ 1379220 w 1379220"/>
              <a:gd name="connsiteY0" fmla="*/ 0 h 3566160"/>
              <a:gd name="connsiteX1" fmla="*/ 0 w 1379220"/>
              <a:gd name="connsiteY1" fmla="*/ 3566160 h 3566160"/>
              <a:gd name="connsiteX0" fmla="*/ 1379220 w 1450340"/>
              <a:gd name="connsiteY0" fmla="*/ 0 h 3566160"/>
              <a:gd name="connsiteX1" fmla="*/ 0 w 1450340"/>
              <a:gd name="connsiteY1" fmla="*/ 3566160 h 3566160"/>
              <a:gd name="connsiteX0" fmla="*/ 1379220 w 1450340"/>
              <a:gd name="connsiteY0" fmla="*/ 0 h 3566160"/>
              <a:gd name="connsiteX1" fmla="*/ 0 w 1450340"/>
              <a:gd name="connsiteY1" fmla="*/ 3566160 h 3566160"/>
              <a:gd name="connsiteX0" fmla="*/ 1379220 w 1379220"/>
              <a:gd name="connsiteY0" fmla="*/ 0 h 3566160"/>
              <a:gd name="connsiteX1" fmla="*/ 0 w 1379220"/>
              <a:gd name="connsiteY1" fmla="*/ 3566160 h 3566160"/>
              <a:gd name="connsiteX0" fmla="*/ 1379220 w 1379220"/>
              <a:gd name="connsiteY0" fmla="*/ 0 h 3566160"/>
              <a:gd name="connsiteX1" fmla="*/ 0 w 1379220"/>
              <a:gd name="connsiteY1" fmla="*/ 3566160 h 3566160"/>
            </a:gdLst>
            <a:ahLst/>
            <a:cxnLst>
              <a:cxn ang="0">
                <a:pos x="connsiteX0" y="connsiteY0"/>
              </a:cxn>
              <a:cxn ang="0">
                <a:pos x="connsiteX1" y="connsiteY1"/>
              </a:cxn>
            </a:cxnLst>
            <a:rect l="l" t="t" r="r" b="b"/>
            <a:pathLst>
              <a:path w="1379220" h="3566160">
                <a:moveTo>
                  <a:pt x="1379220" y="0"/>
                </a:moveTo>
                <a:cubicBezTo>
                  <a:pt x="1231900" y="1386840"/>
                  <a:pt x="1237297" y="3360420"/>
                  <a:pt x="0" y="356616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latin typeface="Calibri" pitchFamily="34" charset="0"/>
            </a:endParaRPr>
          </a:p>
        </p:txBody>
      </p:sp>
      <p:cxnSp>
        <p:nvCxnSpPr>
          <p:cNvPr id="38" name="Connettore 1 37"/>
          <p:cNvCxnSpPr/>
          <p:nvPr/>
        </p:nvCxnSpPr>
        <p:spPr bwMode="auto">
          <a:xfrm>
            <a:off x="661416" y="2018030"/>
            <a:ext cx="324000" cy="0"/>
          </a:xfrm>
          <a:prstGeom prst="line">
            <a:avLst/>
          </a:prstGeom>
          <a:noFill/>
          <a:ln w="28575" cap="flat" cmpd="sng" algn="ctr">
            <a:solidFill>
              <a:srgbClr val="FFC000"/>
            </a:solidFill>
            <a:prstDash val="solid"/>
            <a:round/>
            <a:headEnd type="none" w="med" len="med"/>
            <a:tailEnd type="none" w="med" len="med"/>
          </a:ln>
          <a:effectLst/>
        </p:spPr>
      </p:cxnSp>
      <p:sp>
        <p:nvSpPr>
          <p:cNvPr id="39" name="CasellaDiTesto 38"/>
          <p:cNvSpPr txBox="1"/>
          <p:nvPr/>
        </p:nvSpPr>
        <p:spPr>
          <a:xfrm>
            <a:off x="937939" y="1864522"/>
            <a:ext cx="965649" cy="307777"/>
          </a:xfrm>
          <a:prstGeom prst="rect">
            <a:avLst/>
          </a:prstGeom>
          <a:noFill/>
        </p:spPr>
        <p:txBody>
          <a:bodyPr wrap="none" rtlCol="0">
            <a:spAutoFit/>
          </a:bodyPr>
          <a:lstStyle/>
          <a:p>
            <a:r>
              <a:rPr lang="en-GB" sz="1400" dirty="0" smtClean="0">
                <a:solidFill>
                  <a:schemeClr val="tx1"/>
                </a:solidFill>
                <a:effectLst/>
                <a:latin typeface="Calibri" pitchFamily="34" charset="0"/>
              </a:rPr>
              <a:t>3 wt% H</a:t>
            </a:r>
            <a:r>
              <a:rPr lang="en-GB" sz="1400" baseline="-25000" dirty="0" smtClean="0">
                <a:solidFill>
                  <a:schemeClr val="tx1"/>
                </a:solidFill>
                <a:effectLst/>
                <a:latin typeface="Calibri" pitchFamily="34" charset="0"/>
              </a:rPr>
              <a:t>2</a:t>
            </a:r>
            <a:r>
              <a:rPr lang="en-GB" sz="1400" dirty="0" smtClean="0">
                <a:solidFill>
                  <a:schemeClr val="tx1"/>
                </a:solidFill>
                <a:effectLst/>
                <a:latin typeface="Calibri" pitchFamily="34" charset="0"/>
              </a:rPr>
              <a:t>O</a:t>
            </a:r>
            <a:endParaRPr lang="en-GB" sz="1400" dirty="0">
              <a:solidFill>
                <a:schemeClr val="tx1"/>
              </a:solidFill>
              <a:effectLst/>
              <a:latin typeface="Calibri" pitchFamily="34" charset="0"/>
            </a:endParaRPr>
          </a:p>
        </p:txBody>
      </p:sp>
      <p:cxnSp>
        <p:nvCxnSpPr>
          <p:cNvPr id="40" name="Connettore 1 39"/>
          <p:cNvCxnSpPr/>
          <p:nvPr/>
        </p:nvCxnSpPr>
        <p:spPr bwMode="auto">
          <a:xfrm>
            <a:off x="661416" y="2235200"/>
            <a:ext cx="324000" cy="0"/>
          </a:xfrm>
          <a:prstGeom prst="line">
            <a:avLst/>
          </a:prstGeom>
          <a:noFill/>
          <a:ln w="28575" cap="flat" cmpd="sng" algn="ctr">
            <a:solidFill>
              <a:srgbClr val="FF0000"/>
            </a:solidFill>
            <a:prstDash val="solid"/>
            <a:round/>
            <a:headEnd type="none" w="med" len="med"/>
            <a:tailEnd type="none" w="med" len="med"/>
          </a:ln>
          <a:effectLst/>
        </p:spPr>
      </p:cxnSp>
      <p:sp>
        <p:nvSpPr>
          <p:cNvPr id="41" name="CasellaDiTesto 40"/>
          <p:cNvSpPr txBox="1"/>
          <p:nvPr/>
        </p:nvSpPr>
        <p:spPr>
          <a:xfrm>
            <a:off x="937939" y="2081692"/>
            <a:ext cx="1193275" cy="307777"/>
          </a:xfrm>
          <a:prstGeom prst="rect">
            <a:avLst/>
          </a:prstGeom>
          <a:noFill/>
        </p:spPr>
        <p:txBody>
          <a:bodyPr wrap="none" rtlCol="0">
            <a:spAutoFit/>
          </a:bodyPr>
          <a:lstStyle/>
          <a:p>
            <a:r>
              <a:rPr lang="en-GB" sz="1400" dirty="0" smtClean="0">
                <a:solidFill>
                  <a:schemeClr val="tx1"/>
                </a:solidFill>
                <a:effectLst/>
                <a:latin typeface="Calibri" pitchFamily="34" charset="0"/>
              </a:rPr>
              <a:t>0.65 wt% H</a:t>
            </a:r>
            <a:r>
              <a:rPr lang="en-GB" sz="1400" baseline="-25000" dirty="0" smtClean="0">
                <a:solidFill>
                  <a:schemeClr val="tx1"/>
                </a:solidFill>
                <a:effectLst/>
                <a:latin typeface="Calibri" pitchFamily="34" charset="0"/>
              </a:rPr>
              <a:t>2</a:t>
            </a:r>
            <a:r>
              <a:rPr lang="en-GB" sz="1400" dirty="0" smtClean="0">
                <a:solidFill>
                  <a:schemeClr val="tx1"/>
                </a:solidFill>
                <a:effectLst/>
                <a:latin typeface="Calibri" pitchFamily="34" charset="0"/>
              </a:rPr>
              <a:t>O</a:t>
            </a:r>
            <a:endParaRPr lang="en-GB" sz="1400" dirty="0">
              <a:solidFill>
                <a:schemeClr val="tx1"/>
              </a:solidFill>
              <a:effectLst/>
              <a:latin typeface="Calibri" pitchFamily="34" charset="0"/>
            </a:endParaRPr>
          </a:p>
        </p:txBody>
      </p:sp>
      <p:sp>
        <p:nvSpPr>
          <p:cNvPr id="42" name="CasellaDiTesto 41"/>
          <p:cNvSpPr txBox="1"/>
          <p:nvPr/>
        </p:nvSpPr>
        <p:spPr>
          <a:xfrm>
            <a:off x="868931" y="4876652"/>
            <a:ext cx="1649041" cy="307777"/>
          </a:xfrm>
          <a:prstGeom prst="rect">
            <a:avLst/>
          </a:prstGeom>
          <a:noFill/>
        </p:spPr>
        <p:txBody>
          <a:bodyPr wrap="none" rtlCol="0">
            <a:spAutoFit/>
          </a:bodyPr>
          <a:lstStyle/>
          <a:p>
            <a:r>
              <a:rPr lang="en-GB" sz="1400" b="1" smtClean="0">
                <a:solidFill>
                  <a:srgbClr val="FFC000"/>
                </a:solidFill>
                <a:effectLst/>
                <a:latin typeface="Calibri" pitchFamily="34" charset="0"/>
              </a:rPr>
              <a:t>Depleted peridotite</a:t>
            </a:r>
            <a:endParaRPr lang="en-GB" sz="1400" b="1">
              <a:solidFill>
                <a:srgbClr val="FFC000"/>
              </a:solidFill>
              <a:effectLst/>
              <a:latin typeface="Calibri" pitchFamily="34" charset="0"/>
            </a:endParaRPr>
          </a:p>
        </p:txBody>
      </p:sp>
      <p:sp>
        <p:nvSpPr>
          <p:cNvPr id="43" name="CasellaDiTesto 42"/>
          <p:cNvSpPr txBox="1"/>
          <p:nvPr/>
        </p:nvSpPr>
        <p:spPr>
          <a:xfrm>
            <a:off x="2430312" y="6308637"/>
            <a:ext cx="1444626" cy="307777"/>
          </a:xfrm>
          <a:prstGeom prst="rect">
            <a:avLst/>
          </a:prstGeom>
          <a:noFill/>
        </p:spPr>
        <p:txBody>
          <a:bodyPr wrap="none" rtlCol="0">
            <a:spAutoFit/>
          </a:bodyPr>
          <a:lstStyle/>
          <a:p>
            <a:r>
              <a:rPr lang="en-GB" sz="1400" b="1" smtClean="0">
                <a:solidFill>
                  <a:srgbClr val="FF0000"/>
                </a:solidFill>
                <a:effectLst/>
                <a:latin typeface="Calibri" pitchFamily="34" charset="0"/>
              </a:rPr>
              <a:t>Fertile peridotite</a:t>
            </a:r>
            <a:endParaRPr lang="en-GB" sz="1400" b="1">
              <a:solidFill>
                <a:srgbClr val="FF0000"/>
              </a:solidFill>
              <a:effectLst/>
              <a:latin typeface="Calibri" pitchFamily="34" charset="0"/>
            </a:endParaRPr>
          </a:p>
        </p:txBody>
      </p:sp>
      <p:sp>
        <p:nvSpPr>
          <p:cNvPr id="44" name="Text Box 129"/>
          <p:cNvSpPr txBox="1">
            <a:spLocks noChangeArrowheads="1"/>
          </p:cNvSpPr>
          <p:nvPr/>
        </p:nvSpPr>
        <p:spPr bwMode="auto">
          <a:xfrm>
            <a:off x="5001871" y="4095670"/>
            <a:ext cx="4142129" cy="1384995"/>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The lower the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the higher P and the higher T of amphibole stability field.</a:t>
            </a:r>
            <a:endParaRPr lang="en-GB" sz="2800" dirty="0">
              <a:solidFill>
                <a:schemeClr val="bg1"/>
              </a:solidFill>
              <a:effectLst>
                <a:outerShdw blurRad="38100" dist="38100" dir="2700000" algn="tl">
                  <a:srgbClr val="000000"/>
                </a:outerShdw>
              </a:effectLst>
              <a:latin typeface="Calibri" pitchFamily="34" charset="0"/>
            </a:endParaRPr>
          </a:p>
        </p:txBody>
      </p:sp>
      <p:sp>
        <p:nvSpPr>
          <p:cNvPr id="45" name="Figura a mano libera 44"/>
          <p:cNvSpPr/>
          <p:nvPr/>
        </p:nvSpPr>
        <p:spPr bwMode="auto">
          <a:xfrm>
            <a:off x="2169660" y="1172425"/>
            <a:ext cx="828040" cy="1645920"/>
          </a:xfrm>
          <a:custGeom>
            <a:avLst/>
            <a:gdLst>
              <a:gd name="connsiteX0" fmla="*/ 586740 w 586740"/>
              <a:gd name="connsiteY0" fmla="*/ 0 h 1676400"/>
              <a:gd name="connsiteX1" fmla="*/ 0 w 586740"/>
              <a:gd name="connsiteY1" fmla="*/ 1676400 h 1676400"/>
              <a:gd name="connsiteX0" fmla="*/ 586740 w 858520"/>
              <a:gd name="connsiteY0" fmla="*/ 0 h 1676400"/>
              <a:gd name="connsiteX1" fmla="*/ 0 w 858520"/>
              <a:gd name="connsiteY1" fmla="*/ 1676400 h 1676400"/>
              <a:gd name="connsiteX0" fmla="*/ 586740 w 858520"/>
              <a:gd name="connsiteY0" fmla="*/ 0 h 1676400"/>
              <a:gd name="connsiteX1" fmla="*/ 0 w 858520"/>
              <a:gd name="connsiteY1" fmla="*/ 1676400 h 1676400"/>
              <a:gd name="connsiteX0" fmla="*/ 586740 w 767080"/>
              <a:gd name="connsiteY0" fmla="*/ 0 h 1676400"/>
              <a:gd name="connsiteX1" fmla="*/ 0 w 767080"/>
              <a:gd name="connsiteY1" fmla="*/ 1676400 h 1676400"/>
              <a:gd name="connsiteX0" fmla="*/ 586740 w 828040"/>
              <a:gd name="connsiteY0" fmla="*/ 0 h 1676400"/>
              <a:gd name="connsiteX1" fmla="*/ 0 w 828040"/>
              <a:gd name="connsiteY1" fmla="*/ 1676400 h 1676400"/>
              <a:gd name="connsiteX0" fmla="*/ 563880 w 828040"/>
              <a:gd name="connsiteY0" fmla="*/ 0 h 1645920"/>
              <a:gd name="connsiteX1" fmla="*/ 0 w 828040"/>
              <a:gd name="connsiteY1" fmla="*/ 1645920 h 1645920"/>
            </a:gdLst>
            <a:ahLst/>
            <a:cxnLst>
              <a:cxn ang="0">
                <a:pos x="connsiteX0" y="connsiteY0"/>
              </a:cxn>
              <a:cxn ang="0">
                <a:pos x="connsiteX1" y="connsiteY1"/>
              </a:cxn>
            </a:cxnLst>
            <a:rect l="l" t="t" r="r" b="b"/>
            <a:pathLst>
              <a:path w="828040" h="1645920">
                <a:moveTo>
                  <a:pt x="563880" y="0"/>
                </a:moveTo>
                <a:cubicBezTo>
                  <a:pt x="558800" y="231140"/>
                  <a:pt x="828040" y="1605280"/>
                  <a:pt x="0" y="1645920"/>
                </a:cubicBezTo>
              </a:path>
            </a:pathLst>
          </a:custGeom>
          <a:noFill/>
          <a:ln w="28575"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latin typeface="Calibri" pitchFamily="34" charset="0"/>
            </a:endParaRPr>
          </a:p>
        </p:txBody>
      </p:sp>
      <p:cxnSp>
        <p:nvCxnSpPr>
          <p:cNvPr id="46" name="Connettore 1 45"/>
          <p:cNvCxnSpPr/>
          <p:nvPr/>
        </p:nvCxnSpPr>
        <p:spPr bwMode="auto">
          <a:xfrm>
            <a:off x="661416" y="1808480"/>
            <a:ext cx="324000" cy="0"/>
          </a:xfrm>
          <a:prstGeom prst="line">
            <a:avLst/>
          </a:prstGeom>
          <a:noFill/>
          <a:ln w="28575" cap="flat" cmpd="sng" algn="ctr">
            <a:solidFill>
              <a:srgbClr val="00B050"/>
            </a:solidFill>
            <a:prstDash val="solid"/>
            <a:round/>
            <a:headEnd type="none" w="med" len="med"/>
            <a:tailEnd type="none" w="med" len="med"/>
          </a:ln>
          <a:effectLst/>
        </p:spPr>
      </p:cxnSp>
      <p:sp>
        <p:nvSpPr>
          <p:cNvPr id="47" name="CasellaDiTesto 46"/>
          <p:cNvSpPr txBox="1"/>
          <p:nvPr/>
        </p:nvSpPr>
        <p:spPr>
          <a:xfrm>
            <a:off x="937939" y="1654972"/>
            <a:ext cx="1193275" cy="307777"/>
          </a:xfrm>
          <a:prstGeom prst="rect">
            <a:avLst/>
          </a:prstGeom>
          <a:noFill/>
        </p:spPr>
        <p:txBody>
          <a:bodyPr wrap="none" rtlCol="0">
            <a:spAutoFit/>
          </a:bodyPr>
          <a:lstStyle/>
          <a:p>
            <a:r>
              <a:rPr lang="en-GB" sz="1400" dirty="0" smtClean="0">
                <a:solidFill>
                  <a:schemeClr val="tx1"/>
                </a:solidFill>
                <a:effectLst/>
                <a:latin typeface="Calibri" pitchFamily="34" charset="0"/>
              </a:rPr>
              <a:t>14.5 wt% H</a:t>
            </a:r>
            <a:r>
              <a:rPr lang="en-GB" sz="1400" baseline="-25000" dirty="0" smtClean="0">
                <a:solidFill>
                  <a:schemeClr val="tx1"/>
                </a:solidFill>
                <a:effectLst/>
                <a:latin typeface="Calibri" pitchFamily="34" charset="0"/>
              </a:rPr>
              <a:t>2</a:t>
            </a:r>
            <a:r>
              <a:rPr lang="en-GB" sz="1400" dirty="0" smtClean="0">
                <a:solidFill>
                  <a:schemeClr val="tx1"/>
                </a:solidFill>
                <a:effectLst/>
                <a:latin typeface="Calibri" pitchFamily="34" charset="0"/>
              </a:rPr>
              <a:t>O</a:t>
            </a:r>
            <a:endParaRPr lang="en-GB" sz="1400" dirty="0">
              <a:solidFill>
                <a:schemeClr val="tx1"/>
              </a:solidFill>
              <a:effectLst/>
              <a:latin typeface="Calibri" pitchFamily="34" charset="0"/>
            </a:endParaRPr>
          </a:p>
        </p:txBody>
      </p:sp>
      <p:sp>
        <p:nvSpPr>
          <p:cNvPr id="48" name="CasellaDiTesto 47"/>
          <p:cNvSpPr txBox="1"/>
          <p:nvPr/>
        </p:nvSpPr>
        <p:spPr>
          <a:xfrm>
            <a:off x="672897" y="2472593"/>
            <a:ext cx="1635328" cy="738664"/>
          </a:xfrm>
          <a:prstGeom prst="rect">
            <a:avLst/>
          </a:prstGeom>
          <a:noFill/>
        </p:spPr>
        <p:txBody>
          <a:bodyPr wrap="square" rtlCol="0">
            <a:spAutoFit/>
          </a:bodyPr>
          <a:lstStyle/>
          <a:p>
            <a:pPr algn="ctr"/>
            <a:r>
              <a:rPr lang="en-GB" sz="1400" b="1" dirty="0" smtClean="0">
                <a:solidFill>
                  <a:srgbClr val="00B050"/>
                </a:solidFill>
                <a:effectLst/>
                <a:latin typeface="Calibri" pitchFamily="34" charset="0"/>
              </a:rPr>
              <a:t>Fertile peridotite (but with low alkali content</a:t>
            </a:r>
            <a:endParaRPr lang="en-GB" sz="1400" b="1" dirty="0">
              <a:solidFill>
                <a:srgbClr val="00B050"/>
              </a:solidFill>
              <a:effectLst/>
              <a:latin typeface="Calibri" pitchFamily="34" charset="0"/>
            </a:endParaRPr>
          </a:p>
        </p:txBody>
      </p:sp>
      <p:sp>
        <p:nvSpPr>
          <p:cNvPr id="49"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Principal hydrous phases in peridotites</a:t>
            </a:r>
            <a:endParaRPr lang="en-GB" sz="36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5"/>
                                        </p:tgtEl>
                                        <p:attrNameLst>
                                          <p:attrName>style.visibility</p:attrName>
                                        </p:attrNameLst>
                                      </p:cBhvr>
                                      <p:to>
                                        <p:strVal val="visible"/>
                                      </p:to>
                                    </p:set>
                                    <p:animEffect transition="in" filter="fade">
                                      <p:cBhvr>
                                        <p:cTn id="14" dur="500"/>
                                        <p:tgtEl>
                                          <p:spTgt spid="16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left)">
                                      <p:cBhvr>
                                        <p:cTn id="24" dur="500"/>
                                        <p:tgtEl>
                                          <p:spTgt spid="46"/>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up)">
                                      <p:cBhvr>
                                        <p:cTn id="32" dur="500"/>
                                        <p:tgtEl>
                                          <p:spTgt spid="45"/>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left)">
                                      <p:cBhvr>
                                        <p:cTn id="41" dur="500"/>
                                        <p:tgtEl>
                                          <p:spTgt spid="38"/>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up)">
                                      <p:cBhvr>
                                        <p:cTn id="49" dur="500"/>
                                        <p:tgtEl>
                                          <p:spTgt spid="36"/>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par>
                          <p:cTn id="63" fill="hold">
                            <p:stCondLst>
                              <p:cond delay="1000"/>
                            </p:stCondLst>
                            <p:childTnLst>
                              <p:par>
                                <p:cTn id="64" presetID="22" presetClass="entr" presetSubtype="1"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wipe(up)">
                                      <p:cBhvr>
                                        <p:cTn id="66" dur="500"/>
                                        <p:tgtEl>
                                          <p:spTgt spid="37"/>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35" grpId="0"/>
      <p:bldP spid="36" grpId="0" animBg="1"/>
      <p:bldP spid="37" grpId="0" animBg="1"/>
      <p:bldP spid="39" grpId="0"/>
      <p:bldP spid="41" grpId="0"/>
      <p:bldP spid="42" grpId="0"/>
      <p:bldP spid="43" grpId="0"/>
      <p:bldP spid="44" grpId="0"/>
      <p:bldP spid="45" grpId="0" animBg="1"/>
      <p:bldP spid="4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 Box 129"/>
          <p:cNvSpPr txBox="1">
            <a:spLocks noChangeArrowheads="1"/>
          </p:cNvSpPr>
          <p:nvPr/>
        </p:nvSpPr>
        <p:spPr bwMode="auto">
          <a:xfrm>
            <a:off x="5001871" y="2263871"/>
            <a:ext cx="4142129" cy="1107996"/>
          </a:xfrm>
          <a:prstGeom prst="rect">
            <a:avLst/>
          </a:prstGeom>
          <a:noFill/>
          <a:ln w="9525" algn="ctr">
            <a:noFill/>
            <a:miter lim="800000"/>
            <a:headEnd/>
            <a:tailEnd/>
          </a:ln>
          <a:effectLst/>
        </p:spPr>
        <p:txBody>
          <a:bodyPr wrap="square">
            <a:spAutoFit/>
          </a:bodyPr>
          <a:lstStyle/>
          <a:p>
            <a:pPr>
              <a:spcBef>
                <a:spcPct val="50000"/>
              </a:spcBef>
              <a:defRPr/>
            </a:pPr>
            <a:r>
              <a:rPr lang="en-GB" sz="2200" dirty="0" smtClean="0">
                <a:solidFill>
                  <a:schemeClr val="bg1"/>
                </a:solidFill>
                <a:effectLst>
                  <a:outerShdw blurRad="38100" dist="38100" dir="2700000" algn="tl">
                    <a:srgbClr val="000000"/>
                  </a:outerShdw>
                </a:effectLst>
                <a:latin typeface="Calibri" pitchFamily="34" charset="0"/>
              </a:rPr>
              <a:t>The presence of a free fluid phase (i.e. in cases with high H</a:t>
            </a:r>
            <a:r>
              <a:rPr lang="en-GB" sz="2200" baseline="-25000" dirty="0" smtClean="0">
                <a:solidFill>
                  <a:schemeClr val="bg1"/>
                </a:solidFill>
                <a:effectLst>
                  <a:outerShdw blurRad="38100" dist="38100" dir="2700000" algn="tl">
                    <a:srgbClr val="000000"/>
                  </a:outerShdw>
                </a:effectLst>
                <a:latin typeface="Calibri" pitchFamily="34" charset="0"/>
              </a:rPr>
              <a:t>2</a:t>
            </a:r>
            <a:r>
              <a:rPr lang="en-GB" sz="2200" dirty="0" smtClean="0">
                <a:solidFill>
                  <a:schemeClr val="bg1"/>
                </a:solidFill>
                <a:effectLst>
                  <a:outerShdw blurRad="38100" dist="38100" dir="2700000" algn="tl">
                    <a:srgbClr val="000000"/>
                  </a:outerShdw>
                </a:effectLst>
                <a:latin typeface="Calibri" pitchFamily="34" charset="0"/>
              </a:rPr>
              <a:t>O content) destabilizes amphibole.</a:t>
            </a:r>
            <a:endParaRPr lang="en-GB" sz="2200" dirty="0">
              <a:solidFill>
                <a:schemeClr val="bg1"/>
              </a:solidFill>
              <a:effectLst>
                <a:outerShdw blurRad="38100" dist="38100" dir="2700000" algn="tl">
                  <a:srgbClr val="000000"/>
                </a:outerShdw>
              </a:effectLst>
              <a:latin typeface="Calibri" pitchFamily="34" charset="0"/>
            </a:endParaRPr>
          </a:p>
        </p:txBody>
      </p:sp>
      <p:sp>
        <p:nvSpPr>
          <p:cNvPr id="49" name="Text Box 129"/>
          <p:cNvSpPr txBox="1">
            <a:spLocks noChangeArrowheads="1"/>
          </p:cNvSpPr>
          <p:nvPr/>
        </p:nvSpPr>
        <p:spPr bwMode="auto">
          <a:xfrm>
            <a:off x="5001871" y="3561407"/>
            <a:ext cx="4142129" cy="1107996"/>
          </a:xfrm>
          <a:prstGeom prst="rect">
            <a:avLst/>
          </a:prstGeom>
          <a:noFill/>
          <a:ln w="9525" algn="ctr">
            <a:noFill/>
            <a:miter lim="800000"/>
            <a:headEnd/>
            <a:tailEnd/>
          </a:ln>
          <a:effectLst/>
        </p:spPr>
        <p:txBody>
          <a:bodyPr wrap="square">
            <a:spAutoFit/>
          </a:bodyPr>
          <a:lstStyle/>
          <a:p>
            <a:pPr>
              <a:spcBef>
                <a:spcPct val="50000"/>
              </a:spcBef>
              <a:defRPr/>
            </a:pPr>
            <a:r>
              <a:rPr lang="en-GB" sz="2200" dirty="0" smtClean="0">
                <a:solidFill>
                  <a:schemeClr val="bg1"/>
                </a:solidFill>
                <a:effectLst>
                  <a:outerShdw blurRad="38100" dist="38100" dir="2700000" algn="tl">
                    <a:srgbClr val="000000"/>
                  </a:outerShdw>
                </a:effectLst>
                <a:latin typeface="Calibri" pitchFamily="34" charset="0"/>
              </a:rPr>
              <a:t>The fluid phase leaches alkalis from solid phases (mimicking very depleted compositions).</a:t>
            </a:r>
            <a:endParaRPr lang="en-GB" sz="2200" dirty="0">
              <a:solidFill>
                <a:schemeClr val="bg1"/>
              </a:solidFill>
              <a:effectLst>
                <a:outerShdw blurRad="38100" dist="38100" dir="2700000" algn="tl">
                  <a:srgbClr val="000000"/>
                </a:outerShdw>
              </a:effectLst>
              <a:latin typeface="Calibri" pitchFamily="34" charset="0"/>
            </a:endParaRPr>
          </a:p>
        </p:txBody>
      </p:sp>
      <p:sp>
        <p:nvSpPr>
          <p:cNvPr id="48"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Principal hydrous phases in peridotites</a:t>
            </a:r>
            <a:endParaRPr lang="en-GB" sz="3600" dirty="0">
              <a:solidFill>
                <a:schemeClr val="bg1"/>
              </a:solidFill>
              <a:effectLst>
                <a:outerShdw blurRad="38100" dist="38100" dir="2700000" algn="tl">
                  <a:srgbClr val="000000"/>
                </a:outerShdw>
              </a:effectLst>
              <a:latin typeface="Calibri" pitchFamily="34" charset="0"/>
            </a:endParaRPr>
          </a:p>
        </p:txBody>
      </p:sp>
      <p:sp>
        <p:nvSpPr>
          <p:cNvPr id="50" name="Text Box 129"/>
          <p:cNvSpPr txBox="1">
            <a:spLocks noChangeArrowheads="1"/>
          </p:cNvSpPr>
          <p:nvPr/>
        </p:nvSpPr>
        <p:spPr bwMode="auto">
          <a:xfrm>
            <a:off x="6118734" y="6255323"/>
            <a:ext cx="3025266" cy="584775"/>
          </a:xfrm>
          <a:prstGeom prst="rect">
            <a:avLst/>
          </a:prstGeom>
          <a:noFill/>
          <a:ln w="9525" algn="ctr">
            <a:noFill/>
            <a:miter lim="800000"/>
            <a:headEnd/>
            <a:tailEnd/>
          </a:ln>
          <a:effectLst/>
        </p:spPr>
        <p:txBody>
          <a:bodyPr wrap="square">
            <a:spAutoFit/>
          </a:bodyPr>
          <a:lstStyle/>
          <a:p>
            <a:pPr>
              <a:spcBef>
                <a:spcPct val="50000"/>
              </a:spcBef>
              <a:defRPr/>
            </a:pPr>
            <a:r>
              <a:rPr lang="en-GB" sz="1600" dirty="0" err="1" smtClean="0">
                <a:solidFill>
                  <a:schemeClr val="bg1"/>
                </a:solidFill>
                <a:effectLst>
                  <a:outerShdw blurRad="38100" dist="38100" dir="2700000" algn="tl">
                    <a:srgbClr val="000000"/>
                  </a:outerShdw>
                </a:effectLst>
                <a:latin typeface="Calibri" pitchFamily="34" charset="0"/>
              </a:rPr>
              <a:t>Mandler</a:t>
            </a:r>
            <a:r>
              <a:rPr lang="en-GB" sz="1600" dirty="0" smtClean="0">
                <a:solidFill>
                  <a:schemeClr val="bg1"/>
                </a:solidFill>
                <a:effectLst>
                  <a:outerShdw blurRad="38100" dist="38100" dir="2700000" algn="tl">
                    <a:srgbClr val="000000"/>
                  </a:outerShdw>
                </a:effectLst>
                <a:latin typeface="Calibri" pitchFamily="34" charset="0"/>
              </a:rPr>
              <a:t> and Grove, 2016   (Contrib. Mineral. Petrol., 171,68</a:t>
            </a:r>
            <a:r>
              <a:rPr lang="en-GB" sz="1600" dirty="0" smtClean="0">
                <a:solidFill>
                  <a:schemeClr val="bg1"/>
                </a:solidFill>
                <a:latin typeface="Calibri" pitchFamily="34" charset="0"/>
              </a:rPr>
              <a:t>)</a:t>
            </a:r>
            <a:endParaRPr lang="en-GB" sz="1600" dirty="0">
              <a:solidFill>
                <a:schemeClr val="bg1"/>
              </a:solidFill>
              <a:effectLst>
                <a:outerShdw blurRad="38100" dist="38100" dir="2700000" algn="tl">
                  <a:srgbClr val="000000"/>
                </a:outerShdw>
              </a:effectLst>
              <a:latin typeface="Calibri" pitchFamily="34" charset="0"/>
            </a:endParaRPr>
          </a:p>
        </p:txBody>
      </p:sp>
      <p:sp>
        <p:nvSpPr>
          <p:cNvPr id="51" name="Text Box 129"/>
          <p:cNvSpPr txBox="1">
            <a:spLocks noChangeArrowheads="1"/>
          </p:cNvSpPr>
          <p:nvPr/>
        </p:nvSpPr>
        <p:spPr bwMode="auto">
          <a:xfrm>
            <a:off x="4995075" y="562597"/>
            <a:ext cx="4148926" cy="1569660"/>
          </a:xfrm>
          <a:prstGeom prst="rect">
            <a:avLst/>
          </a:prstGeom>
          <a:noFill/>
          <a:ln w="9525" algn="ctr">
            <a:noFill/>
            <a:miter lim="800000"/>
            <a:headEnd/>
            <a:tailEnd/>
          </a:ln>
          <a:effectLst/>
        </p:spPr>
        <p:txBody>
          <a:bodyPr wrap="square">
            <a:spAutoFit/>
          </a:bodyPr>
          <a:lstStyle/>
          <a:p>
            <a:pPr algn="ctr">
              <a:spcBef>
                <a:spcPct val="50000"/>
              </a:spcBef>
              <a:defRPr/>
            </a:pPr>
            <a:r>
              <a:rPr lang="en-GB" sz="3200" b="1" dirty="0" smtClean="0">
                <a:solidFill>
                  <a:schemeClr val="bg1"/>
                </a:solidFill>
                <a:effectLst>
                  <a:outerShdw blurRad="38100" dist="38100" dir="2700000" algn="tl">
                    <a:srgbClr val="000000"/>
                  </a:outerShdw>
                </a:effectLst>
                <a:latin typeface="Calibri" pitchFamily="34" charset="0"/>
              </a:rPr>
              <a:t>This effect could seem paradoxical…           How to explain it?</a:t>
            </a:r>
            <a:endParaRPr lang="en-GB" sz="3200" b="1" dirty="0">
              <a:solidFill>
                <a:schemeClr val="bg1"/>
              </a:solidFill>
              <a:effectLst>
                <a:outerShdw blurRad="38100" dist="38100" dir="2700000" algn="tl">
                  <a:srgbClr val="000000"/>
                </a:outerShdw>
              </a:effectLst>
              <a:latin typeface="Calibri" pitchFamily="34" charset="0"/>
            </a:endParaRPr>
          </a:p>
        </p:txBody>
      </p:sp>
      <p:sp>
        <p:nvSpPr>
          <p:cNvPr id="52" name="Text Box 129"/>
          <p:cNvSpPr txBox="1">
            <a:spLocks noChangeArrowheads="1"/>
          </p:cNvSpPr>
          <p:nvPr/>
        </p:nvSpPr>
        <p:spPr bwMode="auto">
          <a:xfrm>
            <a:off x="5001871" y="4794756"/>
            <a:ext cx="4142129" cy="1107996"/>
          </a:xfrm>
          <a:prstGeom prst="rect">
            <a:avLst/>
          </a:prstGeom>
          <a:noFill/>
          <a:ln w="9525" algn="ctr">
            <a:noFill/>
            <a:miter lim="800000"/>
            <a:headEnd/>
            <a:tailEnd/>
          </a:ln>
          <a:effectLst/>
        </p:spPr>
        <p:txBody>
          <a:bodyPr wrap="square">
            <a:spAutoFit/>
          </a:bodyPr>
          <a:lstStyle/>
          <a:p>
            <a:pPr>
              <a:spcBef>
                <a:spcPct val="50000"/>
              </a:spcBef>
              <a:defRPr/>
            </a:pPr>
            <a:r>
              <a:rPr lang="en-GB" sz="2200" dirty="0" smtClean="0">
                <a:solidFill>
                  <a:srgbClr val="FFFF00"/>
                </a:solidFill>
                <a:effectLst>
                  <a:outerShdw blurRad="38100" dist="38100" dir="2700000" algn="tl">
                    <a:srgbClr val="000000"/>
                  </a:outerShdw>
                </a:effectLst>
                <a:latin typeface="Calibri" pitchFamily="34" charset="0"/>
              </a:rPr>
              <a:t>Assuming 2% in pargasite, how much H</a:t>
            </a:r>
            <a:r>
              <a:rPr lang="en-GB" sz="2200" baseline="-25000" dirty="0" smtClean="0">
                <a:solidFill>
                  <a:srgbClr val="FFFF00"/>
                </a:solidFill>
                <a:effectLst>
                  <a:outerShdw blurRad="38100" dist="38100" dir="2700000" algn="tl">
                    <a:srgbClr val="000000"/>
                  </a:outerShdw>
                </a:effectLst>
                <a:latin typeface="Calibri" pitchFamily="34" charset="0"/>
              </a:rPr>
              <a:t>2</a:t>
            </a:r>
            <a:r>
              <a:rPr lang="en-GB" sz="2200" dirty="0" smtClean="0">
                <a:solidFill>
                  <a:srgbClr val="FFFF00"/>
                </a:solidFill>
                <a:effectLst>
                  <a:outerShdw blurRad="38100" dist="38100" dir="2700000" algn="tl">
                    <a:srgbClr val="000000"/>
                  </a:outerShdw>
                </a:effectLst>
                <a:latin typeface="Calibri" pitchFamily="34" charset="0"/>
              </a:rPr>
              <a:t>O can be stored in a peridotite with 10% amphibole?</a:t>
            </a:r>
            <a:endParaRPr lang="en-GB" sz="2200" dirty="0">
              <a:solidFill>
                <a:srgbClr val="FFFF00"/>
              </a:solidFill>
              <a:effectLst>
                <a:outerShdw blurRad="38100" dist="38100" dir="2700000" algn="tl">
                  <a:srgbClr val="000000"/>
                </a:outerShdw>
              </a:effectLst>
              <a:latin typeface="Calibri" pitchFamily="34" charset="0"/>
            </a:endParaRPr>
          </a:p>
        </p:txBody>
      </p:sp>
      <p:grpSp>
        <p:nvGrpSpPr>
          <p:cNvPr id="3" name="Gruppo 2"/>
          <p:cNvGrpSpPr/>
          <p:nvPr/>
        </p:nvGrpSpPr>
        <p:grpSpPr>
          <a:xfrm>
            <a:off x="-12367" y="578715"/>
            <a:ext cx="5014238" cy="6279285"/>
            <a:chOff x="-12367" y="578715"/>
            <a:chExt cx="5014238" cy="6279285"/>
          </a:xfrm>
        </p:grpSpPr>
        <p:grpSp>
          <p:nvGrpSpPr>
            <p:cNvPr id="53" name="Gruppo 165"/>
            <p:cNvGrpSpPr/>
            <p:nvPr/>
          </p:nvGrpSpPr>
          <p:grpSpPr>
            <a:xfrm>
              <a:off x="-12367" y="578715"/>
              <a:ext cx="5014238" cy="6279285"/>
              <a:chOff x="622633" y="578715"/>
              <a:chExt cx="5014238" cy="6279285"/>
            </a:xfrm>
          </p:grpSpPr>
          <p:sp>
            <p:nvSpPr>
              <p:cNvPr id="54" name="Rettangolo 53"/>
              <p:cNvSpPr/>
              <p:nvPr/>
            </p:nvSpPr>
            <p:spPr bwMode="auto">
              <a:xfrm>
                <a:off x="622633" y="635000"/>
                <a:ext cx="5014238" cy="6223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latin typeface="Calibri" pitchFamily="34" charset="0"/>
                </a:endParaRPr>
              </a:p>
            </p:txBody>
          </p:sp>
          <p:pic>
            <p:nvPicPr>
              <p:cNvPr id="55" name="Picture 2"/>
              <p:cNvPicPr>
                <a:picLocks noChangeAspect="1" noChangeArrowheads="1"/>
              </p:cNvPicPr>
              <p:nvPr/>
            </p:nvPicPr>
            <p:blipFill>
              <a:blip r:embed="rId3" cstate="print"/>
              <a:srcRect l="6599" b="7097"/>
              <a:stretch>
                <a:fillRect/>
              </a:stretch>
            </p:blipFill>
            <p:spPr bwMode="auto">
              <a:xfrm flipV="1">
                <a:off x="1192192" y="1122744"/>
                <a:ext cx="4438316" cy="5679858"/>
              </a:xfrm>
              <a:prstGeom prst="rect">
                <a:avLst/>
              </a:prstGeom>
              <a:noFill/>
              <a:ln w="9525">
                <a:noFill/>
                <a:miter lim="800000"/>
                <a:headEnd/>
                <a:tailEnd/>
              </a:ln>
            </p:spPr>
          </p:pic>
          <p:sp>
            <p:nvSpPr>
              <p:cNvPr id="56" name="CasellaDiTesto 55"/>
              <p:cNvSpPr txBox="1"/>
              <p:nvPr/>
            </p:nvSpPr>
            <p:spPr>
              <a:xfrm>
                <a:off x="976305" y="842299"/>
                <a:ext cx="535723" cy="369332"/>
              </a:xfrm>
              <a:prstGeom prst="rect">
                <a:avLst/>
              </a:prstGeom>
              <a:noFill/>
            </p:spPr>
            <p:txBody>
              <a:bodyPr wrap="none" rtlCol="0">
                <a:spAutoFit/>
              </a:bodyPr>
              <a:lstStyle/>
              <a:p>
                <a:pPr algn="ctr"/>
                <a:r>
                  <a:rPr lang="en-GB" dirty="0" smtClean="0">
                    <a:solidFill>
                      <a:schemeClr val="tx1"/>
                    </a:solidFill>
                    <a:effectLst/>
                    <a:latin typeface="Calibri" pitchFamily="34" charset="0"/>
                  </a:rPr>
                  <a:t>800</a:t>
                </a:r>
                <a:endParaRPr lang="en-GB" dirty="0">
                  <a:solidFill>
                    <a:schemeClr val="tx1"/>
                  </a:solidFill>
                  <a:effectLst/>
                  <a:latin typeface="Calibri" pitchFamily="34" charset="0"/>
                </a:endParaRPr>
              </a:p>
            </p:txBody>
          </p:sp>
          <p:sp>
            <p:nvSpPr>
              <p:cNvPr id="57" name="CasellaDiTesto 56"/>
              <p:cNvSpPr txBox="1"/>
              <p:nvPr/>
            </p:nvSpPr>
            <p:spPr>
              <a:xfrm>
                <a:off x="1983713" y="842299"/>
                <a:ext cx="535723" cy="369332"/>
              </a:xfrm>
              <a:prstGeom prst="rect">
                <a:avLst/>
              </a:prstGeom>
              <a:noFill/>
            </p:spPr>
            <p:txBody>
              <a:bodyPr wrap="none" rtlCol="0">
                <a:spAutoFit/>
              </a:bodyPr>
              <a:lstStyle/>
              <a:p>
                <a:pPr algn="ctr"/>
                <a:r>
                  <a:rPr lang="en-GB" smtClean="0">
                    <a:solidFill>
                      <a:schemeClr val="tx1"/>
                    </a:solidFill>
                    <a:effectLst/>
                    <a:latin typeface="Calibri" pitchFamily="34" charset="0"/>
                  </a:rPr>
                  <a:t>900</a:t>
                </a:r>
                <a:endParaRPr lang="en-GB">
                  <a:solidFill>
                    <a:schemeClr val="tx1"/>
                  </a:solidFill>
                  <a:effectLst/>
                  <a:latin typeface="Calibri" pitchFamily="34" charset="0"/>
                </a:endParaRPr>
              </a:p>
            </p:txBody>
          </p:sp>
          <p:sp>
            <p:nvSpPr>
              <p:cNvPr id="58" name="CasellaDiTesto 57"/>
              <p:cNvSpPr txBox="1"/>
              <p:nvPr/>
            </p:nvSpPr>
            <p:spPr>
              <a:xfrm>
                <a:off x="2937139" y="842299"/>
                <a:ext cx="652743" cy="369332"/>
              </a:xfrm>
              <a:prstGeom prst="rect">
                <a:avLst/>
              </a:prstGeom>
              <a:noFill/>
            </p:spPr>
            <p:txBody>
              <a:bodyPr wrap="none" rtlCol="0">
                <a:spAutoFit/>
              </a:bodyPr>
              <a:lstStyle/>
              <a:p>
                <a:pPr algn="ctr"/>
                <a:r>
                  <a:rPr lang="en-GB" smtClean="0">
                    <a:solidFill>
                      <a:schemeClr val="tx1"/>
                    </a:solidFill>
                    <a:effectLst/>
                    <a:latin typeface="Calibri" pitchFamily="34" charset="0"/>
                  </a:rPr>
                  <a:t>1000</a:t>
                </a:r>
                <a:endParaRPr lang="en-GB">
                  <a:solidFill>
                    <a:schemeClr val="tx1"/>
                  </a:solidFill>
                  <a:effectLst/>
                  <a:latin typeface="Calibri" pitchFamily="34" charset="0"/>
                </a:endParaRPr>
              </a:p>
            </p:txBody>
          </p:sp>
          <p:sp>
            <p:nvSpPr>
              <p:cNvPr id="59" name="CasellaDiTesto 58"/>
              <p:cNvSpPr txBox="1"/>
              <p:nvPr/>
            </p:nvSpPr>
            <p:spPr>
              <a:xfrm>
                <a:off x="3971491" y="842299"/>
                <a:ext cx="652743" cy="369332"/>
              </a:xfrm>
              <a:prstGeom prst="rect">
                <a:avLst/>
              </a:prstGeom>
              <a:noFill/>
            </p:spPr>
            <p:txBody>
              <a:bodyPr wrap="none" rtlCol="0">
                <a:spAutoFit/>
              </a:bodyPr>
              <a:lstStyle/>
              <a:p>
                <a:pPr algn="ctr"/>
                <a:r>
                  <a:rPr lang="en-GB" smtClean="0">
                    <a:solidFill>
                      <a:schemeClr val="tx1"/>
                    </a:solidFill>
                    <a:effectLst/>
                    <a:latin typeface="Calibri" pitchFamily="34" charset="0"/>
                  </a:rPr>
                  <a:t>1100</a:t>
                </a:r>
                <a:endParaRPr lang="en-GB">
                  <a:solidFill>
                    <a:schemeClr val="tx1"/>
                  </a:solidFill>
                  <a:effectLst/>
                  <a:latin typeface="Calibri" pitchFamily="34" charset="0"/>
                </a:endParaRPr>
              </a:p>
            </p:txBody>
          </p:sp>
          <p:sp>
            <p:nvSpPr>
              <p:cNvPr id="60" name="CasellaDiTesto 59"/>
              <p:cNvSpPr txBox="1"/>
              <p:nvPr/>
            </p:nvSpPr>
            <p:spPr>
              <a:xfrm>
                <a:off x="4977331" y="842299"/>
                <a:ext cx="652743" cy="369332"/>
              </a:xfrm>
              <a:prstGeom prst="rect">
                <a:avLst/>
              </a:prstGeom>
              <a:noFill/>
            </p:spPr>
            <p:txBody>
              <a:bodyPr wrap="none" rtlCol="0">
                <a:spAutoFit/>
              </a:bodyPr>
              <a:lstStyle/>
              <a:p>
                <a:pPr algn="ctr"/>
                <a:r>
                  <a:rPr lang="en-GB" smtClean="0">
                    <a:solidFill>
                      <a:schemeClr val="tx1"/>
                    </a:solidFill>
                    <a:effectLst/>
                    <a:latin typeface="Calibri" pitchFamily="34" charset="0"/>
                  </a:rPr>
                  <a:t>1200</a:t>
                </a:r>
                <a:endParaRPr lang="en-GB">
                  <a:solidFill>
                    <a:schemeClr val="tx1"/>
                  </a:solidFill>
                  <a:effectLst/>
                  <a:latin typeface="Calibri" pitchFamily="34" charset="0"/>
                </a:endParaRPr>
              </a:p>
            </p:txBody>
          </p:sp>
          <p:sp>
            <p:nvSpPr>
              <p:cNvPr id="61" name="CasellaDiTesto 60"/>
              <p:cNvSpPr txBox="1"/>
              <p:nvPr/>
            </p:nvSpPr>
            <p:spPr>
              <a:xfrm>
                <a:off x="922634" y="1005367"/>
                <a:ext cx="301686" cy="369332"/>
              </a:xfrm>
              <a:prstGeom prst="rect">
                <a:avLst/>
              </a:prstGeom>
              <a:noFill/>
            </p:spPr>
            <p:txBody>
              <a:bodyPr wrap="none" rtlCol="0">
                <a:spAutoFit/>
              </a:bodyPr>
              <a:lstStyle/>
              <a:p>
                <a:pPr algn="ctr"/>
                <a:r>
                  <a:rPr lang="en-GB" dirty="0" smtClean="0">
                    <a:solidFill>
                      <a:schemeClr val="tx1"/>
                    </a:solidFill>
                    <a:effectLst/>
                    <a:latin typeface="Calibri" pitchFamily="34" charset="0"/>
                  </a:rPr>
                  <a:t>0</a:t>
                </a:r>
                <a:endParaRPr lang="en-GB" dirty="0">
                  <a:solidFill>
                    <a:schemeClr val="tx1"/>
                  </a:solidFill>
                  <a:effectLst/>
                  <a:latin typeface="Calibri" pitchFamily="34" charset="0"/>
                </a:endParaRPr>
              </a:p>
            </p:txBody>
          </p:sp>
          <p:sp>
            <p:nvSpPr>
              <p:cNvPr id="62" name="CasellaDiTesto 61"/>
              <p:cNvSpPr txBox="1"/>
              <p:nvPr/>
            </p:nvSpPr>
            <p:spPr>
              <a:xfrm>
                <a:off x="922635" y="2319092"/>
                <a:ext cx="301686" cy="369332"/>
              </a:xfrm>
              <a:prstGeom prst="rect">
                <a:avLst/>
              </a:prstGeom>
              <a:noFill/>
            </p:spPr>
            <p:txBody>
              <a:bodyPr wrap="none" rtlCol="0">
                <a:spAutoFit/>
              </a:bodyPr>
              <a:lstStyle/>
              <a:p>
                <a:pPr algn="ctr"/>
                <a:r>
                  <a:rPr lang="en-GB" dirty="0" smtClean="0">
                    <a:solidFill>
                      <a:schemeClr val="tx1"/>
                    </a:solidFill>
                    <a:effectLst/>
                    <a:latin typeface="Calibri" pitchFamily="34" charset="0"/>
                  </a:rPr>
                  <a:t>1</a:t>
                </a:r>
                <a:endParaRPr lang="en-GB" dirty="0">
                  <a:solidFill>
                    <a:schemeClr val="tx1"/>
                  </a:solidFill>
                  <a:effectLst/>
                  <a:latin typeface="Calibri" pitchFamily="34" charset="0"/>
                </a:endParaRPr>
              </a:p>
            </p:txBody>
          </p:sp>
          <p:sp>
            <p:nvSpPr>
              <p:cNvPr id="63" name="CasellaDiTesto 62"/>
              <p:cNvSpPr txBox="1"/>
              <p:nvPr/>
            </p:nvSpPr>
            <p:spPr>
              <a:xfrm>
                <a:off x="922634" y="3696788"/>
                <a:ext cx="301686" cy="369332"/>
              </a:xfrm>
              <a:prstGeom prst="rect">
                <a:avLst/>
              </a:prstGeom>
              <a:noFill/>
            </p:spPr>
            <p:txBody>
              <a:bodyPr wrap="none" rtlCol="0">
                <a:spAutoFit/>
              </a:bodyPr>
              <a:lstStyle/>
              <a:p>
                <a:pPr algn="ctr"/>
                <a:r>
                  <a:rPr lang="en-GB" smtClean="0">
                    <a:solidFill>
                      <a:schemeClr val="tx1"/>
                    </a:solidFill>
                    <a:effectLst/>
                    <a:latin typeface="Calibri" pitchFamily="34" charset="0"/>
                  </a:rPr>
                  <a:t>2</a:t>
                </a:r>
                <a:endParaRPr lang="en-GB">
                  <a:solidFill>
                    <a:schemeClr val="tx1"/>
                  </a:solidFill>
                  <a:effectLst/>
                  <a:latin typeface="Calibri" pitchFamily="34" charset="0"/>
                </a:endParaRPr>
              </a:p>
            </p:txBody>
          </p:sp>
          <p:sp>
            <p:nvSpPr>
              <p:cNvPr id="64" name="CasellaDiTesto 63"/>
              <p:cNvSpPr txBox="1"/>
              <p:nvPr/>
            </p:nvSpPr>
            <p:spPr>
              <a:xfrm>
                <a:off x="922634" y="5086676"/>
                <a:ext cx="301686" cy="369332"/>
              </a:xfrm>
              <a:prstGeom prst="rect">
                <a:avLst/>
              </a:prstGeom>
              <a:noFill/>
            </p:spPr>
            <p:txBody>
              <a:bodyPr wrap="none" rtlCol="0">
                <a:spAutoFit/>
              </a:bodyPr>
              <a:lstStyle/>
              <a:p>
                <a:pPr algn="ctr"/>
                <a:r>
                  <a:rPr lang="en-GB" smtClean="0">
                    <a:solidFill>
                      <a:schemeClr val="tx1"/>
                    </a:solidFill>
                    <a:effectLst/>
                    <a:latin typeface="Calibri" pitchFamily="34" charset="0"/>
                  </a:rPr>
                  <a:t>3</a:t>
                </a:r>
                <a:endParaRPr lang="en-GB">
                  <a:solidFill>
                    <a:schemeClr val="tx1"/>
                  </a:solidFill>
                  <a:effectLst/>
                  <a:latin typeface="Calibri" pitchFamily="34" charset="0"/>
                </a:endParaRPr>
              </a:p>
            </p:txBody>
          </p:sp>
          <p:sp>
            <p:nvSpPr>
              <p:cNvPr id="65" name="CasellaDiTesto 64"/>
              <p:cNvSpPr txBox="1"/>
              <p:nvPr/>
            </p:nvSpPr>
            <p:spPr>
              <a:xfrm>
                <a:off x="922634" y="6439988"/>
                <a:ext cx="301686" cy="369332"/>
              </a:xfrm>
              <a:prstGeom prst="rect">
                <a:avLst/>
              </a:prstGeom>
              <a:noFill/>
            </p:spPr>
            <p:txBody>
              <a:bodyPr wrap="none" rtlCol="0">
                <a:spAutoFit/>
              </a:bodyPr>
              <a:lstStyle/>
              <a:p>
                <a:pPr algn="ctr"/>
                <a:r>
                  <a:rPr lang="en-GB" smtClean="0">
                    <a:solidFill>
                      <a:schemeClr val="tx1"/>
                    </a:solidFill>
                    <a:effectLst/>
                    <a:latin typeface="Calibri" pitchFamily="34" charset="0"/>
                  </a:rPr>
                  <a:t>4</a:t>
                </a:r>
                <a:endParaRPr lang="en-GB">
                  <a:solidFill>
                    <a:schemeClr val="tx1"/>
                  </a:solidFill>
                  <a:effectLst/>
                  <a:latin typeface="Calibri" pitchFamily="34" charset="0"/>
                </a:endParaRPr>
              </a:p>
            </p:txBody>
          </p:sp>
          <p:sp>
            <p:nvSpPr>
              <p:cNvPr id="66" name="CasellaDiTesto 65"/>
              <p:cNvSpPr txBox="1"/>
              <p:nvPr/>
            </p:nvSpPr>
            <p:spPr>
              <a:xfrm>
                <a:off x="2253877" y="578715"/>
                <a:ext cx="1962267" cy="400110"/>
              </a:xfrm>
              <a:prstGeom prst="rect">
                <a:avLst/>
              </a:prstGeom>
              <a:noFill/>
            </p:spPr>
            <p:txBody>
              <a:bodyPr wrap="none" rtlCol="0">
                <a:spAutoFit/>
              </a:bodyPr>
              <a:lstStyle/>
              <a:p>
                <a:pPr algn="ctr"/>
                <a:r>
                  <a:rPr lang="en-GB" sz="2000" dirty="0" smtClean="0">
                    <a:solidFill>
                      <a:schemeClr val="tx1"/>
                    </a:solidFill>
                    <a:effectLst/>
                    <a:latin typeface="Calibri" pitchFamily="34" charset="0"/>
                  </a:rPr>
                  <a:t>Temperature (°C)</a:t>
                </a:r>
                <a:endParaRPr lang="en-GB" sz="2000" dirty="0">
                  <a:solidFill>
                    <a:schemeClr val="tx1"/>
                  </a:solidFill>
                  <a:effectLst/>
                  <a:latin typeface="Calibri" pitchFamily="34" charset="0"/>
                </a:endParaRPr>
              </a:p>
            </p:txBody>
          </p:sp>
          <p:sp>
            <p:nvSpPr>
              <p:cNvPr id="67" name="CasellaDiTesto 66"/>
              <p:cNvSpPr txBox="1"/>
              <p:nvPr/>
            </p:nvSpPr>
            <p:spPr>
              <a:xfrm rot="16200000">
                <a:off x="-32930" y="3723406"/>
                <a:ext cx="1711238" cy="400110"/>
              </a:xfrm>
              <a:prstGeom prst="rect">
                <a:avLst/>
              </a:prstGeom>
              <a:noFill/>
            </p:spPr>
            <p:txBody>
              <a:bodyPr wrap="none" rtlCol="0">
                <a:spAutoFit/>
              </a:bodyPr>
              <a:lstStyle/>
              <a:p>
                <a:pPr algn="ctr"/>
                <a:r>
                  <a:rPr lang="en-GB" sz="2000" dirty="0" smtClean="0">
                    <a:solidFill>
                      <a:schemeClr val="tx1"/>
                    </a:solidFill>
                    <a:effectLst/>
                    <a:latin typeface="Calibri" pitchFamily="34" charset="0"/>
                  </a:rPr>
                  <a:t>Pressure (GPa)</a:t>
                </a:r>
                <a:endParaRPr lang="en-GB" sz="2000" dirty="0">
                  <a:solidFill>
                    <a:schemeClr val="tx1"/>
                  </a:solidFill>
                  <a:effectLst/>
                  <a:latin typeface="Calibri" pitchFamily="34" charset="0"/>
                </a:endParaRPr>
              </a:p>
            </p:txBody>
          </p:sp>
          <p:sp>
            <p:nvSpPr>
              <p:cNvPr id="68" name="Rettangolo 67"/>
              <p:cNvSpPr/>
              <p:nvPr/>
            </p:nvSpPr>
            <p:spPr bwMode="auto">
              <a:xfrm>
                <a:off x="2835219" y="5740876"/>
                <a:ext cx="2453833" cy="9241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latin typeface="Calibri" pitchFamily="34" charset="0"/>
                </a:endParaRPr>
              </a:p>
            </p:txBody>
          </p:sp>
          <p:cxnSp>
            <p:nvCxnSpPr>
              <p:cNvPr id="69" name="Connettore 1 68"/>
              <p:cNvCxnSpPr/>
              <p:nvPr/>
            </p:nvCxnSpPr>
            <p:spPr bwMode="auto">
              <a:xfrm>
                <a:off x="1296416" y="1385570"/>
                <a:ext cx="324000" cy="0"/>
              </a:xfrm>
              <a:prstGeom prst="line">
                <a:avLst/>
              </a:prstGeom>
              <a:noFill/>
              <a:ln w="28575" cap="flat" cmpd="sng" algn="ctr">
                <a:solidFill>
                  <a:srgbClr val="00B0F0"/>
                </a:solidFill>
                <a:prstDash val="solid"/>
                <a:round/>
                <a:headEnd type="none" w="med" len="med"/>
                <a:tailEnd type="none" w="med" len="med"/>
              </a:ln>
              <a:effectLst/>
            </p:spPr>
          </p:cxnSp>
          <p:cxnSp>
            <p:nvCxnSpPr>
              <p:cNvPr id="70" name="Connettore 1 69"/>
              <p:cNvCxnSpPr/>
              <p:nvPr/>
            </p:nvCxnSpPr>
            <p:spPr bwMode="auto">
              <a:xfrm>
                <a:off x="1296416" y="1598930"/>
                <a:ext cx="324000" cy="0"/>
              </a:xfrm>
              <a:prstGeom prst="line">
                <a:avLst/>
              </a:prstGeom>
              <a:noFill/>
              <a:ln w="28575" cap="flat" cmpd="sng" algn="ctr">
                <a:solidFill>
                  <a:schemeClr val="tx1"/>
                </a:solidFill>
                <a:prstDash val="dash"/>
                <a:round/>
                <a:headEnd type="none" w="med" len="med"/>
                <a:tailEnd type="none" w="med" len="med"/>
              </a:ln>
              <a:effectLst/>
            </p:spPr>
          </p:cxnSp>
          <p:sp>
            <p:nvSpPr>
              <p:cNvPr id="71" name="CasellaDiTesto 70"/>
              <p:cNvSpPr txBox="1"/>
              <p:nvPr/>
            </p:nvSpPr>
            <p:spPr>
              <a:xfrm>
                <a:off x="1572939" y="1225204"/>
                <a:ext cx="1055417" cy="307777"/>
              </a:xfrm>
              <a:prstGeom prst="rect">
                <a:avLst/>
              </a:prstGeom>
              <a:noFill/>
            </p:spPr>
            <p:txBody>
              <a:bodyPr wrap="none" rtlCol="0">
                <a:spAutoFit/>
              </a:bodyPr>
              <a:lstStyle/>
              <a:p>
                <a:r>
                  <a:rPr lang="en-GB" sz="1400" dirty="0" smtClean="0">
                    <a:solidFill>
                      <a:schemeClr val="tx1"/>
                    </a:solidFill>
                    <a:effectLst/>
                    <a:latin typeface="Calibri" pitchFamily="34" charset="0"/>
                  </a:rPr>
                  <a:t>&gt;5 wt% H</a:t>
                </a:r>
                <a:r>
                  <a:rPr lang="en-GB" sz="1400" baseline="-25000" dirty="0" smtClean="0">
                    <a:solidFill>
                      <a:schemeClr val="tx1"/>
                    </a:solidFill>
                    <a:effectLst/>
                    <a:latin typeface="Calibri" pitchFamily="34" charset="0"/>
                  </a:rPr>
                  <a:t>2</a:t>
                </a:r>
                <a:r>
                  <a:rPr lang="en-GB" sz="1400" dirty="0" smtClean="0">
                    <a:solidFill>
                      <a:schemeClr val="tx1"/>
                    </a:solidFill>
                    <a:effectLst/>
                    <a:latin typeface="Calibri" pitchFamily="34" charset="0"/>
                  </a:rPr>
                  <a:t>O</a:t>
                </a:r>
                <a:endParaRPr lang="en-GB" sz="1400" dirty="0">
                  <a:solidFill>
                    <a:schemeClr val="tx1"/>
                  </a:solidFill>
                  <a:effectLst/>
                  <a:latin typeface="Calibri" pitchFamily="34" charset="0"/>
                </a:endParaRPr>
              </a:p>
            </p:txBody>
          </p:sp>
          <p:sp>
            <p:nvSpPr>
              <p:cNvPr id="72" name="CasellaDiTesto 71"/>
              <p:cNvSpPr txBox="1"/>
              <p:nvPr/>
            </p:nvSpPr>
            <p:spPr>
              <a:xfrm>
                <a:off x="1572939" y="1441612"/>
                <a:ext cx="1055417" cy="307777"/>
              </a:xfrm>
              <a:prstGeom prst="rect">
                <a:avLst/>
              </a:prstGeom>
              <a:noFill/>
            </p:spPr>
            <p:txBody>
              <a:bodyPr wrap="none" rtlCol="0">
                <a:spAutoFit/>
              </a:bodyPr>
              <a:lstStyle/>
              <a:p>
                <a:r>
                  <a:rPr lang="en-GB" sz="1400" dirty="0" smtClean="0">
                    <a:solidFill>
                      <a:schemeClr val="tx1"/>
                    </a:solidFill>
                    <a:effectLst/>
                    <a:latin typeface="Calibri" pitchFamily="34" charset="0"/>
                  </a:rPr>
                  <a:t>&lt;5 wt% H</a:t>
                </a:r>
                <a:r>
                  <a:rPr lang="en-GB" sz="1400" baseline="-25000" dirty="0" smtClean="0">
                    <a:solidFill>
                      <a:schemeClr val="tx1"/>
                    </a:solidFill>
                    <a:effectLst/>
                    <a:latin typeface="Calibri" pitchFamily="34" charset="0"/>
                  </a:rPr>
                  <a:t>2</a:t>
                </a:r>
                <a:r>
                  <a:rPr lang="en-GB" sz="1400" dirty="0" smtClean="0">
                    <a:solidFill>
                      <a:schemeClr val="tx1"/>
                    </a:solidFill>
                    <a:effectLst/>
                    <a:latin typeface="Calibri" pitchFamily="34" charset="0"/>
                  </a:rPr>
                  <a:t>O</a:t>
                </a:r>
                <a:endParaRPr lang="en-GB" sz="1400" dirty="0">
                  <a:solidFill>
                    <a:schemeClr val="tx1"/>
                  </a:solidFill>
                  <a:effectLst/>
                  <a:latin typeface="Calibri" pitchFamily="34" charset="0"/>
                </a:endParaRPr>
              </a:p>
            </p:txBody>
          </p:sp>
        </p:grpSp>
        <p:sp>
          <p:nvSpPr>
            <p:cNvPr id="73" name="Figura a mano libera 72"/>
            <p:cNvSpPr/>
            <p:nvPr/>
          </p:nvSpPr>
          <p:spPr bwMode="auto">
            <a:xfrm>
              <a:off x="2344920" y="2170645"/>
              <a:ext cx="1082040" cy="3223260"/>
            </a:xfrm>
            <a:custGeom>
              <a:avLst/>
              <a:gdLst>
                <a:gd name="connsiteX0" fmla="*/ 1082040 w 1082040"/>
                <a:gd name="connsiteY0" fmla="*/ 0 h 3223260"/>
                <a:gd name="connsiteX1" fmla="*/ 0 w 1082040"/>
                <a:gd name="connsiteY1" fmla="*/ 3223260 h 3223260"/>
                <a:gd name="connsiteX0" fmla="*/ 1082040 w 1102360"/>
                <a:gd name="connsiteY0" fmla="*/ 0 h 3223260"/>
                <a:gd name="connsiteX1" fmla="*/ 0 w 1102360"/>
                <a:gd name="connsiteY1" fmla="*/ 3223260 h 3223260"/>
                <a:gd name="connsiteX0" fmla="*/ 1082040 w 1102360"/>
                <a:gd name="connsiteY0" fmla="*/ 0 h 3223260"/>
                <a:gd name="connsiteX1" fmla="*/ 0 w 1102360"/>
                <a:gd name="connsiteY1" fmla="*/ 3223260 h 3223260"/>
                <a:gd name="connsiteX0" fmla="*/ 1082040 w 1082040"/>
                <a:gd name="connsiteY0" fmla="*/ 0 h 3223260"/>
                <a:gd name="connsiteX1" fmla="*/ 0 w 1082040"/>
                <a:gd name="connsiteY1" fmla="*/ 3223260 h 3223260"/>
              </a:gdLst>
              <a:ahLst/>
              <a:cxnLst>
                <a:cxn ang="0">
                  <a:pos x="connsiteX0" y="connsiteY0"/>
                </a:cxn>
                <a:cxn ang="0">
                  <a:pos x="connsiteX1" y="connsiteY1"/>
                </a:cxn>
              </a:cxnLst>
              <a:rect l="l" t="t" r="r" b="b"/>
              <a:pathLst>
                <a:path w="1082040" h="3223260">
                  <a:moveTo>
                    <a:pt x="1082040" y="0"/>
                  </a:moveTo>
                  <a:cubicBezTo>
                    <a:pt x="911860" y="2255520"/>
                    <a:pt x="718820" y="3185160"/>
                    <a:pt x="0" y="3223260"/>
                  </a:cubicBezTo>
                </a:path>
              </a:pathLst>
            </a:custGeom>
            <a:noFill/>
            <a:ln w="28575"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latin typeface="Calibri" pitchFamily="34" charset="0"/>
              </a:endParaRPr>
            </a:p>
          </p:txBody>
        </p:sp>
        <p:sp>
          <p:nvSpPr>
            <p:cNvPr id="74" name="Figura a mano libera 73"/>
            <p:cNvSpPr/>
            <p:nvPr/>
          </p:nvSpPr>
          <p:spPr bwMode="auto">
            <a:xfrm>
              <a:off x="2428740" y="2780245"/>
              <a:ext cx="1379220" cy="3566160"/>
            </a:xfrm>
            <a:custGeom>
              <a:avLst/>
              <a:gdLst>
                <a:gd name="connsiteX0" fmla="*/ 1379220 w 1379220"/>
                <a:gd name="connsiteY0" fmla="*/ 0 h 3566160"/>
                <a:gd name="connsiteX1" fmla="*/ 0 w 1379220"/>
                <a:gd name="connsiteY1" fmla="*/ 3566160 h 3566160"/>
                <a:gd name="connsiteX0" fmla="*/ 1379220 w 1450340"/>
                <a:gd name="connsiteY0" fmla="*/ 0 h 3566160"/>
                <a:gd name="connsiteX1" fmla="*/ 0 w 1450340"/>
                <a:gd name="connsiteY1" fmla="*/ 3566160 h 3566160"/>
                <a:gd name="connsiteX0" fmla="*/ 1379220 w 1450340"/>
                <a:gd name="connsiteY0" fmla="*/ 0 h 3566160"/>
                <a:gd name="connsiteX1" fmla="*/ 0 w 1450340"/>
                <a:gd name="connsiteY1" fmla="*/ 3566160 h 3566160"/>
                <a:gd name="connsiteX0" fmla="*/ 1379220 w 1379220"/>
                <a:gd name="connsiteY0" fmla="*/ 0 h 3566160"/>
                <a:gd name="connsiteX1" fmla="*/ 0 w 1379220"/>
                <a:gd name="connsiteY1" fmla="*/ 3566160 h 3566160"/>
                <a:gd name="connsiteX0" fmla="*/ 1379220 w 1379220"/>
                <a:gd name="connsiteY0" fmla="*/ 0 h 3566160"/>
                <a:gd name="connsiteX1" fmla="*/ 0 w 1379220"/>
                <a:gd name="connsiteY1" fmla="*/ 3566160 h 3566160"/>
              </a:gdLst>
              <a:ahLst/>
              <a:cxnLst>
                <a:cxn ang="0">
                  <a:pos x="connsiteX0" y="connsiteY0"/>
                </a:cxn>
                <a:cxn ang="0">
                  <a:pos x="connsiteX1" y="connsiteY1"/>
                </a:cxn>
              </a:cxnLst>
              <a:rect l="l" t="t" r="r" b="b"/>
              <a:pathLst>
                <a:path w="1379220" h="3566160">
                  <a:moveTo>
                    <a:pt x="1379220" y="0"/>
                  </a:moveTo>
                  <a:cubicBezTo>
                    <a:pt x="1231900" y="1386840"/>
                    <a:pt x="1237297" y="3360420"/>
                    <a:pt x="0" y="356616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latin typeface="Calibri" pitchFamily="34" charset="0"/>
              </a:endParaRPr>
            </a:p>
          </p:txBody>
        </p:sp>
        <p:cxnSp>
          <p:nvCxnSpPr>
            <p:cNvPr id="75" name="Connettore 1 74"/>
            <p:cNvCxnSpPr/>
            <p:nvPr/>
          </p:nvCxnSpPr>
          <p:spPr bwMode="auto">
            <a:xfrm>
              <a:off x="661416" y="2018030"/>
              <a:ext cx="324000" cy="0"/>
            </a:xfrm>
            <a:prstGeom prst="line">
              <a:avLst/>
            </a:prstGeom>
            <a:noFill/>
            <a:ln w="28575" cap="flat" cmpd="sng" algn="ctr">
              <a:solidFill>
                <a:srgbClr val="FFC000"/>
              </a:solidFill>
              <a:prstDash val="solid"/>
              <a:round/>
              <a:headEnd type="none" w="med" len="med"/>
              <a:tailEnd type="none" w="med" len="med"/>
            </a:ln>
            <a:effectLst/>
          </p:spPr>
        </p:cxnSp>
        <p:sp>
          <p:nvSpPr>
            <p:cNvPr id="76" name="CasellaDiTesto 75"/>
            <p:cNvSpPr txBox="1"/>
            <p:nvPr/>
          </p:nvSpPr>
          <p:spPr>
            <a:xfrm>
              <a:off x="937939" y="1864522"/>
              <a:ext cx="965649" cy="307777"/>
            </a:xfrm>
            <a:prstGeom prst="rect">
              <a:avLst/>
            </a:prstGeom>
            <a:noFill/>
          </p:spPr>
          <p:txBody>
            <a:bodyPr wrap="none" rtlCol="0">
              <a:spAutoFit/>
            </a:bodyPr>
            <a:lstStyle/>
            <a:p>
              <a:r>
                <a:rPr lang="en-GB" sz="1400" dirty="0" smtClean="0">
                  <a:solidFill>
                    <a:schemeClr val="tx1"/>
                  </a:solidFill>
                  <a:effectLst/>
                  <a:latin typeface="Calibri" pitchFamily="34" charset="0"/>
                </a:rPr>
                <a:t>3 wt% H</a:t>
              </a:r>
              <a:r>
                <a:rPr lang="en-GB" sz="1400" baseline="-25000" dirty="0" smtClean="0">
                  <a:solidFill>
                    <a:schemeClr val="tx1"/>
                  </a:solidFill>
                  <a:effectLst/>
                  <a:latin typeface="Calibri" pitchFamily="34" charset="0"/>
                </a:rPr>
                <a:t>2</a:t>
              </a:r>
              <a:r>
                <a:rPr lang="en-GB" sz="1400" dirty="0" smtClean="0">
                  <a:solidFill>
                    <a:schemeClr val="tx1"/>
                  </a:solidFill>
                  <a:effectLst/>
                  <a:latin typeface="Calibri" pitchFamily="34" charset="0"/>
                </a:rPr>
                <a:t>O</a:t>
              </a:r>
              <a:endParaRPr lang="en-GB" sz="1400" dirty="0">
                <a:solidFill>
                  <a:schemeClr val="tx1"/>
                </a:solidFill>
                <a:effectLst/>
                <a:latin typeface="Calibri" pitchFamily="34" charset="0"/>
              </a:endParaRPr>
            </a:p>
          </p:txBody>
        </p:sp>
        <p:cxnSp>
          <p:nvCxnSpPr>
            <p:cNvPr id="77" name="Connettore 1 76"/>
            <p:cNvCxnSpPr/>
            <p:nvPr/>
          </p:nvCxnSpPr>
          <p:spPr bwMode="auto">
            <a:xfrm>
              <a:off x="661416" y="2235200"/>
              <a:ext cx="324000" cy="0"/>
            </a:xfrm>
            <a:prstGeom prst="line">
              <a:avLst/>
            </a:prstGeom>
            <a:noFill/>
            <a:ln w="28575" cap="flat" cmpd="sng" algn="ctr">
              <a:solidFill>
                <a:srgbClr val="FF0000"/>
              </a:solidFill>
              <a:prstDash val="solid"/>
              <a:round/>
              <a:headEnd type="none" w="med" len="med"/>
              <a:tailEnd type="none" w="med" len="med"/>
            </a:ln>
            <a:effectLst/>
          </p:spPr>
        </p:cxnSp>
        <p:sp>
          <p:nvSpPr>
            <p:cNvPr id="78" name="CasellaDiTesto 77"/>
            <p:cNvSpPr txBox="1"/>
            <p:nvPr/>
          </p:nvSpPr>
          <p:spPr>
            <a:xfrm>
              <a:off x="937939" y="2081692"/>
              <a:ext cx="1193275" cy="307777"/>
            </a:xfrm>
            <a:prstGeom prst="rect">
              <a:avLst/>
            </a:prstGeom>
            <a:noFill/>
          </p:spPr>
          <p:txBody>
            <a:bodyPr wrap="none" rtlCol="0">
              <a:spAutoFit/>
            </a:bodyPr>
            <a:lstStyle/>
            <a:p>
              <a:r>
                <a:rPr lang="en-GB" sz="1400" dirty="0" smtClean="0">
                  <a:solidFill>
                    <a:schemeClr val="tx1"/>
                  </a:solidFill>
                  <a:effectLst/>
                  <a:latin typeface="Calibri" pitchFamily="34" charset="0"/>
                </a:rPr>
                <a:t>0.65 wt% H</a:t>
              </a:r>
              <a:r>
                <a:rPr lang="en-GB" sz="1400" baseline="-25000" dirty="0" smtClean="0">
                  <a:solidFill>
                    <a:schemeClr val="tx1"/>
                  </a:solidFill>
                  <a:effectLst/>
                  <a:latin typeface="Calibri" pitchFamily="34" charset="0"/>
                </a:rPr>
                <a:t>2</a:t>
              </a:r>
              <a:r>
                <a:rPr lang="en-GB" sz="1400" dirty="0" smtClean="0">
                  <a:solidFill>
                    <a:schemeClr val="tx1"/>
                  </a:solidFill>
                  <a:effectLst/>
                  <a:latin typeface="Calibri" pitchFamily="34" charset="0"/>
                </a:rPr>
                <a:t>O</a:t>
              </a:r>
              <a:endParaRPr lang="en-GB" sz="1400" dirty="0">
                <a:solidFill>
                  <a:schemeClr val="tx1"/>
                </a:solidFill>
                <a:effectLst/>
                <a:latin typeface="Calibri" pitchFamily="34" charset="0"/>
              </a:endParaRPr>
            </a:p>
          </p:txBody>
        </p:sp>
        <p:sp>
          <p:nvSpPr>
            <p:cNvPr id="79" name="CasellaDiTesto 78"/>
            <p:cNvSpPr txBox="1"/>
            <p:nvPr/>
          </p:nvSpPr>
          <p:spPr>
            <a:xfrm>
              <a:off x="868931" y="4876652"/>
              <a:ext cx="1649041" cy="307777"/>
            </a:xfrm>
            <a:prstGeom prst="rect">
              <a:avLst/>
            </a:prstGeom>
            <a:noFill/>
          </p:spPr>
          <p:txBody>
            <a:bodyPr wrap="none" rtlCol="0">
              <a:spAutoFit/>
            </a:bodyPr>
            <a:lstStyle/>
            <a:p>
              <a:r>
                <a:rPr lang="en-GB" sz="1400" b="1" smtClean="0">
                  <a:solidFill>
                    <a:srgbClr val="FFC000"/>
                  </a:solidFill>
                  <a:effectLst/>
                  <a:latin typeface="Calibri" pitchFamily="34" charset="0"/>
                </a:rPr>
                <a:t>Depleted peridotite</a:t>
              </a:r>
              <a:endParaRPr lang="en-GB" sz="1400" b="1">
                <a:solidFill>
                  <a:srgbClr val="FFC000"/>
                </a:solidFill>
                <a:effectLst/>
                <a:latin typeface="Calibri" pitchFamily="34" charset="0"/>
              </a:endParaRPr>
            </a:p>
          </p:txBody>
        </p:sp>
        <p:sp>
          <p:nvSpPr>
            <p:cNvPr id="80" name="CasellaDiTesto 79"/>
            <p:cNvSpPr txBox="1"/>
            <p:nvPr/>
          </p:nvSpPr>
          <p:spPr>
            <a:xfrm>
              <a:off x="2430312" y="6308637"/>
              <a:ext cx="1444626" cy="307777"/>
            </a:xfrm>
            <a:prstGeom prst="rect">
              <a:avLst/>
            </a:prstGeom>
            <a:noFill/>
          </p:spPr>
          <p:txBody>
            <a:bodyPr wrap="none" rtlCol="0">
              <a:spAutoFit/>
            </a:bodyPr>
            <a:lstStyle/>
            <a:p>
              <a:r>
                <a:rPr lang="en-GB" sz="1400" b="1" smtClean="0">
                  <a:solidFill>
                    <a:srgbClr val="FF0000"/>
                  </a:solidFill>
                  <a:effectLst/>
                  <a:latin typeface="Calibri" pitchFamily="34" charset="0"/>
                </a:rPr>
                <a:t>Fertile peridotite</a:t>
              </a:r>
              <a:endParaRPr lang="en-GB" sz="1400" b="1">
                <a:solidFill>
                  <a:srgbClr val="FF0000"/>
                </a:solidFill>
                <a:effectLst/>
                <a:latin typeface="Calibri" pitchFamily="34" charset="0"/>
              </a:endParaRPr>
            </a:p>
          </p:txBody>
        </p:sp>
        <p:sp>
          <p:nvSpPr>
            <p:cNvPr id="81" name="Figura a mano libera 80"/>
            <p:cNvSpPr/>
            <p:nvPr/>
          </p:nvSpPr>
          <p:spPr bwMode="auto">
            <a:xfrm>
              <a:off x="2169660" y="1172425"/>
              <a:ext cx="828040" cy="1645920"/>
            </a:xfrm>
            <a:custGeom>
              <a:avLst/>
              <a:gdLst>
                <a:gd name="connsiteX0" fmla="*/ 586740 w 586740"/>
                <a:gd name="connsiteY0" fmla="*/ 0 h 1676400"/>
                <a:gd name="connsiteX1" fmla="*/ 0 w 586740"/>
                <a:gd name="connsiteY1" fmla="*/ 1676400 h 1676400"/>
                <a:gd name="connsiteX0" fmla="*/ 586740 w 858520"/>
                <a:gd name="connsiteY0" fmla="*/ 0 h 1676400"/>
                <a:gd name="connsiteX1" fmla="*/ 0 w 858520"/>
                <a:gd name="connsiteY1" fmla="*/ 1676400 h 1676400"/>
                <a:gd name="connsiteX0" fmla="*/ 586740 w 858520"/>
                <a:gd name="connsiteY0" fmla="*/ 0 h 1676400"/>
                <a:gd name="connsiteX1" fmla="*/ 0 w 858520"/>
                <a:gd name="connsiteY1" fmla="*/ 1676400 h 1676400"/>
                <a:gd name="connsiteX0" fmla="*/ 586740 w 767080"/>
                <a:gd name="connsiteY0" fmla="*/ 0 h 1676400"/>
                <a:gd name="connsiteX1" fmla="*/ 0 w 767080"/>
                <a:gd name="connsiteY1" fmla="*/ 1676400 h 1676400"/>
                <a:gd name="connsiteX0" fmla="*/ 586740 w 828040"/>
                <a:gd name="connsiteY0" fmla="*/ 0 h 1676400"/>
                <a:gd name="connsiteX1" fmla="*/ 0 w 828040"/>
                <a:gd name="connsiteY1" fmla="*/ 1676400 h 1676400"/>
                <a:gd name="connsiteX0" fmla="*/ 563880 w 828040"/>
                <a:gd name="connsiteY0" fmla="*/ 0 h 1645920"/>
                <a:gd name="connsiteX1" fmla="*/ 0 w 828040"/>
                <a:gd name="connsiteY1" fmla="*/ 1645920 h 1645920"/>
              </a:gdLst>
              <a:ahLst/>
              <a:cxnLst>
                <a:cxn ang="0">
                  <a:pos x="connsiteX0" y="connsiteY0"/>
                </a:cxn>
                <a:cxn ang="0">
                  <a:pos x="connsiteX1" y="connsiteY1"/>
                </a:cxn>
              </a:cxnLst>
              <a:rect l="l" t="t" r="r" b="b"/>
              <a:pathLst>
                <a:path w="828040" h="1645920">
                  <a:moveTo>
                    <a:pt x="563880" y="0"/>
                  </a:moveTo>
                  <a:cubicBezTo>
                    <a:pt x="558800" y="231140"/>
                    <a:pt x="828040" y="1605280"/>
                    <a:pt x="0" y="1645920"/>
                  </a:cubicBezTo>
                </a:path>
              </a:pathLst>
            </a:custGeom>
            <a:noFill/>
            <a:ln w="28575"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latin typeface="Calibri" pitchFamily="34" charset="0"/>
              </a:endParaRPr>
            </a:p>
          </p:txBody>
        </p:sp>
        <p:cxnSp>
          <p:nvCxnSpPr>
            <p:cNvPr id="82" name="Connettore 1 81"/>
            <p:cNvCxnSpPr/>
            <p:nvPr/>
          </p:nvCxnSpPr>
          <p:spPr bwMode="auto">
            <a:xfrm>
              <a:off x="661416" y="1808480"/>
              <a:ext cx="324000" cy="0"/>
            </a:xfrm>
            <a:prstGeom prst="line">
              <a:avLst/>
            </a:prstGeom>
            <a:noFill/>
            <a:ln w="28575" cap="flat" cmpd="sng" algn="ctr">
              <a:solidFill>
                <a:srgbClr val="00B050"/>
              </a:solidFill>
              <a:prstDash val="solid"/>
              <a:round/>
              <a:headEnd type="none" w="med" len="med"/>
              <a:tailEnd type="none" w="med" len="med"/>
            </a:ln>
            <a:effectLst/>
          </p:spPr>
        </p:cxnSp>
        <p:sp>
          <p:nvSpPr>
            <p:cNvPr id="83" name="CasellaDiTesto 82"/>
            <p:cNvSpPr txBox="1"/>
            <p:nvPr/>
          </p:nvSpPr>
          <p:spPr>
            <a:xfrm>
              <a:off x="937939" y="1654972"/>
              <a:ext cx="1193275" cy="307777"/>
            </a:xfrm>
            <a:prstGeom prst="rect">
              <a:avLst/>
            </a:prstGeom>
            <a:noFill/>
          </p:spPr>
          <p:txBody>
            <a:bodyPr wrap="none" rtlCol="0">
              <a:spAutoFit/>
            </a:bodyPr>
            <a:lstStyle/>
            <a:p>
              <a:r>
                <a:rPr lang="en-GB" sz="1400" dirty="0" smtClean="0">
                  <a:solidFill>
                    <a:schemeClr val="tx1"/>
                  </a:solidFill>
                  <a:effectLst/>
                  <a:latin typeface="Calibri" pitchFamily="34" charset="0"/>
                </a:rPr>
                <a:t>14.5 wt% H</a:t>
              </a:r>
              <a:r>
                <a:rPr lang="en-GB" sz="1400" baseline="-25000" dirty="0" smtClean="0">
                  <a:solidFill>
                    <a:schemeClr val="tx1"/>
                  </a:solidFill>
                  <a:effectLst/>
                  <a:latin typeface="Calibri" pitchFamily="34" charset="0"/>
                </a:rPr>
                <a:t>2</a:t>
              </a:r>
              <a:r>
                <a:rPr lang="en-GB" sz="1400" dirty="0" smtClean="0">
                  <a:solidFill>
                    <a:schemeClr val="tx1"/>
                  </a:solidFill>
                  <a:effectLst/>
                  <a:latin typeface="Calibri" pitchFamily="34" charset="0"/>
                </a:rPr>
                <a:t>O</a:t>
              </a:r>
              <a:endParaRPr lang="en-GB" sz="1400" dirty="0">
                <a:solidFill>
                  <a:schemeClr val="tx1"/>
                </a:solidFill>
                <a:effectLst/>
                <a:latin typeface="Calibri" pitchFamily="34" charset="0"/>
              </a:endParaRPr>
            </a:p>
          </p:txBody>
        </p:sp>
        <p:sp>
          <p:nvSpPr>
            <p:cNvPr id="84" name="CasellaDiTesto 83"/>
            <p:cNvSpPr txBox="1"/>
            <p:nvPr/>
          </p:nvSpPr>
          <p:spPr>
            <a:xfrm>
              <a:off x="672897" y="2472593"/>
              <a:ext cx="1635328" cy="738664"/>
            </a:xfrm>
            <a:prstGeom prst="rect">
              <a:avLst/>
            </a:prstGeom>
            <a:noFill/>
          </p:spPr>
          <p:txBody>
            <a:bodyPr wrap="square" rtlCol="0">
              <a:spAutoFit/>
            </a:bodyPr>
            <a:lstStyle/>
            <a:p>
              <a:pPr algn="ctr"/>
              <a:r>
                <a:rPr lang="en-GB" sz="1400" b="1" dirty="0" smtClean="0">
                  <a:solidFill>
                    <a:srgbClr val="00B050"/>
                  </a:solidFill>
                  <a:effectLst/>
                  <a:latin typeface="Calibri" pitchFamily="34" charset="0"/>
                </a:rPr>
                <a:t>Fertile peridotite (but with low alkali content</a:t>
              </a:r>
              <a:endParaRPr lang="en-GB" sz="1400" b="1" dirty="0">
                <a:solidFill>
                  <a:srgbClr val="00B050"/>
                </a:solidFill>
                <a:effectLst/>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5"/>
                                        </p:tgtEl>
                                        <p:attrNameLst>
                                          <p:attrName>style.visibility</p:attrName>
                                        </p:attrNameLst>
                                      </p:cBhvr>
                                      <p:to>
                                        <p:strVal val="visible"/>
                                      </p:to>
                                    </p:set>
                                    <p:animEffect transition="in" filter="fade">
                                      <p:cBhvr>
                                        <p:cTn id="12" dur="500"/>
                                        <p:tgtEl>
                                          <p:spTgt spid="1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49" grpId="0"/>
      <p:bldP spid="51" grpId="0"/>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56"/>
          <p:cNvGrpSpPr/>
          <p:nvPr/>
        </p:nvGrpSpPr>
        <p:grpSpPr>
          <a:xfrm>
            <a:off x="1203" y="744487"/>
            <a:ext cx="5767137" cy="6112042"/>
            <a:chOff x="252663" y="589547"/>
            <a:chExt cx="5767137" cy="6112042"/>
          </a:xfrm>
        </p:grpSpPr>
        <p:sp>
          <p:nvSpPr>
            <p:cNvPr id="55" name="Rettangolo 54"/>
            <p:cNvSpPr/>
            <p:nvPr/>
          </p:nvSpPr>
          <p:spPr bwMode="auto">
            <a:xfrm>
              <a:off x="252663" y="589547"/>
              <a:ext cx="5767137" cy="61120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36" name="Picture 2"/>
            <p:cNvPicPr>
              <a:picLocks noChangeAspect="1" noChangeArrowheads="1"/>
            </p:cNvPicPr>
            <p:nvPr/>
          </p:nvPicPr>
          <p:blipFill>
            <a:blip r:embed="rId3" cstate="print"/>
            <a:srcRect l="14459" r="18525" b="13576"/>
            <a:stretch>
              <a:fillRect/>
            </a:stretch>
          </p:blipFill>
          <p:spPr bwMode="auto">
            <a:xfrm flipV="1">
              <a:off x="971600" y="1268760"/>
              <a:ext cx="4104456" cy="5203414"/>
            </a:xfrm>
            <a:prstGeom prst="rect">
              <a:avLst/>
            </a:prstGeom>
            <a:noFill/>
            <a:ln w="9525">
              <a:noFill/>
              <a:miter lim="800000"/>
              <a:headEnd/>
              <a:tailEnd/>
            </a:ln>
          </p:spPr>
        </p:pic>
        <p:sp>
          <p:nvSpPr>
            <p:cNvPr id="37" name="CasellaDiTesto 36"/>
            <p:cNvSpPr txBox="1"/>
            <p:nvPr/>
          </p:nvSpPr>
          <p:spPr>
            <a:xfrm>
              <a:off x="877361" y="985174"/>
              <a:ext cx="314509" cy="400110"/>
            </a:xfrm>
            <a:prstGeom prst="rect">
              <a:avLst/>
            </a:prstGeom>
            <a:noFill/>
          </p:spPr>
          <p:txBody>
            <a:bodyPr wrap="none" rtlCol="0">
              <a:spAutoFit/>
            </a:bodyPr>
            <a:lstStyle/>
            <a:p>
              <a:pPr algn="ctr"/>
              <a:r>
                <a:rPr lang="en-GB" sz="2000" smtClean="0">
                  <a:solidFill>
                    <a:schemeClr val="tx1"/>
                  </a:solidFill>
                  <a:effectLst/>
                  <a:latin typeface="Calibri" pitchFamily="34" charset="0"/>
                </a:rPr>
                <a:t>0</a:t>
              </a:r>
              <a:endParaRPr lang="en-GB" sz="2000">
                <a:solidFill>
                  <a:schemeClr val="tx1"/>
                </a:solidFill>
                <a:effectLst/>
                <a:latin typeface="Calibri" pitchFamily="34" charset="0"/>
              </a:endParaRPr>
            </a:p>
          </p:txBody>
        </p:sp>
        <p:sp>
          <p:nvSpPr>
            <p:cNvPr id="38" name="CasellaDiTesto 37"/>
            <p:cNvSpPr txBox="1"/>
            <p:nvPr/>
          </p:nvSpPr>
          <p:spPr>
            <a:xfrm>
              <a:off x="1643670" y="985174"/>
              <a:ext cx="314509" cy="400110"/>
            </a:xfrm>
            <a:prstGeom prst="rect">
              <a:avLst/>
            </a:prstGeom>
            <a:noFill/>
          </p:spPr>
          <p:txBody>
            <a:bodyPr wrap="none" rtlCol="0">
              <a:spAutoFit/>
            </a:bodyPr>
            <a:lstStyle/>
            <a:p>
              <a:pPr algn="ctr"/>
              <a:r>
                <a:rPr lang="en-GB" sz="2000" smtClean="0">
                  <a:solidFill>
                    <a:schemeClr val="tx1"/>
                  </a:solidFill>
                  <a:effectLst/>
                  <a:latin typeface="Calibri" pitchFamily="34" charset="0"/>
                </a:rPr>
                <a:t>3</a:t>
              </a:r>
              <a:endParaRPr lang="en-GB" sz="2000">
                <a:solidFill>
                  <a:schemeClr val="tx1"/>
                </a:solidFill>
                <a:effectLst/>
                <a:latin typeface="Calibri" pitchFamily="34" charset="0"/>
              </a:endParaRPr>
            </a:p>
          </p:txBody>
        </p:sp>
        <p:sp>
          <p:nvSpPr>
            <p:cNvPr id="39" name="CasellaDiTesto 38"/>
            <p:cNvSpPr txBox="1"/>
            <p:nvPr/>
          </p:nvSpPr>
          <p:spPr>
            <a:xfrm>
              <a:off x="2443770" y="985174"/>
              <a:ext cx="314509" cy="400110"/>
            </a:xfrm>
            <a:prstGeom prst="rect">
              <a:avLst/>
            </a:prstGeom>
            <a:noFill/>
          </p:spPr>
          <p:txBody>
            <a:bodyPr wrap="none" rtlCol="0">
              <a:spAutoFit/>
            </a:bodyPr>
            <a:lstStyle/>
            <a:p>
              <a:pPr algn="ctr"/>
              <a:r>
                <a:rPr lang="en-GB" sz="2000" smtClean="0">
                  <a:solidFill>
                    <a:schemeClr val="tx1"/>
                  </a:solidFill>
                  <a:effectLst/>
                  <a:latin typeface="Calibri" pitchFamily="34" charset="0"/>
                </a:rPr>
                <a:t>6</a:t>
              </a:r>
              <a:endParaRPr lang="en-GB" sz="2000">
                <a:solidFill>
                  <a:schemeClr val="tx1"/>
                </a:solidFill>
                <a:effectLst/>
                <a:latin typeface="Calibri" pitchFamily="34" charset="0"/>
              </a:endParaRPr>
            </a:p>
          </p:txBody>
        </p:sp>
        <p:sp>
          <p:nvSpPr>
            <p:cNvPr id="40" name="CasellaDiTesto 39"/>
            <p:cNvSpPr txBox="1"/>
            <p:nvPr/>
          </p:nvSpPr>
          <p:spPr>
            <a:xfrm>
              <a:off x="3236250" y="985174"/>
              <a:ext cx="314509" cy="400110"/>
            </a:xfrm>
            <a:prstGeom prst="rect">
              <a:avLst/>
            </a:prstGeom>
            <a:noFill/>
          </p:spPr>
          <p:txBody>
            <a:bodyPr wrap="none" rtlCol="0">
              <a:spAutoFit/>
            </a:bodyPr>
            <a:lstStyle/>
            <a:p>
              <a:pPr algn="ctr"/>
              <a:r>
                <a:rPr lang="en-GB" sz="2000" smtClean="0">
                  <a:solidFill>
                    <a:schemeClr val="tx1"/>
                  </a:solidFill>
                  <a:effectLst/>
                  <a:latin typeface="Calibri" pitchFamily="34" charset="0"/>
                </a:rPr>
                <a:t>9</a:t>
              </a:r>
              <a:endParaRPr lang="en-GB" sz="2000">
                <a:solidFill>
                  <a:schemeClr val="tx1"/>
                </a:solidFill>
                <a:effectLst/>
                <a:latin typeface="Calibri" pitchFamily="34" charset="0"/>
              </a:endParaRPr>
            </a:p>
          </p:txBody>
        </p:sp>
        <p:sp>
          <p:nvSpPr>
            <p:cNvPr id="41" name="CasellaDiTesto 40"/>
            <p:cNvSpPr txBox="1"/>
            <p:nvPr/>
          </p:nvSpPr>
          <p:spPr>
            <a:xfrm>
              <a:off x="3961207" y="985174"/>
              <a:ext cx="457176" cy="400110"/>
            </a:xfrm>
            <a:prstGeom prst="rect">
              <a:avLst/>
            </a:prstGeom>
            <a:noFill/>
          </p:spPr>
          <p:txBody>
            <a:bodyPr wrap="none" rtlCol="0">
              <a:spAutoFit/>
            </a:bodyPr>
            <a:lstStyle/>
            <a:p>
              <a:pPr algn="ctr"/>
              <a:r>
                <a:rPr lang="en-GB" sz="2000" smtClean="0">
                  <a:solidFill>
                    <a:schemeClr val="tx1"/>
                  </a:solidFill>
                  <a:effectLst/>
                  <a:latin typeface="Calibri" pitchFamily="34" charset="0"/>
                </a:rPr>
                <a:t>12</a:t>
              </a:r>
              <a:endParaRPr lang="en-GB" sz="2000">
                <a:solidFill>
                  <a:schemeClr val="tx1"/>
                </a:solidFill>
                <a:effectLst/>
                <a:latin typeface="Calibri" pitchFamily="34" charset="0"/>
              </a:endParaRPr>
            </a:p>
          </p:txBody>
        </p:sp>
        <p:sp>
          <p:nvSpPr>
            <p:cNvPr id="42" name="CasellaDiTesto 41"/>
            <p:cNvSpPr txBox="1"/>
            <p:nvPr/>
          </p:nvSpPr>
          <p:spPr>
            <a:xfrm>
              <a:off x="4749877" y="985174"/>
              <a:ext cx="457176" cy="400110"/>
            </a:xfrm>
            <a:prstGeom prst="rect">
              <a:avLst/>
            </a:prstGeom>
            <a:noFill/>
          </p:spPr>
          <p:txBody>
            <a:bodyPr wrap="none" rtlCol="0">
              <a:spAutoFit/>
            </a:bodyPr>
            <a:lstStyle/>
            <a:p>
              <a:pPr algn="ctr"/>
              <a:r>
                <a:rPr lang="en-GB" sz="2000" smtClean="0">
                  <a:solidFill>
                    <a:schemeClr val="tx1"/>
                  </a:solidFill>
                  <a:effectLst/>
                  <a:latin typeface="Calibri" pitchFamily="34" charset="0"/>
                </a:rPr>
                <a:t>15</a:t>
              </a:r>
              <a:endParaRPr lang="en-GB" sz="2000">
                <a:solidFill>
                  <a:schemeClr val="tx1"/>
                </a:solidFill>
                <a:effectLst/>
                <a:latin typeface="Calibri" pitchFamily="34" charset="0"/>
              </a:endParaRPr>
            </a:p>
          </p:txBody>
        </p:sp>
        <p:sp>
          <p:nvSpPr>
            <p:cNvPr id="43" name="CasellaDiTesto 42"/>
            <p:cNvSpPr txBox="1"/>
            <p:nvPr/>
          </p:nvSpPr>
          <p:spPr>
            <a:xfrm>
              <a:off x="768009" y="1183294"/>
              <a:ext cx="314510" cy="400110"/>
            </a:xfrm>
            <a:prstGeom prst="rect">
              <a:avLst/>
            </a:prstGeom>
            <a:noFill/>
          </p:spPr>
          <p:txBody>
            <a:bodyPr wrap="none" rtlCol="0">
              <a:spAutoFit/>
            </a:bodyPr>
            <a:lstStyle/>
            <a:p>
              <a:pPr algn="ctr"/>
              <a:r>
                <a:rPr lang="en-GB" sz="2000" smtClean="0">
                  <a:solidFill>
                    <a:schemeClr val="tx1"/>
                  </a:solidFill>
                  <a:effectLst/>
                  <a:latin typeface="Calibri" pitchFamily="34" charset="0"/>
                </a:rPr>
                <a:t>1</a:t>
              </a:r>
              <a:endParaRPr lang="en-GB" sz="2000">
                <a:solidFill>
                  <a:schemeClr val="tx1"/>
                </a:solidFill>
                <a:effectLst/>
                <a:latin typeface="Calibri" pitchFamily="34" charset="0"/>
              </a:endParaRPr>
            </a:p>
          </p:txBody>
        </p:sp>
        <p:sp>
          <p:nvSpPr>
            <p:cNvPr id="44" name="CasellaDiTesto 43"/>
            <p:cNvSpPr txBox="1"/>
            <p:nvPr/>
          </p:nvSpPr>
          <p:spPr>
            <a:xfrm>
              <a:off x="768009" y="2793654"/>
              <a:ext cx="314509" cy="400110"/>
            </a:xfrm>
            <a:prstGeom prst="rect">
              <a:avLst/>
            </a:prstGeom>
            <a:noFill/>
          </p:spPr>
          <p:txBody>
            <a:bodyPr wrap="none" rtlCol="0">
              <a:spAutoFit/>
            </a:bodyPr>
            <a:lstStyle/>
            <a:p>
              <a:pPr algn="ctr"/>
              <a:r>
                <a:rPr lang="en-GB" sz="2000" smtClean="0">
                  <a:solidFill>
                    <a:schemeClr val="tx1"/>
                  </a:solidFill>
                  <a:effectLst/>
                  <a:latin typeface="Calibri" pitchFamily="34" charset="0"/>
                </a:rPr>
                <a:t>2</a:t>
              </a:r>
              <a:endParaRPr lang="en-GB" sz="2000">
                <a:solidFill>
                  <a:schemeClr val="tx1"/>
                </a:solidFill>
                <a:effectLst/>
                <a:latin typeface="Calibri" pitchFamily="34" charset="0"/>
              </a:endParaRPr>
            </a:p>
          </p:txBody>
        </p:sp>
        <p:sp>
          <p:nvSpPr>
            <p:cNvPr id="45" name="CasellaDiTesto 44"/>
            <p:cNvSpPr txBox="1"/>
            <p:nvPr/>
          </p:nvSpPr>
          <p:spPr>
            <a:xfrm>
              <a:off x="768009" y="4424334"/>
              <a:ext cx="314509" cy="400110"/>
            </a:xfrm>
            <a:prstGeom prst="rect">
              <a:avLst/>
            </a:prstGeom>
            <a:noFill/>
          </p:spPr>
          <p:txBody>
            <a:bodyPr wrap="none" rtlCol="0">
              <a:spAutoFit/>
            </a:bodyPr>
            <a:lstStyle/>
            <a:p>
              <a:pPr algn="ctr"/>
              <a:r>
                <a:rPr lang="en-GB" sz="2000" smtClean="0">
                  <a:solidFill>
                    <a:schemeClr val="tx1"/>
                  </a:solidFill>
                  <a:effectLst/>
                  <a:latin typeface="Calibri" pitchFamily="34" charset="0"/>
                </a:rPr>
                <a:t>3</a:t>
              </a:r>
              <a:endParaRPr lang="en-GB" sz="2000">
                <a:solidFill>
                  <a:schemeClr val="tx1"/>
                </a:solidFill>
                <a:effectLst/>
                <a:latin typeface="Calibri" pitchFamily="34" charset="0"/>
              </a:endParaRPr>
            </a:p>
          </p:txBody>
        </p:sp>
        <p:sp>
          <p:nvSpPr>
            <p:cNvPr id="46" name="CasellaDiTesto 45"/>
            <p:cNvSpPr txBox="1"/>
            <p:nvPr/>
          </p:nvSpPr>
          <p:spPr>
            <a:xfrm>
              <a:off x="768009" y="6039774"/>
              <a:ext cx="314509" cy="400110"/>
            </a:xfrm>
            <a:prstGeom prst="rect">
              <a:avLst/>
            </a:prstGeom>
            <a:noFill/>
          </p:spPr>
          <p:txBody>
            <a:bodyPr wrap="none" rtlCol="0">
              <a:spAutoFit/>
            </a:bodyPr>
            <a:lstStyle/>
            <a:p>
              <a:pPr algn="ctr"/>
              <a:r>
                <a:rPr lang="en-GB" sz="2000" smtClean="0">
                  <a:solidFill>
                    <a:schemeClr val="tx1"/>
                  </a:solidFill>
                  <a:effectLst/>
                  <a:latin typeface="Calibri" pitchFamily="34" charset="0"/>
                </a:rPr>
                <a:t>4</a:t>
              </a:r>
              <a:endParaRPr lang="en-GB" sz="2000">
                <a:solidFill>
                  <a:schemeClr val="tx1"/>
                </a:solidFill>
                <a:effectLst/>
                <a:latin typeface="Calibri" pitchFamily="34" charset="0"/>
              </a:endParaRPr>
            </a:p>
          </p:txBody>
        </p:sp>
        <p:sp>
          <p:nvSpPr>
            <p:cNvPr id="47" name="CasellaDiTesto 46"/>
            <p:cNvSpPr txBox="1"/>
            <p:nvPr/>
          </p:nvSpPr>
          <p:spPr>
            <a:xfrm rot="16200000">
              <a:off x="-2045182" y="3565096"/>
              <a:ext cx="5305844" cy="461665"/>
            </a:xfrm>
            <a:prstGeom prst="rect">
              <a:avLst/>
            </a:prstGeom>
            <a:noFill/>
          </p:spPr>
          <p:txBody>
            <a:bodyPr wrap="square" rtlCol="0">
              <a:spAutoFit/>
            </a:bodyPr>
            <a:lstStyle/>
            <a:p>
              <a:pPr algn="ctr"/>
              <a:r>
                <a:rPr lang="en-GB" sz="2400" b="1" u="sng" dirty="0" smtClean="0">
                  <a:solidFill>
                    <a:schemeClr val="tx1"/>
                  </a:solidFill>
                  <a:effectLst/>
                  <a:latin typeface="Calibri" pitchFamily="34" charset="0"/>
                </a:rPr>
                <a:t>Max P</a:t>
              </a:r>
              <a:r>
                <a:rPr lang="en-GB" sz="2400" dirty="0" smtClean="0">
                  <a:solidFill>
                    <a:schemeClr val="tx1"/>
                  </a:solidFill>
                  <a:effectLst/>
                  <a:latin typeface="Calibri" pitchFamily="34" charset="0"/>
                </a:rPr>
                <a:t> stability @ 950-1000 °C (GPa)</a:t>
              </a:r>
              <a:endParaRPr lang="en-GB" sz="2400" dirty="0">
                <a:solidFill>
                  <a:schemeClr val="tx1"/>
                </a:solidFill>
                <a:effectLst/>
                <a:latin typeface="Calibri" pitchFamily="34" charset="0"/>
              </a:endParaRPr>
            </a:p>
          </p:txBody>
        </p:sp>
        <p:sp>
          <p:nvSpPr>
            <p:cNvPr id="49" name="CasellaDiTesto 48"/>
            <p:cNvSpPr txBox="1"/>
            <p:nvPr/>
          </p:nvSpPr>
          <p:spPr>
            <a:xfrm>
              <a:off x="4919028" y="1183294"/>
              <a:ext cx="704039" cy="400110"/>
            </a:xfrm>
            <a:prstGeom prst="rect">
              <a:avLst/>
            </a:prstGeom>
            <a:noFill/>
          </p:spPr>
          <p:txBody>
            <a:bodyPr wrap="none" rtlCol="0">
              <a:spAutoFit/>
            </a:bodyPr>
            <a:lstStyle/>
            <a:p>
              <a:r>
                <a:rPr lang="en-GB" sz="2000" smtClean="0">
                  <a:solidFill>
                    <a:srgbClr val="0070C0"/>
                  </a:solidFill>
                  <a:effectLst/>
                  <a:latin typeface="Calibri" pitchFamily="34" charset="0"/>
                </a:rPr>
                <a:t>1000</a:t>
              </a:r>
              <a:endParaRPr lang="en-GB" sz="2000">
                <a:solidFill>
                  <a:srgbClr val="0070C0"/>
                </a:solidFill>
                <a:effectLst/>
                <a:latin typeface="Calibri" pitchFamily="34" charset="0"/>
              </a:endParaRPr>
            </a:p>
          </p:txBody>
        </p:sp>
        <p:sp>
          <p:nvSpPr>
            <p:cNvPr id="50" name="CasellaDiTesto 49"/>
            <p:cNvSpPr txBox="1"/>
            <p:nvPr/>
          </p:nvSpPr>
          <p:spPr>
            <a:xfrm>
              <a:off x="4919028" y="2829214"/>
              <a:ext cx="704039" cy="400110"/>
            </a:xfrm>
            <a:prstGeom prst="rect">
              <a:avLst/>
            </a:prstGeom>
            <a:noFill/>
          </p:spPr>
          <p:txBody>
            <a:bodyPr wrap="none" rtlCol="0">
              <a:spAutoFit/>
            </a:bodyPr>
            <a:lstStyle/>
            <a:p>
              <a:r>
                <a:rPr lang="en-GB" sz="2000" smtClean="0">
                  <a:solidFill>
                    <a:srgbClr val="0070C0"/>
                  </a:solidFill>
                  <a:effectLst/>
                  <a:latin typeface="Calibri" pitchFamily="34" charset="0"/>
                </a:rPr>
                <a:t>1050</a:t>
              </a:r>
              <a:endParaRPr lang="en-GB" sz="2000">
                <a:solidFill>
                  <a:srgbClr val="0070C0"/>
                </a:solidFill>
                <a:effectLst/>
                <a:latin typeface="Calibri" pitchFamily="34" charset="0"/>
              </a:endParaRPr>
            </a:p>
          </p:txBody>
        </p:sp>
        <p:sp>
          <p:nvSpPr>
            <p:cNvPr id="51" name="CasellaDiTesto 50"/>
            <p:cNvSpPr txBox="1"/>
            <p:nvPr/>
          </p:nvSpPr>
          <p:spPr>
            <a:xfrm>
              <a:off x="4919028" y="4454814"/>
              <a:ext cx="729687" cy="400110"/>
            </a:xfrm>
            <a:prstGeom prst="rect">
              <a:avLst/>
            </a:prstGeom>
            <a:noFill/>
          </p:spPr>
          <p:txBody>
            <a:bodyPr wrap="none" rtlCol="0">
              <a:spAutoFit/>
            </a:bodyPr>
            <a:lstStyle/>
            <a:p>
              <a:r>
                <a:rPr lang="en-GB" sz="2000" smtClean="0">
                  <a:solidFill>
                    <a:srgbClr val="0070C0"/>
                  </a:solidFill>
                  <a:effectLst/>
                  <a:latin typeface="Calibri" pitchFamily="34" charset="0"/>
                </a:rPr>
                <a:t>1100</a:t>
              </a:r>
              <a:endParaRPr lang="en-GB" sz="2000">
                <a:solidFill>
                  <a:srgbClr val="0070C0"/>
                </a:solidFill>
                <a:effectLst/>
                <a:latin typeface="Calibri" pitchFamily="34" charset="0"/>
              </a:endParaRPr>
            </a:p>
          </p:txBody>
        </p:sp>
        <p:sp>
          <p:nvSpPr>
            <p:cNvPr id="52" name="CasellaDiTesto 51"/>
            <p:cNvSpPr txBox="1"/>
            <p:nvPr/>
          </p:nvSpPr>
          <p:spPr>
            <a:xfrm>
              <a:off x="4919028" y="6041330"/>
              <a:ext cx="729687" cy="400110"/>
            </a:xfrm>
            <a:prstGeom prst="rect">
              <a:avLst/>
            </a:prstGeom>
            <a:noFill/>
          </p:spPr>
          <p:txBody>
            <a:bodyPr wrap="none" rtlCol="0">
              <a:spAutoFit/>
            </a:bodyPr>
            <a:lstStyle/>
            <a:p>
              <a:r>
                <a:rPr lang="en-GB" sz="2000" smtClean="0">
                  <a:solidFill>
                    <a:srgbClr val="0070C0"/>
                  </a:solidFill>
                  <a:effectLst/>
                  <a:latin typeface="Calibri" pitchFamily="34" charset="0"/>
                </a:rPr>
                <a:t>1150</a:t>
              </a:r>
              <a:endParaRPr lang="en-GB" sz="2000">
                <a:solidFill>
                  <a:srgbClr val="0070C0"/>
                </a:solidFill>
                <a:effectLst/>
                <a:latin typeface="Calibri" pitchFamily="34" charset="0"/>
              </a:endParaRPr>
            </a:p>
          </p:txBody>
        </p:sp>
        <p:sp>
          <p:nvSpPr>
            <p:cNvPr id="53" name="CasellaDiTesto 52"/>
            <p:cNvSpPr txBox="1"/>
            <p:nvPr/>
          </p:nvSpPr>
          <p:spPr>
            <a:xfrm rot="5400000">
              <a:off x="3342529" y="3499476"/>
              <a:ext cx="4889501" cy="461665"/>
            </a:xfrm>
            <a:prstGeom prst="rect">
              <a:avLst/>
            </a:prstGeom>
            <a:noFill/>
          </p:spPr>
          <p:txBody>
            <a:bodyPr wrap="square" rtlCol="0">
              <a:spAutoFit/>
            </a:bodyPr>
            <a:lstStyle/>
            <a:p>
              <a:pPr algn="ctr"/>
              <a:r>
                <a:rPr lang="en-GB" sz="2400" b="1" u="sng" dirty="0" smtClean="0">
                  <a:solidFill>
                    <a:srgbClr val="0070C0"/>
                  </a:solidFill>
                  <a:effectLst/>
                  <a:latin typeface="Calibri" pitchFamily="34" charset="0"/>
                </a:rPr>
                <a:t>Max T</a:t>
              </a:r>
              <a:r>
                <a:rPr lang="en-GB" sz="2400" dirty="0" smtClean="0">
                  <a:solidFill>
                    <a:srgbClr val="0070C0"/>
                  </a:solidFill>
                  <a:effectLst/>
                  <a:latin typeface="Calibri" pitchFamily="34" charset="0"/>
                </a:rPr>
                <a:t> stability @ 1.5-2 GPa (°C)</a:t>
              </a:r>
              <a:endParaRPr lang="en-GB" sz="2400" dirty="0">
                <a:solidFill>
                  <a:srgbClr val="0070C0"/>
                </a:solidFill>
                <a:effectLst/>
                <a:latin typeface="Calibri" pitchFamily="34" charset="0"/>
              </a:endParaRPr>
            </a:p>
          </p:txBody>
        </p:sp>
        <p:sp>
          <p:nvSpPr>
            <p:cNvPr id="54" name="CasellaDiTesto 53"/>
            <p:cNvSpPr txBox="1"/>
            <p:nvPr/>
          </p:nvSpPr>
          <p:spPr>
            <a:xfrm>
              <a:off x="1811061" y="673640"/>
              <a:ext cx="2386166" cy="461665"/>
            </a:xfrm>
            <a:prstGeom prst="rect">
              <a:avLst/>
            </a:prstGeom>
            <a:noFill/>
          </p:spPr>
          <p:txBody>
            <a:bodyPr wrap="none" rtlCol="0">
              <a:spAutoFit/>
            </a:bodyPr>
            <a:lstStyle/>
            <a:p>
              <a:pPr algn="ctr"/>
              <a:r>
                <a:rPr lang="en-GB" sz="2400" dirty="0" smtClean="0">
                  <a:solidFill>
                    <a:schemeClr val="tx1"/>
                  </a:solidFill>
                  <a:effectLst/>
                  <a:latin typeface="Calibri" pitchFamily="34" charset="0"/>
                </a:rPr>
                <a:t>H</a:t>
              </a:r>
              <a:r>
                <a:rPr lang="en-GB" sz="2400" baseline="-25000" dirty="0" smtClean="0">
                  <a:solidFill>
                    <a:schemeClr val="tx1"/>
                  </a:solidFill>
                  <a:effectLst/>
                  <a:latin typeface="Calibri" pitchFamily="34" charset="0"/>
                </a:rPr>
                <a:t>2</a:t>
              </a:r>
              <a:r>
                <a:rPr lang="en-GB" sz="2400" dirty="0" smtClean="0">
                  <a:solidFill>
                    <a:schemeClr val="tx1"/>
                  </a:solidFill>
                  <a:effectLst/>
                  <a:latin typeface="Calibri" pitchFamily="34" charset="0"/>
                </a:rPr>
                <a:t>O in bulk (wt%)</a:t>
              </a:r>
              <a:endParaRPr lang="en-GB" sz="2400" dirty="0">
                <a:solidFill>
                  <a:schemeClr val="tx1"/>
                </a:solidFill>
                <a:effectLst/>
                <a:latin typeface="Calibri" pitchFamily="34" charset="0"/>
              </a:endParaRPr>
            </a:p>
          </p:txBody>
        </p:sp>
        <p:sp>
          <p:nvSpPr>
            <p:cNvPr id="56" name="Rettangolo 55"/>
            <p:cNvSpPr/>
            <p:nvPr/>
          </p:nvSpPr>
          <p:spPr bwMode="auto">
            <a:xfrm>
              <a:off x="4191407" y="5695363"/>
              <a:ext cx="770021" cy="5414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59" name="Text Box 129"/>
          <p:cNvSpPr txBox="1">
            <a:spLocks noChangeArrowheads="1"/>
          </p:cNvSpPr>
          <p:nvPr/>
        </p:nvSpPr>
        <p:spPr bwMode="auto">
          <a:xfrm>
            <a:off x="5766652" y="828675"/>
            <a:ext cx="3377348" cy="1938992"/>
          </a:xfrm>
          <a:prstGeom prst="rect">
            <a:avLst/>
          </a:prstGeom>
          <a:noFill/>
          <a:ln w="9525" algn="ctr">
            <a:noFill/>
            <a:miter lim="800000"/>
            <a:headEnd/>
            <a:tailEnd/>
          </a:ln>
          <a:effectLst/>
        </p:spPr>
        <p:txBody>
          <a:bodyPr wrap="square">
            <a:spAutoFit/>
          </a:bodyPr>
          <a:lstStyle/>
          <a:p>
            <a:r>
              <a:rPr lang="en-GB" sz="2400" dirty="0" smtClean="0">
                <a:solidFill>
                  <a:schemeClr val="bg1"/>
                </a:solidFill>
                <a:latin typeface="Calibri" pitchFamily="34" charset="0"/>
              </a:rPr>
              <a:t>Effects of H</a:t>
            </a:r>
            <a:r>
              <a:rPr lang="en-GB" sz="2400" baseline="-25000" dirty="0" smtClean="0">
                <a:solidFill>
                  <a:schemeClr val="bg1"/>
                </a:solidFill>
                <a:latin typeface="Calibri" pitchFamily="34" charset="0"/>
              </a:rPr>
              <a:t>2</a:t>
            </a:r>
            <a:r>
              <a:rPr lang="en-GB" sz="2400" dirty="0" smtClean="0">
                <a:solidFill>
                  <a:schemeClr val="bg1"/>
                </a:solidFill>
                <a:latin typeface="Calibri" pitchFamily="34" charset="0"/>
              </a:rPr>
              <a:t>O on pressure (</a:t>
            </a:r>
            <a:r>
              <a:rPr lang="en-GB" sz="2400" i="1" dirty="0" smtClean="0">
                <a:solidFill>
                  <a:schemeClr val="bg1"/>
                </a:solidFill>
                <a:latin typeface="Calibri" pitchFamily="34" charset="0"/>
              </a:rPr>
              <a:t>solid black line) and temperature</a:t>
            </a:r>
          </a:p>
          <a:p>
            <a:r>
              <a:rPr lang="en-GB" sz="2400" dirty="0" smtClean="0">
                <a:solidFill>
                  <a:schemeClr val="bg1"/>
                </a:solidFill>
                <a:latin typeface="Calibri" pitchFamily="34" charset="0"/>
              </a:rPr>
              <a:t>(</a:t>
            </a:r>
            <a:r>
              <a:rPr lang="en-GB" sz="2400" i="1" dirty="0" smtClean="0">
                <a:solidFill>
                  <a:schemeClr val="bg1"/>
                </a:solidFill>
                <a:latin typeface="Calibri" pitchFamily="34" charset="0"/>
              </a:rPr>
              <a:t>dashed blue line) of the amphibole stability.</a:t>
            </a:r>
            <a:endParaRPr lang="en-GB" sz="2400" i="1" dirty="0">
              <a:solidFill>
                <a:schemeClr val="bg1"/>
              </a:solidFill>
              <a:effectLst>
                <a:outerShdw blurRad="38100" dist="38100" dir="2700000" algn="tl">
                  <a:srgbClr val="000000"/>
                </a:outerShdw>
              </a:effectLst>
              <a:latin typeface="Calibri" pitchFamily="34" charset="0"/>
            </a:endParaRPr>
          </a:p>
        </p:txBody>
      </p:sp>
      <p:sp>
        <p:nvSpPr>
          <p:cNvPr id="61" name="Text Box 129"/>
          <p:cNvSpPr txBox="1">
            <a:spLocks noChangeArrowheads="1"/>
          </p:cNvSpPr>
          <p:nvPr/>
        </p:nvSpPr>
        <p:spPr bwMode="auto">
          <a:xfrm>
            <a:off x="1497648" y="4965323"/>
            <a:ext cx="3246120" cy="1384995"/>
          </a:xfrm>
          <a:prstGeom prst="rect">
            <a:avLst/>
          </a:prstGeom>
          <a:noFill/>
          <a:ln w="9525" algn="ctr">
            <a:noFill/>
            <a:miter lim="800000"/>
            <a:headEnd/>
            <a:tailEnd/>
          </a:ln>
          <a:effectLst/>
        </p:spPr>
        <p:txBody>
          <a:bodyPr wrap="square">
            <a:spAutoFit/>
          </a:bodyPr>
          <a:lstStyle/>
          <a:p>
            <a:pPr algn="ctr"/>
            <a:r>
              <a:rPr lang="en-GB" sz="2800" dirty="0" smtClean="0">
                <a:solidFill>
                  <a:schemeClr val="tx1"/>
                </a:solidFill>
                <a:latin typeface="Calibri" pitchFamily="34" charset="0"/>
              </a:rPr>
              <a:t>@ High H</a:t>
            </a:r>
            <a:r>
              <a:rPr lang="en-GB" sz="2800" baseline="-25000" dirty="0" smtClean="0">
                <a:solidFill>
                  <a:schemeClr val="tx1"/>
                </a:solidFill>
                <a:latin typeface="Calibri" pitchFamily="34" charset="0"/>
              </a:rPr>
              <a:t>2</a:t>
            </a:r>
            <a:r>
              <a:rPr lang="en-GB" sz="2800" dirty="0" smtClean="0">
                <a:solidFill>
                  <a:schemeClr val="tx1"/>
                </a:solidFill>
                <a:latin typeface="Calibri" pitchFamily="34" charset="0"/>
              </a:rPr>
              <a:t>O amphibole field is strongly reduced</a:t>
            </a:r>
            <a:endParaRPr lang="en-GB" sz="2800" i="1" dirty="0">
              <a:solidFill>
                <a:schemeClr val="tx1"/>
              </a:solidFill>
              <a:effectLst>
                <a:outerShdw blurRad="38100" dist="38100" dir="2700000" algn="tl">
                  <a:srgbClr val="000000"/>
                </a:outerShdw>
              </a:effectLst>
              <a:latin typeface="Calibri" pitchFamily="34" charset="0"/>
            </a:endParaRPr>
          </a:p>
        </p:txBody>
      </p:sp>
      <p:sp>
        <p:nvSpPr>
          <p:cNvPr id="30" name="Text Box 129"/>
          <p:cNvSpPr txBox="1">
            <a:spLocks noChangeArrowheads="1"/>
          </p:cNvSpPr>
          <p:nvPr/>
        </p:nvSpPr>
        <p:spPr bwMode="auto">
          <a:xfrm>
            <a:off x="5766652" y="3364836"/>
            <a:ext cx="3377348" cy="1569660"/>
          </a:xfrm>
          <a:prstGeom prst="rect">
            <a:avLst/>
          </a:prstGeom>
          <a:noFill/>
          <a:ln w="9525" algn="ctr">
            <a:noFill/>
            <a:miter lim="800000"/>
            <a:headEnd/>
            <a:tailEnd/>
          </a:ln>
          <a:effectLst/>
        </p:spPr>
        <p:txBody>
          <a:bodyPr wrap="square">
            <a:spAutoFit/>
          </a:bodyPr>
          <a:lstStyle/>
          <a:p>
            <a:r>
              <a:rPr lang="en-GB" sz="2400" dirty="0" smtClean="0">
                <a:solidFill>
                  <a:schemeClr val="bg1"/>
                </a:solidFill>
                <a:latin typeface="Calibri" pitchFamily="34" charset="0"/>
              </a:rPr>
              <a:t>Amphibole stability increases with fertility of the mantle and decreases with H</a:t>
            </a:r>
            <a:r>
              <a:rPr lang="en-GB" sz="2400" baseline="-25000" dirty="0" smtClean="0">
                <a:solidFill>
                  <a:schemeClr val="bg1"/>
                </a:solidFill>
                <a:latin typeface="Calibri" pitchFamily="34" charset="0"/>
              </a:rPr>
              <a:t>2</a:t>
            </a:r>
            <a:r>
              <a:rPr lang="en-GB" sz="2400" dirty="0" smtClean="0">
                <a:solidFill>
                  <a:schemeClr val="bg1"/>
                </a:solidFill>
                <a:latin typeface="Calibri" pitchFamily="34" charset="0"/>
              </a:rPr>
              <a:t>O content.</a:t>
            </a:r>
            <a:endParaRPr lang="en-GB" sz="2400" i="1" dirty="0">
              <a:solidFill>
                <a:schemeClr val="bg1"/>
              </a:solidFill>
              <a:effectLst>
                <a:outerShdw blurRad="38100" dist="38100" dir="2700000" algn="tl">
                  <a:srgbClr val="000000"/>
                </a:outerShdw>
              </a:effectLst>
              <a:latin typeface="Calibri" pitchFamily="34" charset="0"/>
            </a:endParaRPr>
          </a:p>
        </p:txBody>
      </p:sp>
      <p:sp>
        <p:nvSpPr>
          <p:cNvPr id="31"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Principal hydrous phases in peridotites</a:t>
            </a:r>
            <a:endParaRPr lang="en-GB" sz="3600" dirty="0">
              <a:solidFill>
                <a:schemeClr val="bg1"/>
              </a:solidFill>
              <a:effectLst>
                <a:outerShdw blurRad="38100" dist="38100" dir="2700000" algn="tl">
                  <a:srgbClr val="000000"/>
                </a:outerShdw>
              </a:effectLst>
              <a:latin typeface="Calibri" pitchFamily="34" charset="0"/>
            </a:endParaRPr>
          </a:p>
        </p:txBody>
      </p:sp>
      <p:sp>
        <p:nvSpPr>
          <p:cNvPr id="32" name="Text Box 129"/>
          <p:cNvSpPr txBox="1">
            <a:spLocks noChangeArrowheads="1"/>
          </p:cNvSpPr>
          <p:nvPr/>
        </p:nvSpPr>
        <p:spPr bwMode="auto">
          <a:xfrm>
            <a:off x="6118734" y="6255323"/>
            <a:ext cx="3025266" cy="584775"/>
          </a:xfrm>
          <a:prstGeom prst="rect">
            <a:avLst/>
          </a:prstGeom>
          <a:noFill/>
          <a:ln w="9525" algn="ctr">
            <a:noFill/>
            <a:miter lim="800000"/>
            <a:headEnd/>
            <a:tailEnd/>
          </a:ln>
          <a:effectLst/>
        </p:spPr>
        <p:txBody>
          <a:bodyPr wrap="square">
            <a:spAutoFit/>
          </a:bodyPr>
          <a:lstStyle/>
          <a:p>
            <a:pPr>
              <a:spcBef>
                <a:spcPct val="50000"/>
              </a:spcBef>
              <a:defRPr/>
            </a:pPr>
            <a:r>
              <a:rPr lang="en-GB" sz="1600" dirty="0" err="1" smtClean="0">
                <a:solidFill>
                  <a:schemeClr val="bg1"/>
                </a:solidFill>
                <a:effectLst>
                  <a:outerShdw blurRad="38100" dist="38100" dir="2700000" algn="tl">
                    <a:srgbClr val="000000"/>
                  </a:outerShdw>
                </a:effectLst>
                <a:latin typeface="Calibri" pitchFamily="34" charset="0"/>
              </a:rPr>
              <a:t>Mandler</a:t>
            </a:r>
            <a:r>
              <a:rPr lang="en-GB" sz="1600" dirty="0" smtClean="0">
                <a:solidFill>
                  <a:schemeClr val="bg1"/>
                </a:solidFill>
                <a:effectLst>
                  <a:outerShdw blurRad="38100" dist="38100" dir="2700000" algn="tl">
                    <a:srgbClr val="000000"/>
                  </a:outerShdw>
                </a:effectLst>
                <a:latin typeface="Calibri" pitchFamily="34" charset="0"/>
              </a:rPr>
              <a:t> and Grove, 2016   (Contrib. Mineral. Petrol., 171,68</a:t>
            </a:r>
            <a:r>
              <a:rPr lang="en-GB" sz="1600" dirty="0" smtClean="0">
                <a:solidFill>
                  <a:schemeClr val="bg1"/>
                </a:solidFill>
                <a:latin typeface="Calibri" pitchFamily="34" charset="0"/>
              </a:rPr>
              <a:t>)</a:t>
            </a:r>
            <a:endParaRPr lang="en-GB" sz="16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6" name="Rectangle 4"/>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7797" name="Rectangle 5"/>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7798" name="Freeform 6"/>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p:spPr>
        <p:txBody>
          <a:bodyPr anchor="ctr"/>
          <a:lstStyle/>
          <a:p>
            <a:pPr>
              <a:defRPr/>
            </a:pPr>
            <a:endParaRPr lang="en-GB">
              <a:latin typeface="Calibri" pitchFamily="34" charset="0"/>
            </a:endParaRPr>
          </a:p>
        </p:txBody>
      </p:sp>
      <p:sp>
        <p:nvSpPr>
          <p:cNvPr id="1057799" name="Freeform 7"/>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057800" name="Freeform 8"/>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057801" name="Line 9"/>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sp>
        <p:nvSpPr>
          <p:cNvPr id="1057805" name="Freeform 13"/>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057806" name="Freeform 14"/>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057807" name="Freeform 15"/>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sp>
        <p:nvSpPr>
          <p:cNvPr id="1057808" name="Line 16"/>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sp>
        <p:nvSpPr>
          <p:cNvPr id="128015" name="Text Box 22"/>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8016" name="Text Box 23"/>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17" name="Text Box 24"/>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8018" name="Text Box 25"/>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8019" name="Text Box 26"/>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8020" name="Text Box 27"/>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1" name="Text Box 28"/>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8022" name="Text Box 29"/>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57822" name="Freeform 30"/>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8024" name="Text Box 31"/>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8025" name="Text Box 32"/>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8026" name="Text Box 33"/>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7" name="Text Box 34"/>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8028" name="Text Box 35"/>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9" name="Text Box 36"/>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8030" name="Text Box 37"/>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8031" name="Text Box 38"/>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8032" name="Text Box 39"/>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33" name="Text Box 40"/>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8034" name="Text Box 41"/>
          <p:cNvSpPr txBox="1">
            <a:spLocks noChangeAspect="1" noChangeArrowheads="1"/>
          </p:cNvSpPr>
          <p:nvPr/>
        </p:nvSpPr>
        <p:spPr bwMode="auto">
          <a:xfrm rot="2049888">
            <a:off x="2092325" y="5980113"/>
            <a:ext cx="830263"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“A” opx</a:t>
            </a:r>
          </a:p>
        </p:txBody>
      </p:sp>
      <p:sp>
        <p:nvSpPr>
          <p:cNvPr id="128035" name="Text Box 42"/>
          <p:cNvSpPr txBox="1">
            <a:spLocks noChangeAspect="1" noChangeArrowheads="1"/>
          </p:cNvSpPr>
          <p:nvPr/>
        </p:nvSpPr>
        <p:spPr bwMode="auto">
          <a:xfrm rot="1951574">
            <a:off x="2275859" y="5835392"/>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36" name="Text Box 43"/>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8037" name="Text Box 44"/>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8038" name="Text Box 45"/>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39" name="Text Box 46"/>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8040" name="Text Box 47"/>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8041" name="Text Box 48"/>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2" name="Text Box 49"/>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8043" name="Text Box 50"/>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4" name="Text Box 51"/>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5" name="Text Box 52"/>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8046" name="Text Box 53"/>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8047" name="Text Box 54"/>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8048" name="Text Box 55"/>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8049" name="Text Box 57"/>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8050" name="Text Box 58"/>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8051" name="Text Box 59"/>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8052" name="Text Box 60"/>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8053" name="Text Box 61"/>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8054" name="Text Box 62"/>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8055" name="Text Box 63"/>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8056" name="Text Box 64"/>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8057" name="Text Box 65"/>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8058" name="Text Box 66"/>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8059" name="Text Box 67"/>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8060" name="Text Box 68"/>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8061" name="Text Box 69"/>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8062" name="Text Box 70"/>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8063" name="Text Box 71"/>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8064" name="Text Box 72"/>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8065" name="Text Box 73"/>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8066" name="Text Box 74"/>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8067" name="Text Box 75"/>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8068" name="Text Box 76"/>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8069" name="Text Box 77"/>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8070" name="Text Box 78"/>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8071" name="Text Box 79"/>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8072" name="Text Box 80"/>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8073" name="Text Box 81"/>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8074" name="Text Box 82"/>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8075" name="Text Box 83"/>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8076" name="Text Box 84"/>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8077" name="Text Box 85"/>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8078" name="Text Box 86"/>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57879" name="Line 87"/>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0" name="Line 88"/>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1" name="Line 89"/>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2" name="Line 90"/>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3" name="Line 91"/>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4" name="Line 92"/>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5" name="Line 93"/>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6" name="Line 94"/>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7" name="Line 95"/>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8" name="Line 96"/>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9" name="Line 97"/>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0" name="Line 98"/>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1" name="Line 99"/>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2" name="Text Box 100"/>
          <p:cNvSpPr txBox="1">
            <a:spLocks noChangeArrowheads="1"/>
          </p:cNvSpPr>
          <p:nvPr/>
        </p:nvSpPr>
        <p:spPr bwMode="auto">
          <a:xfrm>
            <a:off x="71438" y="596900"/>
            <a:ext cx="9072562" cy="757130"/>
          </a:xfrm>
          <a:prstGeom prst="rect">
            <a:avLst/>
          </a:prstGeom>
          <a:noFill/>
          <a:ln w="9525" algn="ctr">
            <a:noFill/>
            <a:miter lim="800000"/>
            <a:headEnd/>
            <a:tailEnd/>
          </a:ln>
          <a:effectLst/>
        </p:spPr>
        <p:txBody>
          <a:bodyPr wrap="square">
            <a:spAutoFit/>
          </a:bodyPr>
          <a:lstStyle/>
          <a:p>
            <a:pPr>
              <a:lnSpc>
                <a:spcPct val="90000"/>
              </a:lnSpc>
              <a:defRPr/>
            </a:pPr>
            <a:r>
              <a:rPr lang="en-GB" sz="2400" dirty="0" smtClean="0">
                <a:solidFill>
                  <a:schemeClr val="bg1"/>
                </a:solidFill>
                <a:effectLst>
                  <a:outerShdw blurRad="38100" dist="38100" dir="2700000" algn="tl">
                    <a:srgbClr val="000000"/>
                  </a:outerShdw>
                </a:effectLst>
                <a:latin typeface="Calibri" pitchFamily="34" charset="0"/>
              </a:rPr>
              <a:t>When serpentine decomposes, chlorite becomes the dominant hydrous phase.</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57893" name="Text Box 101"/>
          <p:cNvSpPr txBox="1">
            <a:spLocks noChangeArrowheads="1"/>
          </p:cNvSpPr>
          <p:nvPr/>
        </p:nvSpPr>
        <p:spPr bwMode="auto">
          <a:xfrm>
            <a:off x="5782557" y="1835150"/>
            <a:ext cx="3361443" cy="1754326"/>
          </a:xfrm>
          <a:prstGeom prst="rect">
            <a:avLst/>
          </a:prstGeom>
          <a:noFill/>
          <a:ln w="9525" algn="ctr">
            <a:noFill/>
            <a:miter lim="800000"/>
            <a:headEnd/>
            <a:tailEnd/>
          </a:ln>
          <a:effectLst/>
        </p:spPr>
        <p:txBody>
          <a:bodyPr wrap="square">
            <a:spAutoFit/>
          </a:bodyPr>
          <a:lstStyle/>
          <a:p>
            <a:pPr>
              <a:lnSpc>
                <a:spcPct val="90000"/>
              </a:lnSpc>
              <a:defRPr/>
            </a:pPr>
            <a:r>
              <a:rPr lang="en-GB" sz="2400" dirty="0" smtClean="0">
                <a:solidFill>
                  <a:schemeClr val="bg1"/>
                </a:solidFill>
                <a:effectLst>
                  <a:outerShdw blurRad="38100" dist="38100" dir="2700000" algn="tl">
                    <a:srgbClr val="000000"/>
                  </a:outerShdw>
                </a:effectLst>
                <a:latin typeface="Calibri" pitchFamily="34" charset="0"/>
              </a:rPr>
              <a:t>Water is liberated only between 800-850 °C and the wet solidus (~1000 °C) from the breakdown of amphibole.</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57895" name="Line 103"/>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28096" name="Text Box 104"/>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057898" name="AutoShape 106"/>
          <p:cNvSpPr>
            <a:spLocks noChangeArrowheads="1"/>
          </p:cNvSpPr>
          <p:nvPr/>
        </p:nvSpPr>
        <p:spPr bwMode="auto">
          <a:xfrm>
            <a:off x="3744913" y="3673475"/>
            <a:ext cx="422275" cy="644525"/>
          </a:xfrm>
          <a:prstGeom prst="downArrow">
            <a:avLst>
              <a:gd name="adj1" fmla="val 50000"/>
              <a:gd name="adj2" fmla="val 43233"/>
            </a:avLst>
          </a:prstGeom>
          <a:solidFill>
            <a:srgbClr val="FF0000">
              <a:alpha val="70000"/>
            </a:srgbClr>
          </a:solidFill>
          <a:ln w="9525" algn="ctr">
            <a:solidFill>
              <a:schemeClr val="bg2"/>
            </a:solidFill>
            <a:miter lim="800000"/>
            <a:headEnd/>
            <a:tailEnd/>
          </a:ln>
          <a:effectLst/>
        </p:spPr>
        <p:txBody>
          <a:bodyPr wrap="none" anchor="ctr"/>
          <a:lstStyle/>
          <a:p>
            <a:pPr>
              <a:defRPr/>
            </a:pPr>
            <a:endParaRPr lang="en-GB">
              <a:latin typeface="Calibri" pitchFamily="34" charset="0"/>
            </a:endParaRPr>
          </a:p>
        </p:txBody>
      </p:sp>
      <p:sp>
        <p:nvSpPr>
          <p:cNvPr id="1057899" name="Text Box 107"/>
          <p:cNvSpPr txBox="1">
            <a:spLocks noChangeArrowheads="1"/>
          </p:cNvSpPr>
          <p:nvPr/>
        </p:nvSpPr>
        <p:spPr bwMode="auto">
          <a:xfrm>
            <a:off x="5780089" y="3592510"/>
            <a:ext cx="3363912" cy="2751522"/>
          </a:xfrm>
          <a:prstGeom prst="rect">
            <a:avLst/>
          </a:prstGeom>
          <a:noFill/>
          <a:ln w="9525" algn="ctr">
            <a:noFill/>
            <a:miter lim="800000"/>
            <a:headEnd/>
            <a:tailEnd/>
          </a:ln>
          <a:effectLst/>
        </p:spPr>
        <p:txBody>
          <a:bodyPr wrap="square">
            <a:spAutoFit/>
          </a:bodyPr>
          <a:lstStyle/>
          <a:p>
            <a:pPr>
              <a:lnSpc>
                <a:spcPct val="90000"/>
              </a:lnSpc>
              <a:defRPr/>
            </a:pPr>
            <a:r>
              <a:rPr lang="en-GB" sz="2400" dirty="0" smtClean="0">
                <a:solidFill>
                  <a:schemeClr val="bg1"/>
                </a:solidFill>
                <a:effectLst>
                  <a:outerShdw blurRad="38100" dist="38100" dir="2700000" algn="tl">
                    <a:srgbClr val="000000"/>
                  </a:outerShdw>
                </a:effectLst>
                <a:latin typeface="Calibri" pitchFamily="34" charset="0"/>
              </a:rPr>
              <a:t>The quantity of this fluid is small: in lherzolite, the maximum modal content of amphibole is ~20 wt% (harzburgite &lt;10 wt%) contributing ~0.5 wt% (harzburgite ~0.2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6"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Principal hydrous phases in peridotites</a:t>
            </a:r>
            <a:endParaRPr lang="en-GB" sz="3600" dirty="0">
              <a:solidFill>
                <a:schemeClr val="bg1"/>
              </a:solidFill>
              <a:effectLst>
                <a:outerShdw blurRad="38100" dist="38100" dir="2700000" algn="tl">
                  <a:srgbClr val="000000"/>
                </a:outerShdw>
              </a:effectLst>
              <a:latin typeface="Calibri" pitchFamily="34" charset="0"/>
            </a:endParaRPr>
          </a:p>
        </p:txBody>
      </p:sp>
      <p:sp>
        <p:nvSpPr>
          <p:cNvPr id="108" name="Text Box 100"/>
          <p:cNvSpPr txBox="1">
            <a:spLocks noChangeArrowheads="1"/>
          </p:cNvSpPr>
          <p:nvPr/>
        </p:nvSpPr>
        <p:spPr bwMode="auto">
          <a:xfrm>
            <a:off x="71438" y="1272040"/>
            <a:ext cx="9072562" cy="757130"/>
          </a:xfrm>
          <a:prstGeom prst="rect">
            <a:avLst/>
          </a:prstGeom>
          <a:noFill/>
          <a:ln w="9525" algn="ctr">
            <a:noFill/>
            <a:miter lim="800000"/>
            <a:headEnd/>
            <a:tailEnd/>
          </a:ln>
          <a:effectLst/>
        </p:spPr>
        <p:txBody>
          <a:bodyPr wrap="square">
            <a:spAutoFit/>
          </a:bodyPr>
          <a:lstStyle/>
          <a:p>
            <a:pPr>
              <a:lnSpc>
                <a:spcPct val="90000"/>
              </a:lnSpc>
              <a:defRPr/>
            </a:pPr>
            <a:r>
              <a:rPr lang="en-GB" sz="2400" dirty="0" smtClean="0">
                <a:solidFill>
                  <a:schemeClr val="bg1"/>
                </a:solidFill>
                <a:effectLst>
                  <a:outerShdw blurRad="38100" dist="38100" dir="2700000" algn="tl">
                    <a:srgbClr val="000000"/>
                  </a:outerShdw>
                </a:effectLst>
                <a:latin typeface="Calibri" pitchFamily="34" charset="0"/>
              </a:rPr>
              <a:t>When amphibole decomposes at T &lt;850 °C water is not liberated, because it can be stored within chlorite.</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9" name="Text Box 107"/>
          <p:cNvSpPr txBox="1">
            <a:spLocks noChangeArrowheads="1"/>
          </p:cNvSpPr>
          <p:nvPr/>
        </p:nvSpPr>
        <p:spPr bwMode="auto">
          <a:xfrm>
            <a:off x="5780088" y="6309634"/>
            <a:ext cx="3450997" cy="369332"/>
          </a:xfrm>
          <a:prstGeom prst="rect">
            <a:avLst/>
          </a:prstGeom>
          <a:noFill/>
          <a:ln w="9525" algn="ctr">
            <a:noFill/>
            <a:miter lim="800000"/>
            <a:headEnd/>
            <a:tailEnd/>
          </a:ln>
          <a:effectLst/>
        </p:spPr>
        <p:txBody>
          <a:bodyPr wrap="square">
            <a:spAutoFit/>
          </a:bodyPr>
          <a:lstStyle/>
          <a:p>
            <a:pPr>
              <a:lnSpc>
                <a:spcPct val="90000"/>
              </a:lnSpc>
              <a:defRPr/>
            </a:pPr>
            <a:r>
              <a:rPr lang="en-GB" sz="2000" dirty="0" smtClean="0">
                <a:solidFill>
                  <a:srgbClr val="FFFF00"/>
                </a:solidFill>
                <a:effectLst>
                  <a:outerShdw blurRad="38100" dist="38100" dir="2700000" algn="tl">
                    <a:srgbClr val="000000"/>
                  </a:outerShdw>
                </a:effectLst>
                <a:latin typeface="Calibri" pitchFamily="34" charset="0"/>
              </a:rPr>
              <a:t>0.5 wt% H</a:t>
            </a:r>
            <a:r>
              <a:rPr lang="en-GB" sz="2000" baseline="-25000" dirty="0" smtClean="0">
                <a:solidFill>
                  <a:srgbClr val="FFFF00"/>
                </a:solidFill>
                <a:effectLst>
                  <a:outerShdw blurRad="38100" dist="38100" dir="2700000" algn="tl">
                    <a:srgbClr val="000000"/>
                  </a:outerShdw>
                </a:effectLst>
                <a:latin typeface="Calibri" pitchFamily="34" charset="0"/>
              </a:rPr>
              <a:t>2</a:t>
            </a:r>
            <a:r>
              <a:rPr lang="en-GB" sz="2000" dirty="0" smtClean="0">
                <a:solidFill>
                  <a:srgbClr val="FFFF00"/>
                </a:solidFill>
                <a:effectLst>
                  <a:outerShdw blurRad="38100" dist="38100" dir="2700000" algn="tl">
                    <a:srgbClr val="000000"/>
                  </a:outerShdw>
                </a:effectLst>
                <a:latin typeface="Calibri" pitchFamily="34" charset="0"/>
              </a:rPr>
              <a:t>O</a:t>
            </a:r>
            <a:r>
              <a:rPr lang="en-GB" sz="2000" dirty="0" smtClean="0">
                <a:solidFill>
                  <a:srgbClr val="FFFF00"/>
                </a:solidFill>
                <a:effectLst>
                  <a:outerShdw blurRad="38100" dist="38100" dir="2700000" algn="tl">
                    <a:srgbClr val="000000"/>
                  </a:outerShdw>
                </a:effectLst>
                <a:latin typeface="Calibri" pitchFamily="34" charset="0"/>
                <a:sym typeface="Wingdings" panose="05000000000000000000" pitchFamily="2" charset="2"/>
              </a:rPr>
              <a:t></a:t>
            </a:r>
            <a:r>
              <a:rPr lang="en-GB" sz="2000" dirty="0" smtClean="0">
                <a:solidFill>
                  <a:srgbClr val="FFFF00"/>
                </a:solidFill>
                <a:effectLst>
                  <a:outerShdw blurRad="38100" dist="38100" dir="2700000" algn="tl">
                    <a:srgbClr val="000000"/>
                  </a:outerShdw>
                </a:effectLst>
                <a:latin typeface="Calibri" pitchFamily="34" charset="0"/>
              </a:rPr>
              <a:t>0.2*~2.5% H</a:t>
            </a:r>
            <a:r>
              <a:rPr lang="en-GB" sz="2000" baseline="-25000" dirty="0" smtClean="0">
                <a:solidFill>
                  <a:srgbClr val="FFFF00"/>
                </a:solidFill>
                <a:effectLst>
                  <a:outerShdw blurRad="38100" dist="38100" dir="2700000" algn="tl">
                    <a:srgbClr val="000000"/>
                  </a:outerShdw>
                </a:effectLst>
                <a:latin typeface="Calibri" pitchFamily="34" charset="0"/>
              </a:rPr>
              <a:t>2</a:t>
            </a:r>
            <a:r>
              <a:rPr lang="en-GB" sz="2000" dirty="0" smtClean="0">
                <a:solidFill>
                  <a:srgbClr val="FFFF00"/>
                </a:solidFill>
                <a:effectLst>
                  <a:outerShdw blurRad="38100" dist="38100" dir="2700000" algn="tl">
                    <a:srgbClr val="000000"/>
                  </a:outerShdw>
                </a:effectLst>
                <a:latin typeface="Calibri" pitchFamily="34" charset="0"/>
              </a:rPr>
              <a:t>O</a:t>
            </a:r>
            <a:endParaRPr lang="en-GB" sz="2000" dirty="0">
              <a:solidFill>
                <a:srgbClr val="FFFF00"/>
              </a:solidFill>
              <a:effectLst>
                <a:outerShdw blurRad="38100" dist="38100" dir="2700000" algn="tl">
                  <a:srgbClr val="000000"/>
                </a:outerShdw>
              </a:effectLst>
              <a:latin typeface="Calibri" pitchFamily="34" charset="0"/>
            </a:endParaRPr>
          </a:p>
        </p:txBody>
      </p:sp>
      <p:sp>
        <p:nvSpPr>
          <p:cNvPr id="3" name="Ovale 2"/>
          <p:cNvSpPr/>
          <p:nvPr/>
        </p:nvSpPr>
        <p:spPr bwMode="auto">
          <a:xfrm>
            <a:off x="7436485" y="5213350"/>
            <a:ext cx="605542" cy="42862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Figura a mano libera 3"/>
          <p:cNvSpPr/>
          <p:nvPr/>
        </p:nvSpPr>
        <p:spPr bwMode="auto">
          <a:xfrm>
            <a:off x="7390879" y="5547360"/>
            <a:ext cx="137855" cy="746760"/>
          </a:xfrm>
          <a:custGeom>
            <a:avLst/>
            <a:gdLst>
              <a:gd name="connsiteX0" fmla="*/ 99581 w 137855"/>
              <a:gd name="connsiteY0" fmla="*/ 0 h 746760"/>
              <a:gd name="connsiteX1" fmla="*/ 521 w 137855"/>
              <a:gd name="connsiteY1" fmla="*/ 266700 h 746760"/>
              <a:gd name="connsiteX2" fmla="*/ 137681 w 137855"/>
              <a:gd name="connsiteY2" fmla="*/ 495300 h 746760"/>
              <a:gd name="connsiteX3" fmla="*/ 23381 w 137855"/>
              <a:gd name="connsiteY3" fmla="*/ 746760 h 746760"/>
            </a:gdLst>
            <a:ahLst/>
            <a:cxnLst>
              <a:cxn ang="0">
                <a:pos x="connsiteX0" y="connsiteY0"/>
              </a:cxn>
              <a:cxn ang="0">
                <a:pos x="connsiteX1" y="connsiteY1"/>
              </a:cxn>
              <a:cxn ang="0">
                <a:pos x="connsiteX2" y="connsiteY2"/>
              </a:cxn>
              <a:cxn ang="0">
                <a:pos x="connsiteX3" y="connsiteY3"/>
              </a:cxn>
            </a:cxnLst>
            <a:rect l="l" t="t" r="r" b="b"/>
            <a:pathLst>
              <a:path w="137855" h="746760">
                <a:moveTo>
                  <a:pt x="99581" y="0"/>
                </a:moveTo>
                <a:cubicBezTo>
                  <a:pt x="46876" y="92075"/>
                  <a:pt x="-5829" y="184150"/>
                  <a:pt x="521" y="266700"/>
                </a:cubicBezTo>
                <a:cubicBezTo>
                  <a:pt x="6871" y="349250"/>
                  <a:pt x="133871" y="415290"/>
                  <a:pt x="137681" y="495300"/>
                </a:cubicBezTo>
                <a:cubicBezTo>
                  <a:pt x="141491" y="575310"/>
                  <a:pt x="82436" y="661035"/>
                  <a:pt x="23381" y="746760"/>
                </a:cubicBezTo>
              </a:path>
            </a:pathLst>
          </a:custGeom>
          <a:noFill/>
          <a:ln w="28575"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128014" name="Group 17"/>
          <p:cNvGrpSpPr>
            <a:grpSpLocks/>
          </p:cNvGrpSpPr>
          <p:nvPr/>
        </p:nvGrpSpPr>
        <p:grpSpPr bwMode="auto">
          <a:xfrm>
            <a:off x="1098550" y="2625725"/>
            <a:ext cx="1614488" cy="3651250"/>
            <a:chOff x="692" y="1654"/>
            <a:chExt cx="1017" cy="2300"/>
          </a:xfrm>
        </p:grpSpPr>
        <p:grpSp>
          <p:nvGrpSpPr>
            <p:cNvPr id="128103" name="Group 18"/>
            <p:cNvGrpSpPr>
              <a:grpSpLocks/>
            </p:cNvGrpSpPr>
            <p:nvPr/>
          </p:nvGrpSpPr>
          <p:grpSpPr bwMode="auto">
            <a:xfrm>
              <a:off x="824" y="1654"/>
              <a:ext cx="885" cy="1893"/>
              <a:chOff x="824" y="1654"/>
              <a:chExt cx="885" cy="1893"/>
            </a:xfrm>
          </p:grpSpPr>
          <p:sp>
            <p:nvSpPr>
              <p:cNvPr id="1057811" name="Freeform 19"/>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57812" name="Freeform 20"/>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57813" name="Freeform 21"/>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 name="Figura a mano libera 1"/>
          <p:cNvSpPr/>
          <p:nvPr/>
        </p:nvSpPr>
        <p:spPr bwMode="auto">
          <a:xfrm>
            <a:off x="1250528" y="2540000"/>
            <a:ext cx="2400389" cy="2457450"/>
          </a:xfrm>
          <a:custGeom>
            <a:avLst/>
            <a:gdLst>
              <a:gd name="connsiteX0" fmla="*/ 990600 w 2381250"/>
              <a:gd name="connsiteY0" fmla="*/ 0 h 2457450"/>
              <a:gd name="connsiteX1" fmla="*/ 1568450 w 2381250"/>
              <a:gd name="connsiteY1" fmla="*/ 184150 h 2457450"/>
              <a:gd name="connsiteX2" fmla="*/ 2146300 w 2381250"/>
              <a:gd name="connsiteY2" fmla="*/ 501650 h 2457450"/>
              <a:gd name="connsiteX3" fmla="*/ 2368550 w 2381250"/>
              <a:gd name="connsiteY3" fmla="*/ 736600 h 2457450"/>
              <a:gd name="connsiteX4" fmla="*/ 2381250 w 2381250"/>
              <a:gd name="connsiteY4" fmla="*/ 1085850 h 2457450"/>
              <a:gd name="connsiteX5" fmla="*/ 2279650 w 2381250"/>
              <a:gd name="connsiteY5" fmla="*/ 1428750 h 2457450"/>
              <a:gd name="connsiteX6" fmla="*/ 2000250 w 2381250"/>
              <a:gd name="connsiteY6" fmla="*/ 1797050 h 2457450"/>
              <a:gd name="connsiteX7" fmla="*/ 1695450 w 2381250"/>
              <a:gd name="connsiteY7" fmla="*/ 2089150 h 2457450"/>
              <a:gd name="connsiteX8" fmla="*/ 1238250 w 2381250"/>
              <a:gd name="connsiteY8" fmla="*/ 2317750 h 2457450"/>
              <a:gd name="connsiteX9" fmla="*/ 901700 w 2381250"/>
              <a:gd name="connsiteY9" fmla="*/ 2457450 h 2457450"/>
              <a:gd name="connsiteX10" fmla="*/ 1276350 w 2381250"/>
              <a:gd name="connsiteY10" fmla="*/ 1593850 h 2457450"/>
              <a:gd name="connsiteX11" fmla="*/ 1466850 w 2381250"/>
              <a:gd name="connsiteY11" fmla="*/ 1041400 h 2457450"/>
              <a:gd name="connsiteX12" fmla="*/ 1282700 w 2381250"/>
              <a:gd name="connsiteY12" fmla="*/ 819150 h 2457450"/>
              <a:gd name="connsiteX13" fmla="*/ 990600 w 2381250"/>
              <a:gd name="connsiteY13" fmla="*/ 590550 h 2457450"/>
              <a:gd name="connsiteX14" fmla="*/ 527050 w 2381250"/>
              <a:gd name="connsiteY14" fmla="*/ 273050 h 2457450"/>
              <a:gd name="connsiteX15" fmla="*/ 19050 w 2381250"/>
              <a:gd name="connsiteY15" fmla="*/ 63500 h 2457450"/>
              <a:gd name="connsiteX16" fmla="*/ 0 w 2381250"/>
              <a:gd name="connsiteY16" fmla="*/ 0 h 2457450"/>
              <a:gd name="connsiteX17" fmla="*/ 990600 w 2381250"/>
              <a:gd name="connsiteY17" fmla="*/ 0 h 2457450"/>
              <a:gd name="connsiteX0" fmla="*/ 990600 w 2400389"/>
              <a:gd name="connsiteY0" fmla="*/ 0 h 2457450"/>
              <a:gd name="connsiteX1" fmla="*/ 1568450 w 2400389"/>
              <a:gd name="connsiteY1" fmla="*/ 184150 h 2457450"/>
              <a:gd name="connsiteX2" fmla="*/ 2146300 w 2400389"/>
              <a:gd name="connsiteY2" fmla="*/ 501650 h 2457450"/>
              <a:gd name="connsiteX3" fmla="*/ 2368550 w 2400389"/>
              <a:gd name="connsiteY3" fmla="*/ 736600 h 2457450"/>
              <a:gd name="connsiteX4" fmla="*/ 2400300 w 2400389"/>
              <a:gd name="connsiteY4" fmla="*/ 927100 h 2457450"/>
              <a:gd name="connsiteX5" fmla="*/ 2381250 w 2400389"/>
              <a:gd name="connsiteY5" fmla="*/ 1085850 h 2457450"/>
              <a:gd name="connsiteX6" fmla="*/ 2279650 w 2400389"/>
              <a:gd name="connsiteY6" fmla="*/ 1428750 h 2457450"/>
              <a:gd name="connsiteX7" fmla="*/ 2000250 w 2400389"/>
              <a:gd name="connsiteY7" fmla="*/ 1797050 h 2457450"/>
              <a:gd name="connsiteX8" fmla="*/ 1695450 w 2400389"/>
              <a:gd name="connsiteY8" fmla="*/ 2089150 h 2457450"/>
              <a:gd name="connsiteX9" fmla="*/ 1238250 w 2400389"/>
              <a:gd name="connsiteY9" fmla="*/ 2317750 h 2457450"/>
              <a:gd name="connsiteX10" fmla="*/ 901700 w 2400389"/>
              <a:gd name="connsiteY10" fmla="*/ 2457450 h 2457450"/>
              <a:gd name="connsiteX11" fmla="*/ 1276350 w 2400389"/>
              <a:gd name="connsiteY11" fmla="*/ 1593850 h 2457450"/>
              <a:gd name="connsiteX12" fmla="*/ 1466850 w 2400389"/>
              <a:gd name="connsiteY12" fmla="*/ 1041400 h 2457450"/>
              <a:gd name="connsiteX13" fmla="*/ 1282700 w 2400389"/>
              <a:gd name="connsiteY13" fmla="*/ 819150 h 2457450"/>
              <a:gd name="connsiteX14" fmla="*/ 990600 w 2400389"/>
              <a:gd name="connsiteY14" fmla="*/ 590550 h 2457450"/>
              <a:gd name="connsiteX15" fmla="*/ 527050 w 2400389"/>
              <a:gd name="connsiteY15" fmla="*/ 273050 h 2457450"/>
              <a:gd name="connsiteX16" fmla="*/ 19050 w 2400389"/>
              <a:gd name="connsiteY16" fmla="*/ 63500 h 2457450"/>
              <a:gd name="connsiteX17" fmla="*/ 0 w 2400389"/>
              <a:gd name="connsiteY17" fmla="*/ 0 h 2457450"/>
              <a:gd name="connsiteX18" fmla="*/ 990600 w 2400389"/>
              <a:gd name="connsiteY18" fmla="*/ 0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0389" h="2457450">
                <a:moveTo>
                  <a:pt x="990600" y="0"/>
                </a:moveTo>
                <a:lnTo>
                  <a:pt x="1568450" y="184150"/>
                </a:lnTo>
                <a:lnTo>
                  <a:pt x="2146300" y="501650"/>
                </a:lnTo>
                <a:lnTo>
                  <a:pt x="2368550" y="736600"/>
                </a:lnTo>
                <a:cubicBezTo>
                  <a:pt x="2366433" y="802217"/>
                  <a:pt x="2402417" y="861483"/>
                  <a:pt x="2400300" y="927100"/>
                </a:cubicBezTo>
                <a:lnTo>
                  <a:pt x="2381250" y="1085850"/>
                </a:lnTo>
                <a:lnTo>
                  <a:pt x="2279650" y="1428750"/>
                </a:lnTo>
                <a:lnTo>
                  <a:pt x="2000250" y="1797050"/>
                </a:lnTo>
                <a:lnTo>
                  <a:pt x="1695450" y="2089150"/>
                </a:lnTo>
                <a:lnTo>
                  <a:pt x="1238250" y="2317750"/>
                </a:lnTo>
                <a:lnTo>
                  <a:pt x="901700" y="2457450"/>
                </a:lnTo>
                <a:lnTo>
                  <a:pt x="1276350" y="1593850"/>
                </a:lnTo>
                <a:lnTo>
                  <a:pt x="1466850" y="1041400"/>
                </a:lnTo>
                <a:lnTo>
                  <a:pt x="1282700" y="819150"/>
                </a:lnTo>
                <a:lnTo>
                  <a:pt x="990600" y="590550"/>
                </a:lnTo>
                <a:lnTo>
                  <a:pt x="527050" y="273050"/>
                </a:lnTo>
                <a:lnTo>
                  <a:pt x="19050" y="63500"/>
                </a:lnTo>
                <a:lnTo>
                  <a:pt x="0" y="0"/>
                </a:lnTo>
                <a:lnTo>
                  <a:pt x="990600" y="0"/>
                </a:lnTo>
                <a:close/>
              </a:path>
            </a:pathLst>
          </a:custGeom>
          <a:solidFill>
            <a:srgbClr val="FF0066">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7897" name="AutoShape 105"/>
          <p:cNvSpPr>
            <a:spLocks noChangeArrowheads="1"/>
          </p:cNvSpPr>
          <p:nvPr/>
        </p:nvSpPr>
        <p:spPr bwMode="auto">
          <a:xfrm>
            <a:off x="2830513" y="3587750"/>
            <a:ext cx="422275" cy="730250"/>
          </a:xfrm>
          <a:prstGeom prst="downArrow">
            <a:avLst>
              <a:gd name="adj1" fmla="val 50000"/>
              <a:gd name="adj2" fmla="val 43233"/>
            </a:avLst>
          </a:prstGeom>
          <a:solidFill>
            <a:srgbClr val="66FF33">
              <a:alpha val="70000"/>
            </a:srgbClr>
          </a:solidFill>
          <a:ln w="9525" algn="ctr">
            <a:solidFill>
              <a:schemeClr val="bg2"/>
            </a:solidFill>
            <a:miter lim="800000"/>
            <a:headEnd/>
            <a:tailEnd/>
          </a:ln>
          <a:effectLst/>
        </p:spPr>
        <p:txBody>
          <a:bodyPr wrap="none" anchor="ctr"/>
          <a:lstStyle/>
          <a:p>
            <a:pPr>
              <a:defRPr/>
            </a:pPr>
            <a:endParaRPr lang="en-GB">
              <a:latin typeface="Calibri" pitchFamily="34" charset="0"/>
            </a:endParaRPr>
          </a:p>
        </p:txBody>
      </p:sp>
      <p:grpSp>
        <p:nvGrpSpPr>
          <p:cNvPr id="128100" name="Group 10"/>
          <p:cNvGrpSpPr>
            <a:grpSpLocks/>
          </p:cNvGrpSpPr>
          <p:nvPr/>
        </p:nvGrpSpPr>
        <p:grpSpPr bwMode="auto">
          <a:xfrm>
            <a:off x="879475" y="2682875"/>
            <a:ext cx="3502025" cy="993775"/>
            <a:chOff x="554" y="1690"/>
            <a:chExt cx="2206" cy="626"/>
          </a:xfrm>
        </p:grpSpPr>
        <p:sp>
          <p:nvSpPr>
            <p:cNvPr id="1057803" name="Freeform 11"/>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7804" name="Freeform 12"/>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11"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tx1"/>
                </a:solidFill>
                <a:effectLst>
                  <a:outerShdw blurRad="38100" dist="38100" dir="2700000" algn="tl">
                    <a:srgbClr val="FFFFFF"/>
                  </a:outerShdw>
                </a:effectLst>
                <a:latin typeface="Calibri" pitchFamily="34" charset="0"/>
              </a:rPr>
              <a:t>Schmidt </a:t>
            </a:r>
            <a:r>
              <a:rPr lang="en-GB" sz="1200" dirty="0" smtClean="0">
                <a:solidFill>
                  <a:schemeClr val="tx1"/>
                </a:solidFill>
                <a:effectLst>
                  <a:outerShdw blurRad="38100" dist="38100" dir="2700000" algn="tl">
                    <a:srgbClr val="FFFFFF"/>
                  </a:outerShdw>
                </a:effectLst>
                <a:latin typeface="Calibri" pitchFamily="34" charset="0"/>
              </a:rPr>
              <a:t>and </a:t>
            </a:r>
            <a:r>
              <a:rPr lang="en-GB" sz="1200" dirty="0" err="1" smtClean="0">
                <a:solidFill>
                  <a:schemeClr val="tx1"/>
                </a:solidFill>
                <a:effectLst>
                  <a:outerShdw blurRad="38100" dist="38100" dir="2700000" algn="tl">
                    <a:srgbClr val="FFFFFF"/>
                  </a:outerShdw>
                </a:effectLst>
                <a:latin typeface="Calibri" pitchFamily="34" charset="0"/>
              </a:rPr>
              <a:t>Poli</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smtClean="0">
                <a:solidFill>
                  <a:schemeClr val="tx1"/>
                </a:solidFill>
                <a:effectLst>
                  <a:outerShdw blurRad="38100" dist="38100" dir="2700000" algn="tl">
                    <a:srgbClr val="FFFFFF"/>
                  </a:outerShdw>
                </a:effectLst>
                <a:latin typeface="Calibri" pitchFamily="34" charset="0"/>
              </a:rPr>
              <a:t>1998 (Earth </a:t>
            </a:r>
            <a:r>
              <a:rPr lang="en-GB" sz="1200" dirty="0" smtClean="0">
                <a:solidFill>
                  <a:schemeClr val="tx1"/>
                </a:solidFill>
                <a:effectLst>
                  <a:outerShdw blurRad="38100" dist="38100" dir="2700000" algn="tl">
                    <a:srgbClr val="FFFFFF"/>
                  </a:outerShdw>
                </a:effectLst>
                <a:latin typeface="Calibri" pitchFamily="34" charset="0"/>
              </a:rPr>
              <a:t>Planet. Sci. Lett., 163, </a:t>
            </a:r>
            <a:r>
              <a:rPr lang="en-GB" sz="1200" dirty="0" smtClean="0">
                <a:solidFill>
                  <a:schemeClr val="tx1"/>
                </a:solidFill>
                <a:effectLst>
                  <a:outerShdw blurRad="38100" dist="38100" dir="2700000" algn="tl">
                    <a:srgbClr val="FFFFFF"/>
                  </a:outerShdw>
                </a:effectLst>
                <a:latin typeface="Calibri" pitchFamily="34" charset="0"/>
              </a:rPr>
              <a:t>361-379)</a:t>
            </a:r>
            <a:endParaRPr lang="en-GB" sz="1200" dirty="0">
              <a:solidFill>
                <a:schemeClr val="tx1"/>
              </a:solidFill>
              <a:effectLst>
                <a:outerShdw blurRad="38100" dist="38100" dir="2700000" algn="tl">
                  <a:srgbClr val="FFFFFF"/>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7892"/>
                                        </p:tgtEl>
                                        <p:attrNameLst>
                                          <p:attrName>style.visibility</p:attrName>
                                        </p:attrNameLst>
                                      </p:cBhvr>
                                      <p:to>
                                        <p:strVal val="visible"/>
                                      </p:to>
                                    </p:set>
                                    <p:animEffect transition="in" filter="fade">
                                      <p:cBhvr>
                                        <p:cTn id="7" dur="500"/>
                                        <p:tgtEl>
                                          <p:spTgt spid="10578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500"/>
                                        <p:tgtEl>
                                          <p:spTgt spid="10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57897"/>
                                        </p:tgtEl>
                                        <p:attrNameLst>
                                          <p:attrName>style.visibility</p:attrName>
                                        </p:attrNameLst>
                                      </p:cBhvr>
                                      <p:to>
                                        <p:strVal val="visible"/>
                                      </p:to>
                                    </p:set>
                                    <p:animEffect transition="in" filter="wipe(up)">
                                      <p:cBhvr>
                                        <p:cTn id="22" dur="2000"/>
                                        <p:tgtEl>
                                          <p:spTgt spid="105789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57893"/>
                                        </p:tgtEl>
                                        <p:attrNameLst>
                                          <p:attrName>style.visibility</p:attrName>
                                        </p:attrNameLst>
                                      </p:cBhvr>
                                      <p:to>
                                        <p:strVal val="visible"/>
                                      </p:to>
                                    </p:set>
                                    <p:animEffect transition="in" filter="fade">
                                      <p:cBhvr>
                                        <p:cTn id="27" dur="500"/>
                                        <p:tgtEl>
                                          <p:spTgt spid="105789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57898"/>
                                        </p:tgtEl>
                                        <p:attrNameLst>
                                          <p:attrName>style.visibility</p:attrName>
                                        </p:attrNameLst>
                                      </p:cBhvr>
                                      <p:to>
                                        <p:strVal val="visible"/>
                                      </p:to>
                                    </p:set>
                                    <p:animEffect transition="in" filter="wipe(up)">
                                      <p:cBhvr>
                                        <p:cTn id="32" dur="2000"/>
                                        <p:tgtEl>
                                          <p:spTgt spid="10578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57899"/>
                                        </p:tgtEl>
                                        <p:attrNameLst>
                                          <p:attrName>style.visibility</p:attrName>
                                        </p:attrNameLst>
                                      </p:cBhvr>
                                      <p:to>
                                        <p:strVal val="visible"/>
                                      </p:to>
                                    </p:set>
                                    <p:animEffect transition="in" filter="fade">
                                      <p:cBhvr>
                                        <p:cTn id="37" dur="500"/>
                                        <p:tgtEl>
                                          <p:spTgt spid="105789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up)">
                                      <p:cBhvr>
                                        <p:cTn id="46" dur="500"/>
                                        <p:tgtEl>
                                          <p:spTgt spid="4"/>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09"/>
                                        </p:tgtEl>
                                        <p:attrNameLst>
                                          <p:attrName>style.visibility</p:attrName>
                                        </p:attrNameLst>
                                      </p:cBhvr>
                                      <p:to>
                                        <p:strVal val="visible"/>
                                      </p:to>
                                    </p:set>
                                    <p:animEffect transition="in" filter="fade">
                                      <p:cBhvr>
                                        <p:cTn id="50"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892" grpId="0"/>
      <p:bldP spid="1057893" grpId="0"/>
      <p:bldP spid="1057898" grpId="0" animBg="1"/>
      <p:bldP spid="1057899" grpId="0"/>
      <p:bldP spid="108" grpId="0"/>
      <p:bldP spid="109" grpId="0"/>
      <p:bldP spid="3" grpId="0" animBg="1"/>
      <p:bldP spid="4" grpId="0" animBg="1"/>
      <p:bldP spid="2" grpId="0" animBg="1"/>
      <p:bldP spid="105789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892" name="Text Box 100"/>
          <p:cNvSpPr txBox="1">
            <a:spLocks noChangeArrowheads="1"/>
          </p:cNvSpPr>
          <p:nvPr/>
        </p:nvSpPr>
        <p:spPr bwMode="auto">
          <a:xfrm>
            <a:off x="439738" y="457200"/>
            <a:ext cx="8335962" cy="1477328"/>
          </a:xfrm>
          <a:prstGeom prst="rect">
            <a:avLst/>
          </a:prstGeom>
          <a:noFill/>
          <a:ln w="9525" algn="ctr">
            <a:noFill/>
            <a:miter lim="800000"/>
            <a:headEnd/>
            <a:tailEnd/>
          </a:ln>
          <a:effectLst/>
        </p:spPr>
        <p:txBody>
          <a:bodyPr wrap="square">
            <a:spAutoFit/>
          </a:bodyPr>
          <a:lstStyle/>
          <a:p>
            <a:pPr algn="ctr">
              <a:defRPr/>
            </a:pPr>
            <a:r>
              <a:rPr lang="en-GB" sz="3000" dirty="0" smtClean="0">
                <a:solidFill>
                  <a:srgbClr val="FFFF00"/>
                </a:solidFill>
                <a:effectLst>
                  <a:outerShdw blurRad="38100" dist="38100" dir="2700000" algn="tl">
                    <a:srgbClr val="000000"/>
                  </a:outerShdw>
                </a:effectLst>
                <a:latin typeface="Calibri" pitchFamily="34" charset="0"/>
              </a:rPr>
              <a:t>No melting is expected above the chlorite stability (T &gt;870 °C) and below the amphibole stability field (P &gt;~2 GPa) until the wet solidus is reached.</a:t>
            </a:r>
            <a:endParaRPr lang="en-GB" sz="3000" dirty="0">
              <a:solidFill>
                <a:srgbClr val="FFFF00"/>
              </a:solidFill>
              <a:effectLst>
                <a:outerShdw blurRad="38100" dist="38100" dir="2700000" algn="tl">
                  <a:srgbClr val="000000"/>
                </a:outerShdw>
              </a:effectLst>
              <a:latin typeface="Calibri" pitchFamily="34" charset="0"/>
            </a:endParaRPr>
          </a:p>
        </p:txBody>
      </p:sp>
      <p:sp>
        <p:nvSpPr>
          <p:cNvPr id="1057893" name="Text Box 101"/>
          <p:cNvSpPr txBox="1">
            <a:spLocks noChangeArrowheads="1"/>
          </p:cNvSpPr>
          <p:nvPr/>
        </p:nvSpPr>
        <p:spPr bwMode="auto">
          <a:xfrm>
            <a:off x="5782557" y="1835150"/>
            <a:ext cx="3361443" cy="1754326"/>
          </a:xfrm>
          <a:prstGeom prst="rect">
            <a:avLst/>
          </a:prstGeom>
          <a:noFill/>
          <a:ln w="9525" algn="ctr">
            <a:noFill/>
            <a:miter lim="800000"/>
            <a:headEnd/>
            <a:tailEnd/>
          </a:ln>
          <a:effectLst/>
        </p:spPr>
        <p:txBody>
          <a:bodyPr wrap="square">
            <a:spAutoFit/>
          </a:bodyPr>
          <a:lstStyle/>
          <a:p>
            <a:pPr>
              <a:lnSpc>
                <a:spcPct val="90000"/>
              </a:lnSpc>
              <a:defRPr/>
            </a:pPr>
            <a:r>
              <a:rPr lang="en-GB" sz="2400" dirty="0" smtClean="0">
                <a:solidFill>
                  <a:schemeClr val="bg1"/>
                </a:solidFill>
                <a:effectLst>
                  <a:outerShdw blurRad="38100" dist="38100" dir="2700000" algn="tl">
                    <a:srgbClr val="000000"/>
                  </a:outerShdw>
                </a:effectLst>
                <a:latin typeface="Calibri" pitchFamily="34" charset="0"/>
              </a:rPr>
              <a:t>Water is liberated only between 800-850 °C and the wet solidus (~1000 °C) from the breakdown of amphibole.</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57899" name="Text Box 107"/>
          <p:cNvSpPr txBox="1">
            <a:spLocks noChangeArrowheads="1"/>
          </p:cNvSpPr>
          <p:nvPr/>
        </p:nvSpPr>
        <p:spPr bwMode="auto">
          <a:xfrm>
            <a:off x="5780089" y="3592510"/>
            <a:ext cx="3363912" cy="2751522"/>
          </a:xfrm>
          <a:prstGeom prst="rect">
            <a:avLst/>
          </a:prstGeom>
          <a:noFill/>
          <a:ln w="9525" algn="ctr">
            <a:noFill/>
            <a:miter lim="800000"/>
            <a:headEnd/>
            <a:tailEnd/>
          </a:ln>
          <a:effectLst/>
        </p:spPr>
        <p:txBody>
          <a:bodyPr wrap="square">
            <a:spAutoFit/>
          </a:bodyPr>
          <a:lstStyle/>
          <a:p>
            <a:pPr>
              <a:lnSpc>
                <a:spcPct val="90000"/>
              </a:lnSpc>
              <a:defRPr/>
            </a:pPr>
            <a:r>
              <a:rPr lang="en-GB" sz="2400" dirty="0" smtClean="0">
                <a:solidFill>
                  <a:schemeClr val="bg1"/>
                </a:solidFill>
                <a:effectLst>
                  <a:outerShdw blurRad="38100" dist="38100" dir="2700000" algn="tl">
                    <a:srgbClr val="000000"/>
                  </a:outerShdw>
                </a:effectLst>
                <a:latin typeface="Calibri" pitchFamily="34" charset="0"/>
              </a:rPr>
              <a:t>The quantity of this fluid is small: in lherzolite, the maximum modal content of amphibole is ~20 wt% (harzburgite &lt;10 wt%) contributing ~0.5 wt% (harzburgite ~0.2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6"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Principal hydrous phases in peridotites</a:t>
            </a:r>
            <a:endParaRPr lang="en-GB" sz="3600" dirty="0">
              <a:solidFill>
                <a:schemeClr val="bg1"/>
              </a:solidFill>
              <a:effectLst>
                <a:outerShdw blurRad="38100" dist="38100" dir="2700000" algn="tl">
                  <a:srgbClr val="000000"/>
                </a:outerShdw>
              </a:effectLst>
              <a:latin typeface="Calibri" pitchFamily="34" charset="0"/>
            </a:endParaRPr>
          </a:p>
        </p:txBody>
      </p:sp>
      <p:sp>
        <p:nvSpPr>
          <p:cNvPr id="109" name="Text Box 107"/>
          <p:cNvSpPr txBox="1">
            <a:spLocks noChangeArrowheads="1"/>
          </p:cNvSpPr>
          <p:nvPr/>
        </p:nvSpPr>
        <p:spPr bwMode="auto">
          <a:xfrm>
            <a:off x="5780088" y="6309634"/>
            <a:ext cx="3450997" cy="369332"/>
          </a:xfrm>
          <a:prstGeom prst="rect">
            <a:avLst/>
          </a:prstGeom>
          <a:noFill/>
          <a:ln w="9525" algn="ctr">
            <a:noFill/>
            <a:miter lim="800000"/>
            <a:headEnd/>
            <a:tailEnd/>
          </a:ln>
          <a:effectLst/>
        </p:spPr>
        <p:txBody>
          <a:bodyPr wrap="square">
            <a:spAutoFit/>
          </a:bodyPr>
          <a:lstStyle/>
          <a:p>
            <a:pPr>
              <a:lnSpc>
                <a:spcPct val="90000"/>
              </a:lnSpc>
              <a:defRPr/>
            </a:pPr>
            <a:r>
              <a:rPr lang="en-GB" sz="2000" dirty="0" smtClean="0">
                <a:solidFill>
                  <a:srgbClr val="FFFF00"/>
                </a:solidFill>
                <a:effectLst>
                  <a:outerShdw blurRad="38100" dist="38100" dir="2700000" algn="tl">
                    <a:srgbClr val="000000"/>
                  </a:outerShdw>
                </a:effectLst>
                <a:latin typeface="Calibri" pitchFamily="34" charset="0"/>
              </a:rPr>
              <a:t>0.5 wt% H</a:t>
            </a:r>
            <a:r>
              <a:rPr lang="en-GB" sz="2000" baseline="-25000" dirty="0" smtClean="0">
                <a:solidFill>
                  <a:srgbClr val="FFFF00"/>
                </a:solidFill>
                <a:effectLst>
                  <a:outerShdw blurRad="38100" dist="38100" dir="2700000" algn="tl">
                    <a:srgbClr val="000000"/>
                  </a:outerShdw>
                </a:effectLst>
                <a:latin typeface="Calibri" pitchFamily="34" charset="0"/>
              </a:rPr>
              <a:t>2</a:t>
            </a:r>
            <a:r>
              <a:rPr lang="en-GB" sz="2000" dirty="0" smtClean="0">
                <a:solidFill>
                  <a:srgbClr val="FFFF00"/>
                </a:solidFill>
                <a:effectLst>
                  <a:outerShdw blurRad="38100" dist="38100" dir="2700000" algn="tl">
                    <a:srgbClr val="000000"/>
                  </a:outerShdw>
                </a:effectLst>
                <a:latin typeface="Calibri" pitchFamily="34" charset="0"/>
              </a:rPr>
              <a:t>O</a:t>
            </a:r>
            <a:r>
              <a:rPr lang="en-GB" sz="2000" dirty="0" smtClean="0">
                <a:solidFill>
                  <a:srgbClr val="FFFF00"/>
                </a:solidFill>
                <a:effectLst>
                  <a:outerShdw blurRad="38100" dist="38100" dir="2700000" algn="tl">
                    <a:srgbClr val="000000"/>
                  </a:outerShdw>
                </a:effectLst>
                <a:latin typeface="Calibri" pitchFamily="34" charset="0"/>
                <a:sym typeface="Wingdings" panose="05000000000000000000" pitchFamily="2" charset="2"/>
              </a:rPr>
              <a:t></a:t>
            </a:r>
            <a:r>
              <a:rPr lang="en-GB" sz="2000" dirty="0" smtClean="0">
                <a:solidFill>
                  <a:srgbClr val="FFFF00"/>
                </a:solidFill>
                <a:effectLst>
                  <a:outerShdw blurRad="38100" dist="38100" dir="2700000" algn="tl">
                    <a:srgbClr val="000000"/>
                  </a:outerShdw>
                </a:effectLst>
                <a:latin typeface="Calibri" pitchFamily="34" charset="0"/>
              </a:rPr>
              <a:t>0.2*~2.5% H</a:t>
            </a:r>
            <a:r>
              <a:rPr lang="en-GB" sz="2000" baseline="-25000" dirty="0" smtClean="0">
                <a:solidFill>
                  <a:srgbClr val="FFFF00"/>
                </a:solidFill>
                <a:effectLst>
                  <a:outerShdw blurRad="38100" dist="38100" dir="2700000" algn="tl">
                    <a:srgbClr val="000000"/>
                  </a:outerShdw>
                </a:effectLst>
                <a:latin typeface="Calibri" pitchFamily="34" charset="0"/>
              </a:rPr>
              <a:t>2</a:t>
            </a:r>
            <a:r>
              <a:rPr lang="en-GB" sz="2000" dirty="0" smtClean="0">
                <a:solidFill>
                  <a:srgbClr val="FFFF00"/>
                </a:solidFill>
                <a:effectLst>
                  <a:outerShdw blurRad="38100" dist="38100" dir="2700000" algn="tl">
                    <a:srgbClr val="000000"/>
                  </a:outerShdw>
                </a:effectLst>
                <a:latin typeface="Calibri" pitchFamily="34" charset="0"/>
              </a:rPr>
              <a:t>O</a:t>
            </a:r>
            <a:endParaRPr lang="en-GB" sz="2000" dirty="0">
              <a:solidFill>
                <a:srgbClr val="FFFF00"/>
              </a:solidFill>
              <a:effectLst>
                <a:outerShdw blurRad="38100" dist="38100" dir="2700000" algn="tl">
                  <a:srgbClr val="000000"/>
                </a:outerShdw>
              </a:effectLst>
              <a:latin typeface="Calibri" pitchFamily="34" charset="0"/>
            </a:endParaRPr>
          </a:p>
        </p:txBody>
      </p:sp>
      <p:sp>
        <p:nvSpPr>
          <p:cNvPr id="3" name="Ovale 2"/>
          <p:cNvSpPr/>
          <p:nvPr/>
        </p:nvSpPr>
        <p:spPr bwMode="auto">
          <a:xfrm>
            <a:off x="7436485" y="5213350"/>
            <a:ext cx="605542" cy="42862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Figura a mano libera 3"/>
          <p:cNvSpPr/>
          <p:nvPr/>
        </p:nvSpPr>
        <p:spPr bwMode="auto">
          <a:xfrm>
            <a:off x="7390879" y="5547360"/>
            <a:ext cx="137855" cy="746760"/>
          </a:xfrm>
          <a:custGeom>
            <a:avLst/>
            <a:gdLst>
              <a:gd name="connsiteX0" fmla="*/ 99581 w 137855"/>
              <a:gd name="connsiteY0" fmla="*/ 0 h 746760"/>
              <a:gd name="connsiteX1" fmla="*/ 521 w 137855"/>
              <a:gd name="connsiteY1" fmla="*/ 266700 h 746760"/>
              <a:gd name="connsiteX2" fmla="*/ 137681 w 137855"/>
              <a:gd name="connsiteY2" fmla="*/ 495300 h 746760"/>
              <a:gd name="connsiteX3" fmla="*/ 23381 w 137855"/>
              <a:gd name="connsiteY3" fmla="*/ 746760 h 746760"/>
            </a:gdLst>
            <a:ahLst/>
            <a:cxnLst>
              <a:cxn ang="0">
                <a:pos x="connsiteX0" y="connsiteY0"/>
              </a:cxn>
              <a:cxn ang="0">
                <a:pos x="connsiteX1" y="connsiteY1"/>
              </a:cxn>
              <a:cxn ang="0">
                <a:pos x="connsiteX2" y="connsiteY2"/>
              </a:cxn>
              <a:cxn ang="0">
                <a:pos x="connsiteX3" y="connsiteY3"/>
              </a:cxn>
            </a:cxnLst>
            <a:rect l="l" t="t" r="r" b="b"/>
            <a:pathLst>
              <a:path w="137855" h="746760">
                <a:moveTo>
                  <a:pt x="99581" y="0"/>
                </a:moveTo>
                <a:cubicBezTo>
                  <a:pt x="46876" y="92075"/>
                  <a:pt x="-5829" y="184150"/>
                  <a:pt x="521" y="266700"/>
                </a:cubicBezTo>
                <a:cubicBezTo>
                  <a:pt x="6871" y="349250"/>
                  <a:pt x="133871" y="415290"/>
                  <a:pt x="137681" y="495300"/>
                </a:cubicBezTo>
                <a:cubicBezTo>
                  <a:pt x="141491" y="575310"/>
                  <a:pt x="82436" y="661035"/>
                  <a:pt x="23381" y="746760"/>
                </a:cubicBezTo>
              </a:path>
            </a:pathLst>
          </a:custGeom>
          <a:noFill/>
          <a:ln w="28575"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5" name="Gruppo 4"/>
          <p:cNvGrpSpPr/>
          <p:nvPr/>
        </p:nvGrpSpPr>
        <p:grpSpPr>
          <a:xfrm>
            <a:off x="39786" y="1947863"/>
            <a:ext cx="5735539" cy="4857750"/>
            <a:chOff x="39786" y="1947863"/>
            <a:chExt cx="5735539" cy="4857750"/>
          </a:xfrm>
        </p:grpSpPr>
        <p:sp>
          <p:nvSpPr>
            <p:cNvPr id="1057796" name="Rectangle 4"/>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7797" name="Rectangle 5"/>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7798" name="Freeform 6"/>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p:spPr>
          <p:txBody>
            <a:bodyPr anchor="ctr"/>
            <a:lstStyle/>
            <a:p>
              <a:pPr>
                <a:defRPr/>
              </a:pPr>
              <a:endParaRPr lang="en-GB">
                <a:latin typeface="Calibri" pitchFamily="34" charset="0"/>
              </a:endParaRPr>
            </a:p>
          </p:txBody>
        </p:sp>
        <p:sp>
          <p:nvSpPr>
            <p:cNvPr id="1057799" name="Freeform 7"/>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057800" name="Freeform 8"/>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057801" name="Line 9"/>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sp>
          <p:nvSpPr>
            <p:cNvPr id="1057805" name="Freeform 13"/>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057806" name="Freeform 14"/>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057807" name="Freeform 15"/>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sp>
          <p:nvSpPr>
            <p:cNvPr id="1057808" name="Line 16"/>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sp>
          <p:nvSpPr>
            <p:cNvPr id="128015" name="Text Box 22"/>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8016" name="Text Box 23"/>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17" name="Text Box 24"/>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8018" name="Text Box 25"/>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8019" name="Text Box 26"/>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8020" name="Text Box 27"/>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1" name="Text Box 28"/>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8022" name="Text Box 29"/>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57822" name="Freeform 30"/>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8024" name="Text Box 31"/>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8025" name="Text Box 32"/>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8026" name="Text Box 33"/>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7" name="Text Box 34"/>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8028" name="Text Box 35"/>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9" name="Text Box 36"/>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8030" name="Text Box 37"/>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8031" name="Text Box 38"/>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8032" name="Text Box 39"/>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33" name="Text Box 40"/>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8034" name="Text Box 41"/>
            <p:cNvSpPr txBox="1">
              <a:spLocks noChangeAspect="1" noChangeArrowheads="1"/>
            </p:cNvSpPr>
            <p:nvPr/>
          </p:nvSpPr>
          <p:spPr bwMode="auto">
            <a:xfrm rot="2049888">
              <a:off x="2092325" y="5980113"/>
              <a:ext cx="830263"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“A” opx</a:t>
              </a:r>
            </a:p>
          </p:txBody>
        </p:sp>
        <p:sp>
          <p:nvSpPr>
            <p:cNvPr id="128035" name="Text Box 42"/>
            <p:cNvSpPr txBox="1">
              <a:spLocks noChangeAspect="1" noChangeArrowheads="1"/>
            </p:cNvSpPr>
            <p:nvPr/>
          </p:nvSpPr>
          <p:spPr bwMode="auto">
            <a:xfrm rot="1951574">
              <a:off x="2275859" y="5835392"/>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36" name="Text Box 43"/>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8037" name="Text Box 44"/>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8038" name="Text Box 45"/>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39" name="Text Box 46"/>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8040" name="Text Box 47"/>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8041" name="Text Box 48"/>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2" name="Text Box 49"/>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8043" name="Text Box 50"/>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4" name="Text Box 51"/>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5" name="Text Box 52"/>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8046" name="Text Box 53"/>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8047" name="Text Box 54"/>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8048" name="Text Box 55"/>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8049" name="Text Box 57"/>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8050" name="Text Box 58"/>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8051" name="Text Box 59"/>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8052" name="Text Box 60"/>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8053" name="Text Box 61"/>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8054" name="Text Box 62"/>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8055" name="Text Box 63"/>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8056" name="Text Box 64"/>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8057" name="Text Box 65"/>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8058" name="Text Box 66"/>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8059" name="Text Box 67"/>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8060" name="Text Box 68"/>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8061" name="Text Box 69"/>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8062" name="Text Box 70"/>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8063" name="Text Box 71"/>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8064" name="Text Box 72"/>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8065" name="Text Box 73"/>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8066" name="Text Box 74"/>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8067" name="Text Box 75"/>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8068" name="Text Box 76"/>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8069" name="Text Box 77"/>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8070" name="Text Box 78"/>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8071" name="Text Box 79"/>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8072" name="Text Box 80"/>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8073" name="Text Box 81"/>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8074" name="Text Box 82"/>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8075" name="Text Box 83"/>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8076" name="Text Box 84"/>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8077" name="Text Box 85"/>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8078" name="Text Box 86"/>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57879" name="Line 87"/>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0" name="Line 88"/>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1" name="Line 89"/>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2" name="Line 90"/>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3" name="Line 91"/>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4" name="Line 92"/>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5" name="Line 93"/>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6" name="Line 94"/>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7" name="Line 95"/>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8" name="Line 96"/>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9" name="Line 97"/>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0" name="Line 98"/>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1" name="Line 99"/>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5" name="Line 103"/>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grpSp>
          <p:nvGrpSpPr>
            <p:cNvPr id="128014" name="Group 17"/>
            <p:cNvGrpSpPr>
              <a:grpSpLocks/>
            </p:cNvGrpSpPr>
            <p:nvPr/>
          </p:nvGrpSpPr>
          <p:grpSpPr bwMode="auto">
            <a:xfrm>
              <a:off x="1098550" y="2625725"/>
              <a:ext cx="1614488" cy="3651250"/>
              <a:chOff x="692" y="1654"/>
              <a:chExt cx="1017" cy="2300"/>
            </a:xfrm>
          </p:grpSpPr>
          <p:grpSp>
            <p:nvGrpSpPr>
              <p:cNvPr id="128103" name="Group 18"/>
              <p:cNvGrpSpPr>
                <a:grpSpLocks/>
              </p:cNvGrpSpPr>
              <p:nvPr/>
            </p:nvGrpSpPr>
            <p:grpSpPr bwMode="auto">
              <a:xfrm>
                <a:off x="824" y="1654"/>
                <a:ext cx="885" cy="1893"/>
                <a:chOff x="824" y="1654"/>
                <a:chExt cx="885" cy="1893"/>
              </a:xfrm>
            </p:grpSpPr>
            <p:sp>
              <p:nvSpPr>
                <p:cNvPr id="1057811" name="Freeform 19"/>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57812" name="Freeform 20"/>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57813" name="Freeform 21"/>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 name="Figura a mano libera 1"/>
            <p:cNvSpPr/>
            <p:nvPr/>
          </p:nvSpPr>
          <p:spPr bwMode="auto">
            <a:xfrm>
              <a:off x="1250528" y="2540000"/>
              <a:ext cx="2400389" cy="2457450"/>
            </a:xfrm>
            <a:custGeom>
              <a:avLst/>
              <a:gdLst>
                <a:gd name="connsiteX0" fmla="*/ 990600 w 2381250"/>
                <a:gd name="connsiteY0" fmla="*/ 0 h 2457450"/>
                <a:gd name="connsiteX1" fmla="*/ 1568450 w 2381250"/>
                <a:gd name="connsiteY1" fmla="*/ 184150 h 2457450"/>
                <a:gd name="connsiteX2" fmla="*/ 2146300 w 2381250"/>
                <a:gd name="connsiteY2" fmla="*/ 501650 h 2457450"/>
                <a:gd name="connsiteX3" fmla="*/ 2368550 w 2381250"/>
                <a:gd name="connsiteY3" fmla="*/ 736600 h 2457450"/>
                <a:gd name="connsiteX4" fmla="*/ 2381250 w 2381250"/>
                <a:gd name="connsiteY4" fmla="*/ 1085850 h 2457450"/>
                <a:gd name="connsiteX5" fmla="*/ 2279650 w 2381250"/>
                <a:gd name="connsiteY5" fmla="*/ 1428750 h 2457450"/>
                <a:gd name="connsiteX6" fmla="*/ 2000250 w 2381250"/>
                <a:gd name="connsiteY6" fmla="*/ 1797050 h 2457450"/>
                <a:gd name="connsiteX7" fmla="*/ 1695450 w 2381250"/>
                <a:gd name="connsiteY7" fmla="*/ 2089150 h 2457450"/>
                <a:gd name="connsiteX8" fmla="*/ 1238250 w 2381250"/>
                <a:gd name="connsiteY8" fmla="*/ 2317750 h 2457450"/>
                <a:gd name="connsiteX9" fmla="*/ 901700 w 2381250"/>
                <a:gd name="connsiteY9" fmla="*/ 2457450 h 2457450"/>
                <a:gd name="connsiteX10" fmla="*/ 1276350 w 2381250"/>
                <a:gd name="connsiteY10" fmla="*/ 1593850 h 2457450"/>
                <a:gd name="connsiteX11" fmla="*/ 1466850 w 2381250"/>
                <a:gd name="connsiteY11" fmla="*/ 1041400 h 2457450"/>
                <a:gd name="connsiteX12" fmla="*/ 1282700 w 2381250"/>
                <a:gd name="connsiteY12" fmla="*/ 819150 h 2457450"/>
                <a:gd name="connsiteX13" fmla="*/ 990600 w 2381250"/>
                <a:gd name="connsiteY13" fmla="*/ 590550 h 2457450"/>
                <a:gd name="connsiteX14" fmla="*/ 527050 w 2381250"/>
                <a:gd name="connsiteY14" fmla="*/ 273050 h 2457450"/>
                <a:gd name="connsiteX15" fmla="*/ 19050 w 2381250"/>
                <a:gd name="connsiteY15" fmla="*/ 63500 h 2457450"/>
                <a:gd name="connsiteX16" fmla="*/ 0 w 2381250"/>
                <a:gd name="connsiteY16" fmla="*/ 0 h 2457450"/>
                <a:gd name="connsiteX17" fmla="*/ 990600 w 2381250"/>
                <a:gd name="connsiteY17" fmla="*/ 0 h 2457450"/>
                <a:gd name="connsiteX0" fmla="*/ 990600 w 2400389"/>
                <a:gd name="connsiteY0" fmla="*/ 0 h 2457450"/>
                <a:gd name="connsiteX1" fmla="*/ 1568450 w 2400389"/>
                <a:gd name="connsiteY1" fmla="*/ 184150 h 2457450"/>
                <a:gd name="connsiteX2" fmla="*/ 2146300 w 2400389"/>
                <a:gd name="connsiteY2" fmla="*/ 501650 h 2457450"/>
                <a:gd name="connsiteX3" fmla="*/ 2368550 w 2400389"/>
                <a:gd name="connsiteY3" fmla="*/ 736600 h 2457450"/>
                <a:gd name="connsiteX4" fmla="*/ 2400300 w 2400389"/>
                <a:gd name="connsiteY4" fmla="*/ 927100 h 2457450"/>
                <a:gd name="connsiteX5" fmla="*/ 2381250 w 2400389"/>
                <a:gd name="connsiteY5" fmla="*/ 1085850 h 2457450"/>
                <a:gd name="connsiteX6" fmla="*/ 2279650 w 2400389"/>
                <a:gd name="connsiteY6" fmla="*/ 1428750 h 2457450"/>
                <a:gd name="connsiteX7" fmla="*/ 2000250 w 2400389"/>
                <a:gd name="connsiteY7" fmla="*/ 1797050 h 2457450"/>
                <a:gd name="connsiteX8" fmla="*/ 1695450 w 2400389"/>
                <a:gd name="connsiteY8" fmla="*/ 2089150 h 2457450"/>
                <a:gd name="connsiteX9" fmla="*/ 1238250 w 2400389"/>
                <a:gd name="connsiteY9" fmla="*/ 2317750 h 2457450"/>
                <a:gd name="connsiteX10" fmla="*/ 901700 w 2400389"/>
                <a:gd name="connsiteY10" fmla="*/ 2457450 h 2457450"/>
                <a:gd name="connsiteX11" fmla="*/ 1276350 w 2400389"/>
                <a:gd name="connsiteY11" fmla="*/ 1593850 h 2457450"/>
                <a:gd name="connsiteX12" fmla="*/ 1466850 w 2400389"/>
                <a:gd name="connsiteY12" fmla="*/ 1041400 h 2457450"/>
                <a:gd name="connsiteX13" fmla="*/ 1282700 w 2400389"/>
                <a:gd name="connsiteY13" fmla="*/ 819150 h 2457450"/>
                <a:gd name="connsiteX14" fmla="*/ 990600 w 2400389"/>
                <a:gd name="connsiteY14" fmla="*/ 590550 h 2457450"/>
                <a:gd name="connsiteX15" fmla="*/ 527050 w 2400389"/>
                <a:gd name="connsiteY15" fmla="*/ 273050 h 2457450"/>
                <a:gd name="connsiteX16" fmla="*/ 19050 w 2400389"/>
                <a:gd name="connsiteY16" fmla="*/ 63500 h 2457450"/>
                <a:gd name="connsiteX17" fmla="*/ 0 w 2400389"/>
                <a:gd name="connsiteY17" fmla="*/ 0 h 2457450"/>
                <a:gd name="connsiteX18" fmla="*/ 990600 w 2400389"/>
                <a:gd name="connsiteY18" fmla="*/ 0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0389" h="2457450">
                  <a:moveTo>
                    <a:pt x="990600" y="0"/>
                  </a:moveTo>
                  <a:lnTo>
                    <a:pt x="1568450" y="184150"/>
                  </a:lnTo>
                  <a:lnTo>
                    <a:pt x="2146300" y="501650"/>
                  </a:lnTo>
                  <a:lnTo>
                    <a:pt x="2368550" y="736600"/>
                  </a:lnTo>
                  <a:cubicBezTo>
                    <a:pt x="2366433" y="802217"/>
                    <a:pt x="2402417" y="861483"/>
                    <a:pt x="2400300" y="927100"/>
                  </a:cubicBezTo>
                  <a:lnTo>
                    <a:pt x="2381250" y="1085850"/>
                  </a:lnTo>
                  <a:lnTo>
                    <a:pt x="2279650" y="1428750"/>
                  </a:lnTo>
                  <a:lnTo>
                    <a:pt x="2000250" y="1797050"/>
                  </a:lnTo>
                  <a:lnTo>
                    <a:pt x="1695450" y="2089150"/>
                  </a:lnTo>
                  <a:lnTo>
                    <a:pt x="1238250" y="2317750"/>
                  </a:lnTo>
                  <a:lnTo>
                    <a:pt x="901700" y="2457450"/>
                  </a:lnTo>
                  <a:lnTo>
                    <a:pt x="1276350" y="1593850"/>
                  </a:lnTo>
                  <a:lnTo>
                    <a:pt x="1466850" y="1041400"/>
                  </a:lnTo>
                  <a:lnTo>
                    <a:pt x="1282700" y="819150"/>
                  </a:lnTo>
                  <a:lnTo>
                    <a:pt x="990600" y="590550"/>
                  </a:lnTo>
                  <a:lnTo>
                    <a:pt x="527050" y="273050"/>
                  </a:lnTo>
                  <a:lnTo>
                    <a:pt x="19050" y="63500"/>
                  </a:lnTo>
                  <a:lnTo>
                    <a:pt x="0" y="0"/>
                  </a:lnTo>
                  <a:lnTo>
                    <a:pt x="990600" y="0"/>
                  </a:lnTo>
                  <a:close/>
                </a:path>
              </a:pathLst>
            </a:custGeom>
            <a:solidFill>
              <a:srgbClr val="FF0066">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57897" name="AutoShape 105"/>
            <p:cNvSpPr>
              <a:spLocks noChangeArrowheads="1"/>
            </p:cNvSpPr>
            <p:nvPr/>
          </p:nvSpPr>
          <p:spPr bwMode="auto">
            <a:xfrm>
              <a:off x="2830513" y="3587750"/>
              <a:ext cx="422275" cy="730250"/>
            </a:xfrm>
            <a:prstGeom prst="downArrow">
              <a:avLst>
                <a:gd name="adj1" fmla="val 50000"/>
                <a:gd name="adj2" fmla="val 43233"/>
              </a:avLst>
            </a:prstGeom>
            <a:solidFill>
              <a:srgbClr val="66FF33">
                <a:alpha val="70000"/>
              </a:srgbClr>
            </a:solidFill>
            <a:ln w="9525" algn="ctr">
              <a:solidFill>
                <a:schemeClr val="bg2"/>
              </a:solidFill>
              <a:miter lim="800000"/>
              <a:headEnd/>
              <a:tailEnd/>
            </a:ln>
            <a:effectLst/>
          </p:spPr>
          <p:txBody>
            <a:bodyPr wrap="none" anchor="ctr"/>
            <a:lstStyle/>
            <a:p>
              <a:pPr>
                <a:defRPr/>
              </a:pPr>
              <a:endParaRPr lang="en-GB">
                <a:latin typeface="Calibri" pitchFamily="34" charset="0"/>
              </a:endParaRPr>
            </a:p>
          </p:txBody>
        </p:sp>
        <p:grpSp>
          <p:nvGrpSpPr>
            <p:cNvPr id="128100" name="Group 10"/>
            <p:cNvGrpSpPr>
              <a:grpSpLocks/>
            </p:cNvGrpSpPr>
            <p:nvPr/>
          </p:nvGrpSpPr>
          <p:grpSpPr bwMode="auto">
            <a:xfrm>
              <a:off x="879475" y="2682875"/>
              <a:ext cx="3502025" cy="993775"/>
              <a:chOff x="554" y="1690"/>
              <a:chExt cx="2206" cy="626"/>
            </a:xfrm>
          </p:grpSpPr>
          <p:sp>
            <p:nvSpPr>
              <p:cNvPr id="1057803" name="Freeform 11"/>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7804" name="Freeform 12"/>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grpSp>
      <p:sp>
        <p:nvSpPr>
          <p:cNvPr id="112" name="Freeform 193"/>
          <p:cNvSpPr>
            <a:spLocks/>
          </p:cNvSpPr>
          <p:nvPr/>
        </p:nvSpPr>
        <p:spPr bwMode="auto">
          <a:xfrm>
            <a:off x="1809446" y="3686175"/>
            <a:ext cx="3005138" cy="2409825"/>
          </a:xfrm>
          <a:custGeom>
            <a:avLst/>
            <a:gdLst>
              <a:gd name="connsiteX0" fmla="*/ 8494 w 10000"/>
              <a:gd name="connsiteY0" fmla="*/ 40 h 10000"/>
              <a:gd name="connsiteX1" fmla="*/ 5990 w 10000"/>
              <a:gd name="connsiteY1" fmla="*/ 0 h 10000"/>
              <a:gd name="connsiteX2" fmla="*/ 5943 w 10000"/>
              <a:gd name="connsiteY2" fmla="*/ 553 h 10000"/>
              <a:gd name="connsiteX3" fmla="*/ 5769 w 10000"/>
              <a:gd name="connsiteY3" fmla="*/ 1087 h 10000"/>
              <a:gd name="connsiteX4" fmla="*/ 5309 w 10000"/>
              <a:gd name="connsiteY4" fmla="*/ 2016 h 10000"/>
              <a:gd name="connsiteX5" fmla="*/ 4453 w 10000"/>
              <a:gd name="connsiteY5" fmla="*/ 3281 h 10000"/>
              <a:gd name="connsiteX6" fmla="*/ 3740 w 10000"/>
              <a:gd name="connsiteY6" fmla="*/ 4012 h 10000"/>
              <a:gd name="connsiteX7" fmla="*/ 2773 w 10000"/>
              <a:gd name="connsiteY7" fmla="*/ 4644 h 10000"/>
              <a:gd name="connsiteX8" fmla="*/ 1727 w 10000"/>
              <a:gd name="connsiteY8" fmla="*/ 5138 h 10000"/>
              <a:gd name="connsiteX9" fmla="*/ 1125 w 10000"/>
              <a:gd name="connsiteY9" fmla="*/ 5455 h 10000"/>
              <a:gd name="connsiteX10" fmla="*/ 491 w 10000"/>
              <a:gd name="connsiteY10" fmla="*/ 7036 h 10000"/>
              <a:gd name="connsiteX11" fmla="*/ 0 w 10000"/>
              <a:gd name="connsiteY11" fmla="*/ 8024 h 10000"/>
              <a:gd name="connsiteX12" fmla="*/ 602 w 10000"/>
              <a:gd name="connsiteY12" fmla="*/ 8281 h 10000"/>
              <a:gd name="connsiteX13" fmla="*/ 1712 w 10000"/>
              <a:gd name="connsiteY13" fmla="*/ 9032 h 10000"/>
              <a:gd name="connsiteX14" fmla="*/ 2900 w 10000"/>
              <a:gd name="connsiteY14" fmla="*/ 10000 h 10000"/>
              <a:gd name="connsiteX15" fmla="*/ 5658 w 10000"/>
              <a:gd name="connsiteY15" fmla="*/ 9980 h 10000"/>
              <a:gd name="connsiteX16" fmla="*/ 9995 w 10000"/>
              <a:gd name="connsiteY16" fmla="*/ 9928 h 10000"/>
              <a:gd name="connsiteX17" fmla="*/ 10000 w 10000"/>
              <a:gd name="connsiteY17" fmla="*/ 7075 h 10000"/>
              <a:gd name="connsiteX18" fmla="*/ 9667 w 10000"/>
              <a:gd name="connsiteY18" fmla="*/ 6917 h 10000"/>
              <a:gd name="connsiteX19" fmla="*/ 9303 w 10000"/>
              <a:gd name="connsiteY19" fmla="*/ 5909 h 10000"/>
              <a:gd name="connsiteX20" fmla="*/ 9028 w 10000"/>
              <a:gd name="connsiteY20" fmla="*/ 4421 h 10000"/>
              <a:gd name="connsiteX21" fmla="*/ 8700 w 10000"/>
              <a:gd name="connsiteY21" fmla="*/ 2964 h 10000"/>
              <a:gd name="connsiteX22" fmla="*/ 8542 w 10000"/>
              <a:gd name="connsiteY22" fmla="*/ 1660 h 10000"/>
              <a:gd name="connsiteX23" fmla="*/ 8463 w 10000"/>
              <a:gd name="connsiteY23" fmla="*/ 711 h 10000"/>
              <a:gd name="connsiteX24" fmla="*/ 8494 w 10000"/>
              <a:gd name="connsiteY24" fmla="*/ 40 h 10000"/>
              <a:gd name="connsiteX0" fmla="*/ 8494 w 10000"/>
              <a:gd name="connsiteY0" fmla="*/ 40 h 10000"/>
              <a:gd name="connsiteX1" fmla="*/ 5990 w 10000"/>
              <a:gd name="connsiteY1" fmla="*/ 0 h 10000"/>
              <a:gd name="connsiteX2" fmla="*/ 5943 w 10000"/>
              <a:gd name="connsiteY2" fmla="*/ 553 h 10000"/>
              <a:gd name="connsiteX3" fmla="*/ 5769 w 10000"/>
              <a:gd name="connsiteY3" fmla="*/ 1087 h 10000"/>
              <a:gd name="connsiteX4" fmla="*/ 5309 w 10000"/>
              <a:gd name="connsiteY4" fmla="*/ 2016 h 10000"/>
              <a:gd name="connsiteX5" fmla="*/ 4453 w 10000"/>
              <a:gd name="connsiteY5" fmla="*/ 3281 h 10000"/>
              <a:gd name="connsiteX6" fmla="*/ 3740 w 10000"/>
              <a:gd name="connsiteY6" fmla="*/ 4012 h 10000"/>
              <a:gd name="connsiteX7" fmla="*/ 2773 w 10000"/>
              <a:gd name="connsiteY7" fmla="*/ 4644 h 10000"/>
              <a:gd name="connsiteX8" fmla="*/ 1727 w 10000"/>
              <a:gd name="connsiteY8" fmla="*/ 5138 h 10000"/>
              <a:gd name="connsiteX9" fmla="*/ 1125 w 10000"/>
              <a:gd name="connsiteY9" fmla="*/ 5455 h 10000"/>
              <a:gd name="connsiteX10" fmla="*/ 491 w 10000"/>
              <a:gd name="connsiteY10" fmla="*/ 7036 h 10000"/>
              <a:gd name="connsiteX11" fmla="*/ 0 w 10000"/>
              <a:gd name="connsiteY11" fmla="*/ 8024 h 10000"/>
              <a:gd name="connsiteX12" fmla="*/ 602 w 10000"/>
              <a:gd name="connsiteY12" fmla="*/ 8281 h 10000"/>
              <a:gd name="connsiteX13" fmla="*/ 1712 w 10000"/>
              <a:gd name="connsiteY13" fmla="*/ 9032 h 10000"/>
              <a:gd name="connsiteX14" fmla="*/ 2900 w 10000"/>
              <a:gd name="connsiteY14" fmla="*/ 10000 h 10000"/>
              <a:gd name="connsiteX15" fmla="*/ 5658 w 10000"/>
              <a:gd name="connsiteY15" fmla="*/ 9980 h 10000"/>
              <a:gd name="connsiteX16" fmla="*/ 9995 w 10000"/>
              <a:gd name="connsiteY16" fmla="*/ 9928 h 10000"/>
              <a:gd name="connsiteX17" fmla="*/ 10000 w 10000"/>
              <a:gd name="connsiteY17" fmla="*/ 7075 h 10000"/>
              <a:gd name="connsiteX18" fmla="*/ 9667 w 10000"/>
              <a:gd name="connsiteY18" fmla="*/ 6917 h 10000"/>
              <a:gd name="connsiteX19" fmla="*/ 9303 w 10000"/>
              <a:gd name="connsiteY19" fmla="*/ 5909 h 10000"/>
              <a:gd name="connsiteX20" fmla="*/ 9028 w 10000"/>
              <a:gd name="connsiteY20" fmla="*/ 4421 h 10000"/>
              <a:gd name="connsiteX21" fmla="*/ 8700 w 10000"/>
              <a:gd name="connsiteY21" fmla="*/ 2885 h 10000"/>
              <a:gd name="connsiteX22" fmla="*/ 8542 w 10000"/>
              <a:gd name="connsiteY22" fmla="*/ 1660 h 10000"/>
              <a:gd name="connsiteX23" fmla="*/ 8463 w 10000"/>
              <a:gd name="connsiteY23" fmla="*/ 711 h 10000"/>
              <a:gd name="connsiteX24" fmla="*/ 8494 w 10000"/>
              <a:gd name="connsiteY24" fmla="*/ 40 h 10000"/>
              <a:gd name="connsiteX0" fmla="*/ 8494 w 10000"/>
              <a:gd name="connsiteY0" fmla="*/ 40 h 10000"/>
              <a:gd name="connsiteX1" fmla="*/ 5990 w 10000"/>
              <a:gd name="connsiteY1" fmla="*/ 0 h 10000"/>
              <a:gd name="connsiteX2" fmla="*/ 5943 w 10000"/>
              <a:gd name="connsiteY2" fmla="*/ 553 h 10000"/>
              <a:gd name="connsiteX3" fmla="*/ 5769 w 10000"/>
              <a:gd name="connsiteY3" fmla="*/ 1087 h 10000"/>
              <a:gd name="connsiteX4" fmla="*/ 5309 w 10000"/>
              <a:gd name="connsiteY4" fmla="*/ 2016 h 10000"/>
              <a:gd name="connsiteX5" fmla="*/ 4453 w 10000"/>
              <a:gd name="connsiteY5" fmla="*/ 3281 h 10000"/>
              <a:gd name="connsiteX6" fmla="*/ 3740 w 10000"/>
              <a:gd name="connsiteY6" fmla="*/ 4012 h 10000"/>
              <a:gd name="connsiteX7" fmla="*/ 2773 w 10000"/>
              <a:gd name="connsiteY7" fmla="*/ 4644 h 10000"/>
              <a:gd name="connsiteX8" fmla="*/ 1727 w 10000"/>
              <a:gd name="connsiteY8" fmla="*/ 5138 h 10000"/>
              <a:gd name="connsiteX9" fmla="*/ 1125 w 10000"/>
              <a:gd name="connsiteY9" fmla="*/ 5455 h 10000"/>
              <a:gd name="connsiteX10" fmla="*/ 491 w 10000"/>
              <a:gd name="connsiteY10" fmla="*/ 7036 h 10000"/>
              <a:gd name="connsiteX11" fmla="*/ 0 w 10000"/>
              <a:gd name="connsiteY11" fmla="*/ 8024 h 10000"/>
              <a:gd name="connsiteX12" fmla="*/ 602 w 10000"/>
              <a:gd name="connsiteY12" fmla="*/ 8281 h 10000"/>
              <a:gd name="connsiteX13" fmla="*/ 1712 w 10000"/>
              <a:gd name="connsiteY13" fmla="*/ 9032 h 10000"/>
              <a:gd name="connsiteX14" fmla="*/ 2900 w 10000"/>
              <a:gd name="connsiteY14" fmla="*/ 10000 h 10000"/>
              <a:gd name="connsiteX15" fmla="*/ 5658 w 10000"/>
              <a:gd name="connsiteY15" fmla="*/ 9980 h 10000"/>
              <a:gd name="connsiteX16" fmla="*/ 9995 w 10000"/>
              <a:gd name="connsiteY16" fmla="*/ 9928 h 10000"/>
              <a:gd name="connsiteX17" fmla="*/ 10000 w 10000"/>
              <a:gd name="connsiteY17" fmla="*/ 7075 h 10000"/>
              <a:gd name="connsiteX18" fmla="*/ 9667 w 10000"/>
              <a:gd name="connsiteY18" fmla="*/ 6917 h 10000"/>
              <a:gd name="connsiteX19" fmla="*/ 9303 w 10000"/>
              <a:gd name="connsiteY19" fmla="*/ 5909 h 10000"/>
              <a:gd name="connsiteX20" fmla="*/ 9028 w 10000"/>
              <a:gd name="connsiteY20" fmla="*/ 4421 h 10000"/>
              <a:gd name="connsiteX21" fmla="*/ 8700 w 10000"/>
              <a:gd name="connsiteY21" fmla="*/ 2885 h 10000"/>
              <a:gd name="connsiteX22" fmla="*/ 8542 w 10000"/>
              <a:gd name="connsiteY22" fmla="*/ 1660 h 10000"/>
              <a:gd name="connsiteX23" fmla="*/ 8484 w 10000"/>
              <a:gd name="connsiteY23" fmla="*/ 711 h 10000"/>
              <a:gd name="connsiteX24" fmla="*/ 8494 w 10000"/>
              <a:gd name="connsiteY24" fmla="*/ 40 h 10000"/>
              <a:gd name="connsiteX0" fmla="*/ 8494 w 10000"/>
              <a:gd name="connsiteY0" fmla="*/ 40 h 10000"/>
              <a:gd name="connsiteX1" fmla="*/ 5990 w 10000"/>
              <a:gd name="connsiteY1" fmla="*/ 0 h 10000"/>
              <a:gd name="connsiteX2" fmla="*/ 5943 w 10000"/>
              <a:gd name="connsiteY2" fmla="*/ 553 h 10000"/>
              <a:gd name="connsiteX3" fmla="*/ 5769 w 10000"/>
              <a:gd name="connsiteY3" fmla="*/ 1087 h 10000"/>
              <a:gd name="connsiteX4" fmla="*/ 5309 w 10000"/>
              <a:gd name="connsiteY4" fmla="*/ 2016 h 10000"/>
              <a:gd name="connsiteX5" fmla="*/ 4453 w 10000"/>
              <a:gd name="connsiteY5" fmla="*/ 3281 h 10000"/>
              <a:gd name="connsiteX6" fmla="*/ 3740 w 10000"/>
              <a:gd name="connsiteY6" fmla="*/ 4012 h 10000"/>
              <a:gd name="connsiteX7" fmla="*/ 2773 w 10000"/>
              <a:gd name="connsiteY7" fmla="*/ 4644 h 10000"/>
              <a:gd name="connsiteX8" fmla="*/ 1727 w 10000"/>
              <a:gd name="connsiteY8" fmla="*/ 5138 h 10000"/>
              <a:gd name="connsiteX9" fmla="*/ 1125 w 10000"/>
              <a:gd name="connsiteY9" fmla="*/ 5455 h 10000"/>
              <a:gd name="connsiteX10" fmla="*/ 491 w 10000"/>
              <a:gd name="connsiteY10" fmla="*/ 7036 h 10000"/>
              <a:gd name="connsiteX11" fmla="*/ 0 w 10000"/>
              <a:gd name="connsiteY11" fmla="*/ 8024 h 10000"/>
              <a:gd name="connsiteX12" fmla="*/ 602 w 10000"/>
              <a:gd name="connsiteY12" fmla="*/ 8281 h 10000"/>
              <a:gd name="connsiteX13" fmla="*/ 1712 w 10000"/>
              <a:gd name="connsiteY13" fmla="*/ 9032 h 10000"/>
              <a:gd name="connsiteX14" fmla="*/ 2900 w 10000"/>
              <a:gd name="connsiteY14" fmla="*/ 10000 h 10000"/>
              <a:gd name="connsiteX15" fmla="*/ 5658 w 10000"/>
              <a:gd name="connsiteY15" fmla="*/ 9980 h 10000"/>
              <a:gd name="connsiteX16" fmla="*/ 9995 w 10000"/>
              <a:gd name="connsiteY16" fmla="*/ 9928 h 10000"/>
              <a:gd name="connsiteX17" fmla="*/ 10000 w 10000"/>
              <a:gd name="connsiteY17" fmla="*/ 7075 h 10000"/>
              <a:gd name="connsiteX18" fmla="*/ 9667 w 10000"/>
              <a:gd name="connsiteY18" fmla="*/ 6917 h 10000"/>
              <a:gd name="connsiteX19" fmla="*/ 9366 w 10000"/>
              <a:gd name="connsiteY19" fmla="*/ 5962 h 10000"/>
              <a:gd name="connsiteX20" fmla="*/ 9028 w 10000"/>
              <a:gd name="connsiteY20" fmla="*/ 4421 h 10000"/>
              <a:gd name="connsiteX21" fmla="*/ 8700 w 10000"/>
              <a:gd name="connsiteY21" fmla="*/ 2885 h 10000"/>
              <a:gd name="connsiteX22" fmla="*/ 8542 w 10000"/>
              <a:gd name="connsiteY22" fmla="*/ 1660 h 10000"/>
              <a:gd name="connsiteX23" fmla="*/ 8484 w 10000"/>
              <a:gd name="connsiteY23" fmla="*/ 711 h 10000"/>
              <a:gd name="connsiteX24" fmla="*/ 8494 w 10000"/>
              <a:gd name="connsiteY24" fmla="*/ 4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00" h="10000">
                <a:moveTo>
                  <a:pt x="8494" y="40"/>
                </a:moveTo>
                <a:lnTo>
                  <a:pt x="5990" y="0"/>
                </a:lnTo>
                <a:cubicBezTo>
                  <a:pt x="5974" y="184"/>
                  <a:pt x="5959" y="369"/>
                  <a:pt x="5943" y="553"/>
                </a:cubicBezTo>
                <a:lnTo>
                  <a:pt x="5769" y="1087"/>
                </a:lnTo>
                <a:lnTo>
                  <a:pt x="5309" y="2016"/>
                </a:lnTo>
                <a:lnTo>
                  <a:pt x="4453" y="3281"/>
                </a:lnTo>
                <a:lnTo>
                  <a:pt x="3740" y="4012"/>
                </a:lnTo>
                <a:lnTo>
                  <a:pt x="2773" y="4644"/>
                </a:lnTo>
                <a:lnTo>
                  <a:pt x="1727" y="5138"/>
                </a:lnTo>
                <a:lnTo>
                  <a:pt x="1125" y="5455"/>
                </a:lnTo>
                <a:lnTo>
                  <a:pt x="491" y="7036"/>
                </a:lnTo>
                <a:lnTo>
                  <a:pt x="0" y="8024"/>
                </a:lnTo>
                <a:lnTo>
                  <a:pt x="602" y="8281"/>
                </a:lnTo>
                <a:lnTo>
                  <a:pt x="1712" y="9032"/>
                </a:lnTo>
                <a:lnTo>
                  <a:pt x="2900" y="10000"/>
                </a:lnTo>
                <a:lnTo>
                  <a:pt x="5658" y="9980"/>
                </a:lnTo>
                <a:lnTo>
                  <a:pt x="9995" y="9928"/>
                </a:lnTo>
                <a:cubicBezTo>
                  <a:pt x="9997" y="8977"/>
                  <a:pt x="9998" y="8026"/>
                  <a:pt x="10000" y="7075"/>
                </a:cubicBezTo>
                <a:lnTo>
                  <a:pt x="9667" y="6917"/>
                </a:lnTo>
                <a:lnTo>
                  <a:pt x="9366" y="5962"/>
                </a:lnTo>
                <a:cubicBezTo>
                  <a:pt x="9274" y="5466"/>
                  <a:pt x="9120" y="4917"/>
                  <a:pt x="9028" y="4421"/>
                </a:cubicBezTo>
                <a:cubicBezTo>
                  <a:pt x="8919" y="3935"/>
                  <a:pt x="8809" y="3371"/>
                  <a:pt x="8700" y="2885"/>
                </a:cubicBezTo>
                <a:cubicBezTo>
                  <a:pt x="8647" y="2450"/>
                  <a:pt x="8595" y="2095"/>
                  <a:pt x="8542" y="1660"/>
                </a:cubicBezTo>
                <a:cubicBezTo>
                  <a:pt x="8516" y="1344"/>
                  <a:pt x="8510" y="1027"/>
                  <a:pt x="8484" y="711"/>
                </a:cubicBezTo>
                <a:cubicBezTo>
                  <a:pt x="8494" y="487"/>
                  <a:pt x="8484" y="264"/>
                  <a:pt x="8494" y="40"/>
                </a:cubicBezTo>
                <a:close/>
              </a:path>
            </a:pathLst>
          </a:custGeom>
          <a:solidFill>
            <a:srgbClr val="CC6600">
              <a:alpha val="7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3" name="Text Box 104"/>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14" name="AutoShape 106"/>
          <p:cNvSpPr>
            <a:spLocks noChangeArrowheads="1"/>
          </p:cNvSpPr>
          <p:nvPr/>
        </p:nvSpPr>
        <p:spPr bwMode="auto">
          <a:xfrm>
            <a:off x="3744913" y="3673475"/>
            <a:ext cx="422275" cy="644525"/>
          </a:xfrm>
          <a:prstGeom prst="downArrow">
            <a:avLst>
              <a:gd name="adj1" fmla="val 50000"/>
              <a:gd name="adj2" fmla="val 43233"/>
            </a:avLst>
          </a:prstGeom>
          <a:solidFill>
            <a:srgbClr val="FF0000">
              <a:alpha val="70000"/>
            </a:srgbClr>
          </a:solidFill>
          <a:ln w="9525" algn="ctr">
            <a:solidFill>
              <a:schemeClr val="bg2"/>
            </a:solidFill>
            <a:miter lim="800000"/>
            <a:headEnd/>
            <a:tailEnd/>
          </a:ln>
          <a:effectLst/>
        </p:spPr>
        <p:txBody>
          <a:bodyPr wrap="none" anchor="ctr"/>
          <a:lstStyle/>
          <a:p>
            <a:pPr>
              <a:defRPr/>
            </a:pPr>
            <a:endParaRPr lang="en-GB">
              <a:latin typeface="Calibri" pitchFamily="34" charset="0"/>
            </a:endParaRPr>
          </a:p>
        </p:txBody>
      </p:sp>
      <p:sp>
        <p:nvSpPr>
          <p:cNvPr id="115" name="Freeform 107"/>
          <p:cNvSpPr>
            <a:spLocks/>
          </p:cNvSpPr>
          <p:nvPr/>
        </p:nvSpPr>
        <p:spPr bwMode="auto">
          <a:xfrm>
            <a:off x="4383088" y="2692400"/>
            <a:ext cx="366712" cy="2647950"/>
          </a:xfrm>
          <a:custGeom>
            <a:avLst/>
            <a:gdLst/>
            <a:ahLst/>
            <a:cxnLst>
              <a:cxn ang="0">
                <a:pos x="231" y="0"/>
              </a:cxn>
              <a:cxn ang="0">
                <a:pos x="123" y="68"/>
              </a:cxn>
              <a:cxn ang="0">
                <a:pos x="31" y="260"/>
              </a:cxn>
              <a:cxn ang="0">
                <a:pos x="3" y="644"/>
              </a:cxn>
              <a:cxn ang="0">
                <a:pos x="11" y="876"/>
              </a:cxn>
              <a:cxn ang="0">
                <a:pos x="67" y="1228"/>
              </a:cxn>
              <a:cxn ang="0">
                <a:pos x="127" y="1452"/>
              </a:cxn>
              <a:cxn ang="0">
                <a:pos x="219" y="1668"/>
              </a:cxn>
            </a:cxnLst>
            <a:rect l="0" t="0" r="r" b="b"/>
            <a:pathLst>
              <a:path w="231" h="1668">
                <a:moveTo>
                  <a:pt x="231" y="0"/>
                </a:moveTo>
                <a:cubicBezTo>
                  <a:pt x="212" y="11"/>
                  <a:pt x="156" y="25"/>
                  <a:pt x="123" y="68"/>
                </a:cubicBezTo>
                <a:cubicBezTo>
                  <a:pt x="90" y="111"/>
                  <a:pt x="51" y="164"/>
                  <a:pt x="31" y="260"/>
                </a:cubicBezTo>
                <a:cubicBezTo>
                  <a:pt x="11" y="356"/>
                  <a:pt x="6" y="541"/>
                  <a:pt x="3" y="644"/>
                </a:cubicBezTo>
                <a:cubicBezTo>
                  <a:pt x="0" y="747"/>
                  <a:pt x="0" y="779"/>
                  <a:pt x="11" y="876"/>
                </a:cubicBezTo>
                <a:cubicBezTo>
                  <a:pt x="22" y="973"/>
                  <a:pt x="48" y="1132"/>
                  <a:pt x="67" y="1228"/>
                </a:cubicBezTo>
                <a:cubicBezTo>
                  <a:pt x="86" y="1324"/>
                  <a:pt x="102" y="1379"/>
                  <a:pt x="127" y="1452"/>
                </a:cubicBezTo>
                <a:cubicBezTo>
                  <a:pt x="152" y="1525"/>
                  <a:pt x="185" y="1596"/>
                  <a:pt x="219" y="1668"/>
                </a:cubicBezTo>
              </a:path>
            </a:pathLst>
          </a:custGeom>
          <a:noFill/>
          <a:ln w="5715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6" name="Text Box 101"/>
          <p:cNvSpPr txBox="1">
            <a:spLocks noChangeArrowheads="1"/>
          </p:cNvSpPr>
          <p:nvPr/>
        </p:nvSpPr>
        <p:spPr bwMode="auto">
          <a:xfrm>
            <a:off x="2821192" y="4321879"/>
            <a:ext cx="1834728" cy="1200329"/>
          </a:xfrm>
          <a:prstGeom prst="rect">
            <a:avLst/>
          </a:prstGeom>
          <a:noFill/>
          <a:ln w="9525" algn="ctr">
            <a:noFill/>
            <a:miter lim="800000"/>
            <a:headEnd/>
            <a:tailEnd/>
          </a:ln>
          <a:effectLst/>
        </p:spPr>
        <p:txBody>
          <a:bodyPr wrap="square">
            <a:spAutoFit/>
          </a:bodyPr>
          <a:lstStyle/>
          <a:p>
            <a:pPr algn="ctr">
              <a:lnSpc>
                <a:spcPct val="90000"/>
              </a:lnSpc>
              <a:defRPr/>
            </a:pPr>
            <a:r>
              <a:rPr lang="en-GB" sz="2000" b="1" dirty="0" smtClean="0">
                <a:solidFill>
                  <a:schemeClr val="bg1"/>
                </a:solidFill>
                <a:effectLst>
                  <a:outerShdw blurRad="38100" dist="38100" dir="2700000" algn="tl">
                    <a:srgbClr val="000000"/>
                  </a:outerShdw>
                </a:effectLst>
                <a:latin typeface="Calibri" pitchFamily="34" charset="0"/>
              </a:rPr>
              <a:t>No melting even if no hydrous phases are present</a:t>
            </a:r>
            <a:endParaRPr lang="en-GB" sz="2000" b="1" dirty="0">
              <a:solidFill>
                <a:schemeClr val="bg1"/>
              </a:solidFill>
              <a:effectLst>
                <a:outerShdw blurRad="38100" dist="38100" dir="2700000" algn="tl">
                  <a:srgbClr val="000000"/>
                </a:outerShdw>
              </a:effectLst>
              <a:latin typeface="Calibri" pitchFamily="34" charset="0"/>
            </a:endParaRPr>
          </a:p>
        </p:txBody>
      </p:sp>
      <p:sp>
        <p:nvSpPr>
          <p:cNvPr id="117"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tx1"/>
                </a:solidFill>
                <a:effectLst>
                  <a:outerShdw blurRad="38100" dist="38100" dir="2700000" algn="tl">
                    <a:srgbClr val="FFFFFF"/>
                  </a:outerShdw>
                </a:effectLst>
                <a:latin typeface="Calibri" pitchFamily="34" charset="0"/>
              </a:rPr>
              <a:t>Schmidt </a:t>
            </a:r>
            <a:r>
              <a:rPr lang="en-GB" sz="1200" dirty="0" smtClean="0">
                <a:solidFill>
                  <a:schemeClr val="tx1"/>
                </a:solidFill>
                <a:effectLst>
                  <a:outerShdw blurRad="38100" dist="38100" dir="2700000" algn="tl">
                    <a:srgbClr val="FFFFFF"/>
                  </a:outerShdw>
                </a:effectLst>
                <a:latin typeface="Calibri" pitchFamily="34" charset="0"/>
              </a:rPr>
              <a:t>and </a:t>
            </a:r>
            <a:r>
              <a:rPr lang="en-GB" sz="1200" dirty="0" err="1" smtClean="0">
                <a:solidFill>
                  <a:schemeClr val="tx1"/>
                </a:solidFill>
                <a:effectLst>
                  <a:outerShdw blurRad="38100" dist="38100" dir="2700000" algn="tl">
                    <a:srgbClr val="FFFFFF"/>
                  </a:outerShdw>
                </a:effectLst>
                <a:latin typeface="Calibri" pitchFamily="34" charset="0"/>
              </a:rPr>
              <a:t>Poli</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smtClean="0">
                <a:solidFill>
                  <a:schemeClr val="tx1"/>
                </a:solidFill>
                <a:effectLst>
                  <a:outerShdw blurRad="38100" dist="38100" dir="2700000" algn="tl">
                    <a:srgbClr val="FFFFFF"/>
                  </a:outerShdw>
                </a:effectLst>
                <a:latin typeface="Calibri" pitchFamily="34" charset="0"/>
              </a:rPr>
              <a:t>1998 (Earth </a:t>
            </a:r>
            <a:r>
              <a:rPr lang="en-GB" sz="1200" dirty="0" smtClean="0">
                <a:solidFill>
                  <a:schemeClr val="tx1"/>
                </a:solidFill>
                <a:effectLst>
                  <a:outerShdw blurRad="38100" dist="38100" dir="2700000" algn="tl">
                    <a:srgbClr val="FFFFFF"/>
                  </a:outerShdw>
                </a:effectLst>
                <a:latin typeface="Calibri" pitchFamily="34" charset="0"/>
              </a:rPr>
              <a:t>Planet. Sci. Lett., 163, </a:t>
            </a:r>
            <a:r>
              <a:rPr lang="en-GB" sz="1200" dirty="0" smtClean="0">
                <a:solidFill>
                  <a:schemeClr val="tx1"/>
                </a:solidFill>
                <a:effectLst>
                  <a:outerShdw blurRad="38100" dist="38100" dir="2700000" algn="tl">
                    <a:srgbClr val="FFFFFF"/>
                  </a:outerShdw>
                </a:effectLst>
                <a:latin typeface="Calibri" pitchFamily="34" charset="0"/>
              </a:rPr>
              <a:t>361-379)</a:t>
            </a:r>
            <a:endParaRPr lang="en-GB" sz="1200" dirty="0">
              <a:solidFill>
                <a:schemeClr val="tx1"/>
              </a:solidFill>
              <a:effectLst>
                <a:outerShdw blurRad="38100" dist="38100" dir="2700000" algn="tl">
                  <a:srgbClr val="FFFFFF"/>
                </a:outerShdw>
              </a:effectLst>
              <a:latin typeface="Calibri" pitchFamily="34" charset="0"/>
            </a:endParaRPr>
          </a:p>
        </p:txBody>
      </p:sp>
    </p:spTree>
    <p:extLst>
      <p:ext uri="{BB962C8B-B14F-4D97-AF65-F5344CB8AC3E}">
        <p14:creationId xmlns:p14="http://schemas.microsoft.com/office/powerpoint/2010/main" val="299722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7892"/>
                                        </p:tgtEl>
                                        <p:attrNameLst>
                                          <p:attrName>style.visibility</p:attrName>
                                        </p:attrNameLst>
                                      </p:cBhvr>
                                      <p:to>
                                        <p:strVal val="visible"/>
                                      </p:to>
                                    </p:set>
                                    <p:animEffect transition="in" filter="fade">
                                      <p:cBhvr>
                                        <p:cTn id="7" dur="500"/>
                                        <p:tgtEl>
                                          <p:spTgt spid="10578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1000"/>
                                        <p:tgtEl>
                                          <p:spTgt spid="112"/>
                                        </p:tgtEl>
                                      </p:cBhvr>
                                    </p:animEffect>
                                  </p:childTnLst>
                                </p:cTn>
                              </p:par>
                            </p:childTnLst>
                          </p:cTn>
                        </p:par>
                        <p:par>
                          <p:cTn id="13" fill="hold">
                            <p:stCondLst>
                              <p:cond delay="1000"/>
                            </p:stCondLst>
                            <p:childTnLst>
                              <p:par>
                                <p:cTn id="14" presetID="22" presetClass="entr" presetSubtype="1" fill="hold" grpId="0" nodeType="afterEffect">
                                  <p:stCondLst>
                                    <p:cond delay="1000"/>
                                  </p:stCondLst>
                                  <p:childTnLst>
                                    <p:set>
                                      <p:cBhvr>
                                        <p:cTn id="15" dur="1" fill="hold">
                                          <p:stCondLst>
                                            <p:cond delay="0"/>
                                          </p:stCondLst>
                                        </p:cTn>
                                        <p:tgtEl>
                                          <p:spTgt spid="115"/>
                                        </p:tgtEl>
                                        <p:attrNameLst>
                                          <p:attrName>style.visibility</p:attrName>
                                        </p:attrNameLst>
                                      </p:cBhvr>
                                      <p:to>
                                        <p:strVal val="visible"/>
                                      </p:to>
                                    </p:set>
                                    <p:animEffect transition="in" filter="wipe(up)">
                                      <p:cBhvr>
                                        <p:cTn id="16" dur="2000"/>
                                        <p:tgtEl>
                                          <p:spTgt spid="115"/>
                                        </p:tgtEl>
                                      </p:cBhvr>
                                    </p:animEffect>
                                  </p:childTnLst>
                                </p:cTn>
                              </p:par>
                            </p:childTnLst>
                          </p:cTn>
                        </p:par>
                        <p:par>
                          <p:cTn id="17" fill="hold">
                            <p:stCondLst>
                              <p:cond delay="4000"/>
                            </p:stCondLst>
                            <p:childTnLst>
                              <p:par>
                                <p:cTn id="18" presetID="10" presetClass="entr" presetSubtype="0" fill="hold" grpId="0" nodeType="after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fade">
                                      <p:cBhvr>
                                        <p:cTn id="2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892" grpId="0"/>
      <p:bldP spid="112" grpId="0" animBg="1"/>
      <p:bldP spid="115" grpId="0" animBg="1"/>
      <p:bldP spid="1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6" name="Rectangle 4"/>
          <p:cNvSpPr>
            <a:spLocks noChangeAspect="1" noChangeArrowheads="1"/>
          </p:cNvSpPr>
          <p:nvPr/>
        </p:nvSpPr>
        <p:spPr bwMode="auto">
          <a:xfrm>
            <a:off x="44450" y="1947863"/>
            <a:ext cx="5730875" cy="485775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7797" name="Rectangle 5"/>
          <p:cNvSpPr>
            <a:spLocks noChangeAspect="1" noChangeArrowheads="1"/>
          </p:cNvSpPr>
          <p:nvPr/>
        </p:nvSpPr>
        <p:spPr bwMode="auto">
          <a:xfrm>
            <a:off x="593725" y="2527300"/>
            <a:ext cx="4516438" cy="4005263"/>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57798" name="Freeform 6"/>
          <p:cNvSpPr>
            <a:spLocks noChangeAspect="1"/>
          </p:cNvSpPr>
          <p:nvPr/>
        </p:nvSpPr>
        <p:spPr bwMode="auto">
          <a:xfrm>
            <a:off x="1901825" y="2614613"/>
            <a:ext cx="788988" cy="93662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p:spPr>
        <p:txBody>
          <a:bodyPr anchor="ctr"/>
          <a:lstStyle/>
          <a:p>
            <a:pPr>
              <a:defRPr/>
            </a:pPr>
            <a:endParaRPr lang="en-GB">
              <a:latin typeface="Calibri" pitchFamily="34" charset="0"/>
            </a:endParaRPr>
          </a:p>
        </p:txBody>
      </p:sp>
      <p:sp>
        <p:nvSpPr>
          <p:cNvPr id="1057799" name="Freeform 7"/>
          <p:cNvSpPr>
            <a:spLocks noChangeAspect="1"/>
          </p:cNvSpPr>
          <p:nvPr/>
        </p:nvSpPr>
        <p:spPr bwMode="auto">
          <a:xfrm>
            <a:off x="2673350" y="2676525"/>
            <a:ext cx="982663" cy="2039938"/>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057800" name="Freeform 8"/>
          <p:cNvSpPr>
            <a:spLocks noChangeAspect="1"/>
          </p:cNvSpPr>
          <p:nvPr/>
        </p:nvSpPr>
        <p:spPr bwMode="auto">
          <a:xfrm>
            <a:off x="4371975" y="2682875"/>
            <a:ext cx="381000" cy="2668588"/>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057801" name="Line 9"/>
          <p:cNvSpPr>
            <a:spLocks noChangeAspect="1" noChangeShapeType="1"/>
          </p:cNvSpPr>
          <p:nvPr/>
        </p:nvSpPr>
        <p:spPr bwMode="auto">
          <a:xfrm>
            <a:off x="3632200" y="3397250"/>
            <a:ext cx="1485900" cy="125413"/>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sp>
        <p:nvSpPr>
          <p:cNvPr id="1057805" name="Freeform 13"/>
          <p:cNvSpPr>
            <a:spLocks noChangeAspect="1"/>
          </p:cNvSpPr>
          <p:nvPr/>
        </p:nvSpPr>
        <p:spPr bwMode="auto">
          <a:xfrm>
            <a:off x="793750" y="5213350"/>
            <a:ext cx="993775" cy="428625"/>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057806" name="Freeform 14"/>
          <p:cNvSpPr>
            <a:spLocks noChangeAspect="1"/>
          </p:cNvSpPr>
          <p:nvPr/>
        </p:nvSpPr>
        <p:spPr bwMode="auto">
          <a:xfrm>
            <a:off x="1787525" y="5641975"/>
            <a:ext cx="1319213" cy="800100"/>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057807" name="Freeform 15"/>
          <p:cNvSpPr>
            <a:spLocks noChangeAspect="1"/>
          </p:cNvSpPr>
          <p:nvPr/>
        </p:nvSpPr>
        <p:spPr bwMode="auto">
          <a:xfrm>
            <a:off x="1147763" y="4722813"/>
            <a:ext cx="1628775" cy="32702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sp>
        <p:nvSpPr>
          <p:cNvPr id="1057808" name="Line 16"/>
          <p:cNvSpPr>
            <a:spLocks noChangeAspect="1" noChangeShapeType="1"/>
          </p:cNvSpPr>
          <p:nvPr/>
        </p:nvSpPr>
        <p:spPr bwMode="auto">
          <a:xfrm flipH="1">
            <a:off x="719138" y="5641975"/>
            <a:ext cx="1046162" cy="508000"/>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sp>
        <p:nvSpPr>
          <p:cNvPr id="128015" name="Text Box 22"/>
          <p:cNvSpPr txBox="1">
            <a:spLocks noChangeAspect="1" noChangeArrowheads="1"/>
          </p:cNvSpPr>
          <p:nvPr/>
        </p:nvSpPr>
        <p:spPr bwMode="auto">
          <a:xfrm rot="1191810">
            <a:off x="877992" y="2837270"/>
            <a:ext cx="917367"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28016" name="Text Box 23"/>
          <p:cNvSpPr txBox="1">
            <a:spLocks noChangeAspect="1" noChangeArrowheads="1"/>
          </p:cNvSpPr>
          <p:nvPr/>
        </p:nvSpPr>
        <p:spPr bwMode="auto">
          <a:xfrm rot="1191810">
            <a:off x="845210" y="2573745"/>
            <a:ext cx="979755" cy="276999"/>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17" name="Text Box 24"/>
          <p:cNvSpPr txBox="1">
            <a:spLocks noChangeAspect="1" noChangeArrowheads="1"/>
          </p:cNvSpPr>
          <p:nvPr/>
        </p:nvSpPr>
        <p:spPr bwMode="auto">
          <a:xfrm rot="1833081">
            <a:off x="1727219" y="2851557"/>
            <a:ext cx="455574" cy="276999"/>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28018" name="Text Box 25"/>
          <p:cNvSpPr txBox="1">
            <a:spLocks noChangeAspect="1" noChangeArrowheads="1"/>
          </p:cNvSpPr>
          <p:nvPr/>
        </p:nvSpPr>
        <p:spPr bwMode="auto">
          <a:xfrm rot="1596048">
            <a:off x="1341119" y="2536195"/>
            <a:ext cx="68961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28019" name="Text Box 26"/>
          <p:cNvSpPr txBox="1">
            <a:spLocks noChangeAspect="1" noChangeArrowheads="1"/>
          </p:cNvSpPr>
          <p:nvPr/>
        </p:nvSpPr>
        <p:spPr bwMode="auto">
          <a:xfrm rot="1899183">
            <a:off x="1889276" y="2652083"/>
            <a:ext cx="428322" cy="261610"/>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28020" name="Text Box 27"/>
          <p:cNvSpPr txBox="1">
            <a:spLocks noChangeAspect="1" noChangeArrowheads="1"/>
          </p:cNvSpPr>
          <p:nvPr/>
        </p:nvSpPr>
        <p:spPr bwMode="auto">
          <a:xfrm rot="2255856">
            <a:off x="2037142" y="2613432"/>
            <a:ext cx="696153" cy="276999"/>
          </a:xfrm>
          <a:prstGeom prst="rect">
            <a:avLst/>
          </a:prstGeom>
          <a:noFill/>
          <a:ln w="9525" algn="ctr">
            <a:noFill/>
            <a:miter lim="800000"/>
            <a:headEnd/>
            <a:tailEnd/>
          </a:ln>
        </p:spPr>
        <p:txBody>
          <a:bodyPr wrap="none">
            <a:spAutoFit/>
          </a:bodyPr>
          <a:lstStyle/>
          <a:p>
            <a:r>
              <a:rPr lang="en-GB" sz="1200" dirty="0">
                <a:solidFill>
                  <a:schemeClr val="tx1"/>
                </a:solidFill>
                <a:effectLst/>
                <a:latin typeface="Calibri" pitchFamily="34" charset="0"/>
              </a:rPr>
              <a:t>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1" name="Text Box 28"/>
          <p:cNvSpPr txBox="1">
            <a:spLocks noChangeAspect="1" noChangeArrowheads="1"/>
          </p:cNvSpPr>
          <p:nvPr/>
        </p:nvSpPr>
        <p:spPr bwMode="auto">
          <a:xfrm>
            <a:off x="1878600" y="3532188"/>
            <a:ext cx="692562" cy="350865"/>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28022" name="Text Box 29"/>
          <p:cNvSpPr txBox="1">
            <a:spLocks noChangeAspect="1" noChangeArrowheads="1"/>
          </p:cNvSpPr>
          <p:nvPr/>
        </p:nvSpPr>
        <p:spPr bwMode="auto">
          <a:xfrm>
            <a:off x="890588" y="3302000"/>
            <a:ext cx="84296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057822" name="Freeform 30"/>
          <p:cNvSpPr>
            <a:spLocks noChangeAspect="1"/>
          </p:cNvSpPr>
          <p:nvPr/>
        </p:nvSpPr>
        <p:spPr bwMode="auto">
          <a:xfrm>
            <a:off x="1566863" y="3179763"/>
            <a:ext cx="600075" cy="379412"/>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28024" name="Text Box 31"/>
          <p:cNvSpPr txBox="1">
            <a:spLocks noChangeAspect="1" noChangeArrowheads="1"/>
          </p:cNvSpPr>
          <p:nvPr/>
        </p:nvSpPr>
        <p:spPr bwMode="auto">
          <a:xfrm>
            <a:off x="844550" y="3887788"/>
            <a:ext cx="1012825"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28025" name="Text Box 32"/>
          <p:cNvSpPr txBox="1">
            <a:spLocks noChangeAspect="1" noChangeArrowheads="1"/>
          </p:cNvSpPr>
          <p:nvPr/>
        </p:nvSpPr>
        <p:spPr bwMode="auto">
          <a:xfrm rot="-3984159">
            <a:off x="1981994" y="436800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28026" name="Text Box 33"/>
          <p:cNvSpPr txBox="1">
            <a:spLocks noChangeAspect="1" noChangeArrowheads="1"/>
          </p:cNvSpPr>
          <p:nvPr/>
        </p:nvSpPr>
        <p:spPr bwMode="auto">
          <a:xfrm rot="-4007587">
            <a:off x="2063394" y="4416168"/>
            <a:ext cx="848437"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7" name="Text Box 34"/>
          <p:cNvSpPr txBox="1">
            <a:spLocks noChangeAspect="1" noChangeArrowheads="1"/>
          </p:cNvSpPr>
          <p:nvPr/>
        </p:nvSpPr>
        <p:spPr bwMode="auto">
          <a:xfrm>
            <a:off x="1303338" y="4973638"/>
            <a:ext cx="811212" cy="457200"/>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gar cpx ol</a:t>
            </a:r>
          </a:p>
        </p:txBody>
      </p:sp>
      <p:sp>
        <p:nvSpPr>
          <p:cNvPr id="128028" name="Text Box 35"/>
          <p:cNvSpPr txBox="1">
            <a:spLocks noChangeAspect="1" noChangeArrowheads="1"/>
          </p:cNvSpPr>
          <p:nvPr/>
        </p:nvSpPr>
        <p:spPr bwMode="auto">
          <a:xfrm rot="1252350">
            <a:off x="759796" y="5114667"/>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29" name="Text Box 36"/>
          <p:cNvSpPr txBox="1">
            <a:spLocks noChangeAspect="1" noChangeArrowheads="1"/>
          </p:cNvSpPr>
          <p:nvPr/>
        </p:nvSpPr>
        <p:spPr bwMode="auto">
          <a:xfrm rot="1289943">
            <a:off x="685627" y="5359142"/>
            <a:ext cx="987771" cy="184666"/>
          </a:xfrm>
          <a:prstGeom prst="rect">
            <a:avLst/>
          </a:prstGeom>
          <a:noFill/>
          <a:ln w="9525" algn="ctr">
            <a:noFill/>
            <a:miter lim="800000"/>
            <a:headEnd/>
            <a:tailEnd/>
          </a:ln>
        </p:spPr>
        <p:txBody>
          <a:bodyPr wrap="none">
            <a:spAutoFit/>
          </a:bodyPr>
          <a:lstStyle/>
          <a:p>
            <a:pPr>
              <a:lnSpc>
                <a:spcPct val="50000"/>
              </a:lnSpc>
            </a:pPr>
            <a:r>
              <a:rPr lang="en-GB" sz="1200">
                <a:solidFill>
                  <a:schemeClr val="tx1"/>
                </a:solidFill>
                <a:effectLst/>
                <a:latin typeface="Calibri" pitchFamily="34" charset="0"/>
              </a:rPr>
              <a:t>serp phase A</a:t>
            </a:r>
          </a:p>
        </p:txBody>
      </p:sp>
      <p:sp>
        <p:nvSpPr>
          <p:cNvPr id="128030" name="Text Box 37"/>
          <p:cNvSpPr txBox="1">
            <a:spLocks noChangeAspect="1" noChangeArrowheads="1"/>
          </p:cNvSpPr>
          <p:nvPr/>
        </p:nvSpPr>
        <p:spPr bwMode="auto">
          <a:xfrm>
            <a:off x="447675" y="5405438"/>
            <a:ext cx="960438" cy="609398"/>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serp phase A cpx gar</a:t>
            </a:r>
          </a:p>
        </p:txBody>
      </p:sp>
      <p:sp>
        <p:nvSpPr>
          <p:cNvPr id="128031" name="Text Box 38"/>
          <p:cNvSpPr txBox="1">
            <a:spLocks noChangeAspect="1" noChangeArrowheads="1"/>
          </p:cNvSpPr>
          <p:nvPr/>
        </p:nvSpPr>
        <p:spPr bwMode="auto">
          <a:xfrm rot="-2519026">
            <a:off x="890588" y="5880100"/>
            <a:ext cx="692150"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serp</a:t>
            </a:r>
          </a:p>
        </p:txBody>
      </p:sp>
      <p:sp>
        <p:nvSpPr>
          <p:cNvPr id="128032" name="Text Box 39"/>
          <p:cNvSpPr txBox="1">
            <a:spLocks noChangeAspect="1" noChangeArrowheads="1"/>
          </p:cNvSpPr>
          <p:nvPr/>
        </p:nvSpPr>
        <p:spPr bwMode="auto">
          <a:xfrm rot="-2664561">
            <a:off x="863600" y="5976938"/>
            <a:ext cx="1089025"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“A”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33" name="Text Box 40"/>
          <p:cNvSpPr txBox="1">
            <a:spLocks noChangeAspect="1" noChangeArrowheads="1"/>
          </p:cNvSpPr>
          <p:nvPr/>
        </p:nvSpPr>
        <p:spPr bwMode="auto">
          <a:xfrm>
            <a:off x="1347788" y="6103938"/>
            <a:ext cx="1223962" cy="437043"/>
          </a:xfrm>
          <a:prstGeom prst="rect">
            <a:avLst/>
          </a:prstGeom>
          <a:noFill/>
          <a:ln w="9525" algn="ctr">
            <a:noFill/>
            <a:miter lim="800000"/>
            <a:headEnd/>
            <a:tailEnd/>
          </a:ln>
        </p:spPr>
        <p:txBody>
          <a:bodyPr>
            <a:spAutoFit/>
          </a:bodyPr>
          <a:lstStyle/>
          <a:p>
            <a:pPr algn="ctr">
              <a:lnSpc>
                <a:spcPct val="80000"/>
              </a:lnSpc>
            </a:pPr>
            <a:r>
              <a:rPr lang="en-GB" sz="1400">
                <a:solidFill>
                  <a:schemeClr val="tx1"/>
                </a:solidFill>
                <a:effectLst/>
                <a:latin typeface="Calibri" pitchFamily="34" charset="0"/>
              </a:rPr>
              <a:t>phase A opx cpx gar</a:t>
            </a:r>
          </a:p>
        </p:txBody>
      </p:sp>
      <p:sp>
        <p:nvSpPr>
          <p:cNvPr id="128034" name="Text Box 41"/>
          <p:cNvSpPr txBox="1">
            <a:spLocks noChangeAspect="1" noChangeArrowheads="1"/>
          </p:cNvSpPr>
          <p:nvPr/>
        </p:nvSpPr>
        <p:spPr bwMode="auto">
          <a:xfrm rot="2049888">
            <a:off x="2092325" y="5980113"/>
            <a:ext cx="830263"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“A” opx</a:t>
            </a:r>
          </a:p>
        </p:txBody>
      </p:sp>
      <p:sp>
        <p:nvSpPr>
          <p:cNvPr id="128035" name="Text Box 42"/>
          <p:cNvSpPr txBox="1">
            <a:spLocks noChangeAspect="1" noChangeArrowheads="1"/>
          </p:cNvSpPr>
          <p:nvPr/>
        </p:nvSpPr>
        <p:spPr bwMode="auto">
          <a:xfrm rot="1951574">
            <a:off x="2275859" y="5835392"/>
            <a:ext cx="587020" cy="18466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36" name="Text Box 43"/>
          <p:cNvSpPr txBox="1">
            <a:spLocks noChangeAspect="1" noChangeArrowheads="1"/>
          </p:cNvSpPr>
          <p:nvPr/>
        </p:nvSpPr>
        <p:spPr bwMode="auto">
          <a:xfrm>
            <a:off x="2587625" y="3736975"/>
            <a:ext cx="865188"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28037" name="Text Box 44"/>
          <p:cNvSpPr txBox="1">
            <a:spLocks noChangeAspect="1" noChangeArrowheads="1"/>
          </p:cNvSpPr>
          <p:nvPr/>
        </p:nvSpPr>
        <p:spPr bwMode="auto">
          <a:xfrm rot="-2921715">
            <a:off x="2779713" y="420052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28038" name="Text Box 45"/>
          <p:cNvSpPr txBox="1">
            <a:spLocks noChangeAspect="1" noChangeArrowheads="1"/>
          </p:cNvSpPr>
          <p:nvPr/>
        </p:nvSpPr>
        <p:spPr bwMode="auto">
          <a:xfrm rot="-2367594">
            <a:off x="2611438" y="442753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39" name="Text Box 46"/>
          <p:cNvSpPr txBox="1">
            <a:spLocks noChangeAspect="1" noChangeArrowheads="1"/>
          </p:cNvSpPr>
          <p:nvPr/>
        </p:nvSpPr>
        <p:spPr bwMode="auto">
          <a:xfrm>
            <a:off x="2608263" y="296862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28040" name="Text Box 47"/>
          <p:cNvSpPr txBox="1">
            <a:spLocks noChangeAspect="1" noChangeArrowheads="1"/>
          </p:cNvSpPr>
          <p:nvPr/>
        </p:nvSpPr>
        <p:spPr bwMode="auto">
          <a:xfrm rot="551331">
            <a:off x="2640013" y="356711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28041" name="Text Box 48"/>
          <p:cNvSpPr txBox="1">
            <a:spLocks noChangeAspect="1" noChangeArrowheads="1"/>
          </p:cNvSpPr>
          <p:nvPr/>
        </p:nvSpPr>
        <p:spPr bwMode="auto">
          <a:xfrm rot="551331">
            <a:off x="2627313" y="3376613"/>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2" name="Text Box 49"/>
          <p:cNvSpPr txBox="1">
            <a:spLocks noChangeAspect="1" noChangeArrowheads="1"/>
          </p:cNvSpPr>
          <p:nvPr/>
        </p:nvSpPr>
        <p:spPr bwMode="auto">
          <a:xfrm rot="1882094">
            <a:off x="2747963" y="276383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28043" name="Text Box 50"/>
          <p:cNvSpPr txBox="1">
            <a:spLocks noChangeAspect="1" noChangeArrowheads="1"/>
          </p:cNvSpPr>
          <p:nvPr/>
        </p:nvSpPr>
        <p:spPr bwMode="auto">
          <a:xfrm rot="1714239">
            <a:off x="2616200" y="265906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4" name="Text Box 51"/>
          <p:cNvSpPr txBox="1">
            <a:spLocks noChangeAspect="1" noChangeArrowheads="1"/>
          </p:cNvSpPr>
          <p:nvPr/>
        </p:nvSpPr>
        <p:spPr bwMode="auto">
          <a:xfrm>
            <a:off x="3611563" y="3609975"/>
            <a:ext cx="782637" cy="457200"/>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cpx gar opx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28045" name="Text Box 52"/>
          <p:cNvSpPr txBox="1">
            <a:spLocks noChangeAspect="1" noChangeArrowheads="1"/>
          </p:cNvSpPr>
          <p:nvPr/>
        </p:nvSpPr>
        <p:spPr bwMode="auto">
          <a:xfrm>
            <a:off x="3622675" y="3548063"/>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28046" name="Text Box 53"/>
          <p:cNvSpPr txBox="1">
            <a:spLocks noChangeAspect="1" noChangeArrowheads="1"/>
          </p:cNvSpPr>
          <p:nvPr/>
        </p:nvSpPr>
        <p:spPr bwMode="auto">
          <a:xfrm rot="274436">
            <a:off x="3500438" y="3401034"/>
            <a:ext cx="1125537" cy="189283"/>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28047" name="Text Box 54"/>
          <p:cNvSpPr txBox="1">
            <a:spLocks noChangeAspect="1" noChangeArrowheads="1"/>
          </p:cNvSpPr>
          <p:nvPr/>
        </p:nvSpPr>
        <p:spPr bwMode="auto">
          <a:xfrm>
            <a:off x="3565525" y="2740025"/>
            <a:ext cx="914400" cy="523220"/>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28048" name="Text Box 55"/>
          <p:cNvSpPr txBox="1">
            <a:spLocks noChangeAspect="1" noChangeArrowheads="1"/>
          </p:cNvSpPr>
          <p:nvPr/>
        </p:nvSpPr>
        <p:spPr bwMode="auto">
          <a:xfrm>
            <a:off x="3332163" y="4784725"/>
            <a:ext cx="933450" cy="523220"/>
          </a:xfrm>
          <a:prstGeom prst="rect">
            <a:avLst/>
          </a:prstGeom>
          <a:noFill/>
          <a:ln w="9525" algn="ctr">
            <a:noFill/>
            <a:miter lim="800000"/>
            <a:headEnd/>
            <a:tailEnd/>
          </a:ln>
        </p:spPr>
        <p:txBody>
          <a:bodyPr>
            <a:spAutoFit/>
          </a:bodyPr>
          <a:lstStyle/>
          <a:p>
            <a:pPr algn="ctr"/>
            <a:r>
              <a:rPr lang="en-GB" sz="1400" dirty="0">
                <a:solidFill>
                  <a:schemeClr val="tx1"/>
                </a:solidFill>
                <a:effectLst/>
                <a:latin typeface="Calibri" pitchFamily="34" charset="0"/>
              </a:rPr>
              <a:t>cpx opx ol gar</a:t>
            </a:r>
          </a:p>
        </p:txBody>
      </p:sp>
      <p:sp>
        <p:nvSpPr>
          <p:cNvPr id="128049" name="Text Box 57"/>
          <p:cNvSpPr txBox="1">
            <a:spLocks noChangeAspect="1" noChangeArrowheads="1"/>
          </p:cNvSpPr>
          <p:nvPr/>
        </p:nvSpPr>
        <p:spPr bwMode="auto">
          <a:xfrm rot="4682296">
            <a:off x="4214813" y="4559300"/>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8050" name="Text Box 58"/>
          <p:cNvSpPr txBox="1">
            <a:spLocks noChangeAspect="1" noChangeArrowheads="1"/>
          </p:cNvSpPr>
          <p:nvPr/>
        </p:nvSpPr>
        <p:spPr bwMode="auto">
          <a:xfrm rot="-2532926">
            <a:off x="4319588" y="2728913"/>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28051" name="Text Box 59"/>
          <p:cNvSpPr txBox="1">
            <a:spLocks noChangeAspect="1" noChangeArrowheads="1"/>
          </p:cNvSpPr>
          <p:nvPr/>
        </p:nvSpPr>
        <p:spPr bwMode="auto">
          <a:xfrm rot="353099">
            <a:off x="4611688" y="35067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28052" name="Text Box 60"/>
          <p:cNvSpPr txBox="1">
            <a:spLocks noChangeAspect="1" noChangeArrowheads="1"/>
          </p:cNvSpPr>
          <p:nvPr/>
        </p:nvSpPr>
        <p:spPr bwMode="auto">
          <a:xfrm rot="353099">
            <a:off x="4643438" y="3328988"/>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28053" name="Text Box 61"/>
          <p:cNvSpPr txBox="1">
            <a:spLocks noChangeAspect="1" noChangeArrowheads="1"/>
          </p:cNvSpPr>
          <p:nvPr/>
        </p:nvSpPr>
        <p:spPr bwMode="auto">
          <a:xfrm>
            <a:off x="1876425" y="1968500"/>
            <a:ext cx="1428981"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28054" name="Text Box 62"/>
          <p:cNvSpPr txBox="1">
            <a:spLocks noChangeAspect="1" noChangeArrowheads="1"/>
          </p:cNvSpPr>
          <p:nvPr/>
        </p:nvSpPr>
        <p:spPr bwMode="auto">
          <a:xfrm>
            <a:off x="317500"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28055" name="Text Box 63"/>
          <p:cNvSpPr txBox="1">
            <a:spLocks noChangeAspect="1" noChangeArrowheads="1"/>
          </p:cNvSpPr>
          <p:nvPr/>
        </p:nvSpPr>
        <p:spPr bwMode="auto">
          <a:xfrm>
            <a:off x="979488"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28056" name="Text Box 64"/>
          <p:cNvSpPr txBox="1">
            <a:spLocks noChangeAspect="1" noChangeArrowheads="1"/>
          </p:cNvSpPr>
          <p:nvPr/>
        </p:nvSpPr>
        <p:spPr bwMode="auto">
          <a:xfrm>
            <a:off x="1619250"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28057" name="Text Box 65"/>
          <p:cNvSpPr txBox="1">
            <a:spLocks noChangeAspect="1" noChangeArrowheads="1"/>
          </p:cNvSpPr>
          <p:nvPr/>
        </p:nvSpPr>
        <p:spPr bwMode="auto">
          <a:xfrm>
            <a:off x="2289175" y="232568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28058" name="Text Box 66"/>
          <p:cNvSpPr txBox="1">
            <a:spLocks noChangeAspect="1" noChangeArrowheads="1"/>
          </p:cNvSpPr>
          <p:nvPr/>
        </p:nvSpPr>
        <p:spPr bwMode="auto">
          <a:xfrm>
            <a:off x="2928938" y="232568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28059" name="Text Box 67"/>
          <p:cNvSpPr txBox="1">
            <a:spLocks noChangeAspect="1" noChangeArrowheads="1"/>
          </p:cNvSpPr>
          <p:nvPr/>
        </p:nvSpPr>
        <p:spPr bwMode="auto">
          <a:xfrm>
            <a:off x="3573463" y="232568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28060" name="Text Box 68"/>
          <p:cNvSpPr txBox="1">
            <a:spLocks noChangeAspect="1" noChangeArrowheads="1"/>
          </p:cNvSpPr>
          <p:nvPr/>
        </p:nvSpPr>
        <p:spPr bwMode="auto">
          <a:xfrm>
            <a:off x="4156075" y="2325688"/>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28061" name="Text Box 69"/>
          <p:cNvSpPr txBox="1">
            <a:spLocks noChangeAspect="1" noChangeArrowheads="1"/>
          </p:cNvSpPr>
          <p:nvPr/>
        </p:nvSpPr>
        <p:spPr bwMode="auto">
          <a:xfrm>
            <a:off x="4830763" y="2325688"/>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28062" name="Text Box 70"/>
          <p:cNvSpPr txBox="1">
            <a:spLocks noChangeAspect="1" noChangeArrowheads="1"/>
          </p:cNvSpPr>
          <p:nvPr/>
        </p:nvSpPr>
        <p:spPr bwMode="auto">
          <a:xfrm rot="-5400000">
            <a:off x="-432170" y="4649888"/>
            <a:ext cx="1251689"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28063" name="Text Box 71"/>
          <p:cNvSpPr txBox="1">
            <a:spLocks noChangeAspect="1" noChangeArrowheads="1"/>
          </p:cNvSpPr>
          <p:nvPr/>
        </p:nvSpPr>
        <p:spPr bwMode="auto">
          <a:xfrm>
            <a:off x="296863" y="296545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28064" name="Text Box 72"/>
          <p:cNvSpPr txBox="1">
            <a:spLocks noChangeAspect="1" noChangeArrowheads="1"/>
          </p:cNvSpPr>
          <p:nvPr/>
        </p:nvSpPr>
        <p:spPr bwMode="auto">
          <a:xfrm>
            <a:off x="296863" y="3467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28065" name="Text Box 73"/>
          <p:cNvSpPr txBox="1">
            <a:spLocks noChangeAspect="1" noChangeArrowheads="1"/>
          </p:cNvSpPr>
          <p:nvPr/>
        </p:nvSpPr>
        <p:spPr bwMode="auto">
          <a:xfrm>
            <a:off x="296863" y="39751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28066" name="Text Box 74"/>
          <p:cNvSpPr txBox="1">
            <a:spLocks noChangeAspect="1" noChangeArrowheads="1"/>
          </p:cNvSpPr>
          <p:nvPr/>
        </p:nvSpPr>
        <p:spPr bwMode="auto">
          <a:xfrm>
            <a:off x="296863" y="446087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28067" name="Text Box 75"/>
          <p:cNvSpPr txBox="1">
            <a:spLocks noChangeAspect="1" noChangeArrowheads="1"/>
          </p:cNvSpPr>
          <p:nvPr/>
        </p:nvSpPr>
        <p:spPr bwMode="auto">
          <a:xfrm>
            <a:off x="296863" y="497046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28068" name="Text Box 76"/>
          <p:cNvSpPr txBox="1">
            <a:spLocks noChangeAspect="1" noChangeArrowheads="1"/>
          </p:cNvSpPr>
          <p:nvPr/>
        </p:nvSpPr>
        <p:spPr bwMode="auto">
          <a:xfrm>
            <a:off x="296863" y="5478463"/>
            <a:ext cx="317500" cy="169277"/>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a:t>
            </a:r>
          </a:p>
        </p:txBody>
      </p:sp>
      <p:sp>
        <p:nvSpPr>
          <p:cNvPr id="128069" name="Text Box 77"/>
          <p:cNvSpPr txBox="1">
            <a:spLocks noChangeAspect="1" noChangeArrowheads="1"/>
          </p:cNvSpPr>
          <p:nvPr/>
        </p:nvSpPr>
        <p:spPr bwMode="auto">
          <a:xfrm>
            <a:off x="296863" y="59817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a:t>
            </a:r>
          </a:p>
        </p:txBody>
      </p:sp>
      <p:sp>
        <p:nvSpPr>
          <p:cNvPr id="128070" name="Text Box 78"/>
          <p:cNvSpPr txBox="1">
            <a:spLocks noChangeAspect="1" noChangeArrowheads="1"/>
          </p:cNvSpPr>
          <p:nvPr/>
        </p:nvSpPr>
        <p:spPr bwMode="auto">
          <a:xfrm>
            <a:off x="296863" y="647382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a:t>
            </a:r>
          </a:p>
        </p:txBody>
      </p:sp>
      <p:sp>
        <p:nvSpPr>
          <p:cNvPr id="128071" name="Text Box 79"/>
          <p:cNvSpPr txBox="1">
            <a:spLocks noChangeAspect="1" noChangeArrowheads="1"/>
          </p:cNvSpPr>
          <p:nvPr/>
        </p:nvSpPr>
        <p:spPr bwMode="auto">
          <a:xfrm rot="5400000">
            <a:off x="4990418" y="4393506"/>
            <a:ext cx="1007840" cy="30777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Depth (km)</a:t>
            </a:r>
          </a:p>
        </p:txBody>
      </p:sp>
      <p:sp>
        <p:nvSpPr>
          <p:cNvPr id="128072" name="Text Box 80"/>
          <p:cNvSpPr txBox="1">
            <a:spLocks noChangeAspect="1" noChangeArrowheads="1"/>
          </p:cNvSpPr>
          <p:nvPr/>
        </p:nvSpPr>
        <p:spPr bwMode="auto">
          <a:xfrm>
            <a:off x="5076825" y="32496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50</a:t>
            </a:r>
          </a:p>
        </p:txBody>
      </p:sp>
      <p:sp>
        <p:nvSpPr>
          <p:cNvPr id="128073" name="Text Box 81"/>
          <p:cNvSpPr txBox="1">
            <a:spLocks noChangeAspect="1" noChangeArrowheads="1"/>
          </p:cNvSpPr>
          <p:nvPr/>
        </p:nvSpPr>
        <p:spPr bwMode="auto">
          <a:xfrm>
            <a:off x="5076825" y="3592513"/>
            <a:ext cx="466725"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70</a:t>
            </a:r>
          </a:p>
        </p:txBody>
      </p:sp>
      <p:sp>
        <p:nvSpPr>
          <p:cNvPr id="128074" name="Text Box 82"/>
          <p:cNvSpPr txBox="1">
            <a:spLocks noChangeAspect="1" noChangeArrowheads="1"/>
          </p:cNvSpPr>
          <p:nvPr/>
        </p:nvSpPr>
        <p:spPr bwMode="auto">
          <a:xfrm>
            <a:off x="5076825" y="4089400"/>
            <a:ext cx="546100"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100</a:t>
            </a:r>
          </a:p>
        </p:txBody>
      </p:sp>
      <p:sp>
        <p:nvSpPr>
          <p:cNvPr id="128075" name="Text Box 83"/>
          <p:cNvSpPr txBox="1">
            <a:spLocks noChangeAspect="1" noChangeArrowheads="1"/>
          </p:cNvSpPr>
          <p:nvPr/>
        </p:nvSpPr>
        <p:spPr bwMode="auto">
          <a:xfrm>
            <a:off x="5076825" y="49466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150</a:t>
            </a:r>
          </a:p>
        </p:txBody>
      </p:sp>
      <p:sp>
        <p:nvSpPr>
          <p:cNvPr id="128076" name="Text Box 84"/>
          <p:cNvSpPr txBox="1">
            <a:spLocks noChangeAspect="1" noChangeArrowheads="1"/>
          </p:cNvSpPr>
          <p:nvPr/>
        </p:nvSpPr>
        <p:spPr bwMode="auto">
          <a:xfrm>
            <a:off x="5076825" y="5467350"/>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180</a:t>
            </a:r>
          </a:p>
        </p:txBody>
      </p:sp>
      <p:sp>
        <p:nvSpPr>
          <p:cNvPr id="128077" name="Text Box 85"/>
          <p:cNvSpPr txBox="1">
            <a:spLocks noChangeAspect="1" noChangeArrowheads="1"/>
          </p:cNvSpPr>
          <p:nvPr/>
        </p:nvSpPr>
        <p:spPr bwMode="auto">
          <a:xfrm>
            <a:off x="5076825" y="5786438"/>
            <a:ext cx="620713" cy="168275"/>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200</a:t>
            </a:r>
          </a:p>
        </p:txBody>
      </p:sp>
      <p:sp>
        <p:nvSpPr>
          <p:cNvPr id="128078" name="Text Box 86"/>
          <p:cNvSpPr txBox="1">
            <a:spLocks noChangeAspect="1" noChangeArrowheads="1"/>
          </p:cNvSpPr>
          <p:nvPr/>
        </p:nvSpPr>
        <p:spPr bwMode="auto">
          <a:xfrm>
            <a:off x="5076825" y="6423025"/>
            <a:ext cx="620713" cy="169277"/>
          </a:xfrm>
          <a:prstGeom prst="rect">
            <a:avLst/>
          </a:prstGeom>
          <a:noFill/>
          <a:ln w="9525" algn="ctr">
            <a:noFill/>
            <a:miter lim="800000"/>
            <a:headEnd/>
            <a:tailEnd/>
          </a:ln>
        </p:spPr>
        <p:txBody>
          <a:bodyPr>
            <a:spAutoFit/>
          </a:bodyPr>
          <a:lstStyle/>
          <a:p>
            <a:pPr>
              <a:lnSpc>
                <a:spcPct val="50000"/>
              </a:lnSpc>
            </a:pPr>
            <a:r>
              <a:rPr lang="en-GB" sz="1000">
                <a:solidFill>
                  <a:schemeClr val="tx1"/>
                </a:solidFill>
                <a:effectLst/>
                <a:latin typeface="Calibri" pitchFamily="34" charset="0"/>
              </a:rPr>
              <a:t>240</a:t>
            </a:r>
          </a:p>
        </p:txBody>
      </p:sp>
      <p:sp>
        <p:nvSpPr>
          <p:cNvPr id="1057879" name="Line 87"/>
          <p:cNvSpPr>
            <a:spLocks noChangeAspect="1" noChangeShapeType="1"/>
          </p:cNvSpPr>
          <p:nvPr/>
        </p:nvSpPr>
        <p:spPr bwMode="auto">
          <a:xfrm>
            <a:off x="598488" y="303688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0" name="Line 88"/>
          <p:cNvSpPr>
            <a:spLocks noChangeAspect="1" noChangeShapeType="1"/>
          </p:cNvSpPr>
          <p:nvPr/>
        </p:nvSpPr>
        <p:spPr bwMode="auto">
          <a:xfrm>
            <a:off x="598488" y="3533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1" name="Line 89"/>
          <p:cNvSpPr>
            <a:spLocks noChangeAspect="1" noChangeShapeType="1"/>
          </p:cNvSpPr>
          <p:nvPr/>
        </p:nvSpPr>
        <p:spPr bwMode="auto">
          <a:xfrm>
            <a:off x="598488" y="4041775"/>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2" name="Line 90"/>
          <p:cNvSpPr>
            <a:spLocks noChangeAspect="1" noChangeShapeType="1"/>
          </p:cNvSpPr>
          <p:nvPr/>
        </p:nvSpPr>
        <p:spPr bwMode="auto">
          <a:xfrm>
            <a:off x="598488" y="4540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3" name="Line 91"/>
          <p:cNvSpPr>
            <a:spLocks noChangeAspect="1" noChangeShapeType="1"/>
          </p:cNvSpPr>
          <p:nvPr/>
        </p:nvSpPr>
        <p:spPr bwMode="auto">
          <a:xfrm>
            <a:off x="598488" y="5048250"/>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4" name="Line 92"/>
          <p:cNvSpPr>
            <a:spLocks noChangeAspect="1" noChangeShapeType="1"/>
          </p:cNvSpPr>
          <p:nvPr/>
        </p:nvSpPr>
        <p:spPr bwMode="auto">
          <a:xfrm>
            <a:off x="598488" y="5545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5" name="Line 93"/>
          <p:cNvSpPr>
            <a:spLocks noChangeAspect="1" noChangeShapeType="1"/>
          </p:cNvSpPr>
          <p:nvPr/>
        </p:nvSpPr>
        <p:spPr bwMode="auto">
          <a:xfrm>
            <a:off x="598488" y="6053138"/>
            <a:ext cx="103187"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6" name="Line 94"/>
          <p:cNvSpPr>
            <a:spLocks noChangeAspect="1" noChangeShapeType="1"/>
          </p:cNvSpPr>
          <p:nvPr/>
        </p:nvSpPr>
        <p:spPr bwMode="auto">
          <a:xfrm>
            <a:off x="1244600"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7" name="Line 95"/>
          <p:cNvSpPr>
            <a:spLocks noChangeAspect="1" noChangeShapeType="1"/>
          </p:cNvSpPr>
          <p:nvPr/>
        </p:nvSpPr>
        <p:spPr bwMode="auto">
          <a:xfrm>
            <a:off x="18907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8" name="Line 96"/>
          <p:cNvSpPr>
            <a:spLocks noChangeAspect="1" noChangeShapeType="1"/>
          </p:cNvSpPr>
          <p:nvPr/>
        </p:nvSpPr>
        <p:spPr bwMode="auto">
          <a:xfrm>
            <a:off x="253523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9" name="Line 97"/>
          <p:cNvSpPr>
            <a:spLocks noChangeAspect="1" noChangeShapeType="1"/>
          </p:cNvSpPr>
          <p:nvPr/>
        </p:nvSpPr>
        <p:spPr bwMode="auto">
          <a:xfrm>
            <a:off x="3176588"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0" name="Line 98"/>
          <p:cNvSpPr>
            <a:spLocks noChangeAspect="1" noChangeShapeType="1"/>
          </p:cNvSpPr>
          <p:nvPr/>
        </p:nvSpPr>
        <p:spPr bwMode="auto">
          <a:xfrm>
            <a:off x="3821113"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1" name="Line 99"/>
          <p:cNvSpPr>
            <a:spLocks noChangeAspect="1" noChangeShapeType="1"/>
          </p:cNvSpPr>
          <p:nvPr/>
        </p:nvSpPr>
        <p:spPr bwMode="auto">
          <a:xfrm>
            <a:off x="4460875" y="2522538"/>
            <a:ext cx="0" cy="9207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2" name="Text Box 100"/>
          <p:cNvSpPr txBox="1">
            <a:spLocks noChangeArrowheads="1"/>
          </p:cNvSpPr>
          <p:nvPr/>
        </p:nvSpPr>
        <p:spPr bwMode="auto">
          <a:xfrm>
            <a:off x="699557" y="457200"/>
            <a:ext cx="7834843" cy="424732"/>
          </a:xfrm>
          <a:prstGeom prst="rect">
            <a:avLst/>
          </a:prstGeom>
          <a:noFill/>
          <a:ln w="9525" algn="ctr">
            <a:noFill/>
            <a:miter lim="800000"/>
            <a:headEnd/>
            <a:tailEnd/>
          </a:ln>
          <a:effectLst/>
        </p:spPr>
        <p:txBody>
          <a:bodyPr wrap="square">
            <a:spAutoFit/>
          </a:bodyPr>
          <a:lstStyle/>
          <a:p>
            <a:pPr>
              <a:lnSpc>
                <a:spcPct val="90000"/>
              </a:lnSpc>
              <a:defRPr/>
            </a:pPr>
            <a:r>
              <a:rPr lang="en-GB" sz="2400" dirty="0" smtClean="0">
                <a:solidFill>
                  <a:schemeClr val="bg1"/>
                </a:solidFill>
                <a:effectLst>
                  <a:outerShdw blurRad="38100" dist="38100" dir="2700000" algn="tl">
                    <a:srgbClr val="000000"/>
                  </a:outerShdw>
                </a:effectLst>
                <a:latin typeface="Calibri" pitchFamily="34" charset="0"/>
              </a:rPr>
              <a:t>Possible top-slab cold subduction Geotherm</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57895" name="Line 103"/>
          <p:cNvSpPr>
            <a:spLocks noChangeShapeType="1"/>
          </p:cNvSpPr>
          <p:nvPr/>
        </p:nvSpPr>
        <p:spPr bwMode="auto">
          <a:xfrm flipV="1">
            <a:off x="2271713" y="3062288"/>
            <a:ext cx="90487" cy="500062"/>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08" name="Figura a mano libera 107"/>
          <p:cNvSpPr/>
          <p:nvPr/>
        </p:nvSpPr>
        <p:spPr bwMode="auto">
          <a:xfrm>
            <a:off x="584200" y="2658533"/>
            <a:ext cx="4521200" cy="1066800"/>
          </a:xfrm>
          <a:custGeom>
            <a:avLst/>
            <a:gdLst>
              <a:gd name="connsiteX0" fmla="*/ 4521200 w 4521200"/>
              <a:gd name="connsiteY0" fmla="*/ 1066800 h 1066800"/>
              <a:gd name="connsiteX1" fmla="*/ 1278467 w 4521200"/>
              <a:gd name="connsiteY1" fmla="*/ 220134 h 1066800"/>
              <a:gd name="connsiteX2" fmla="*/ 0 w 4521200"/>
              <a:gd name="connsiteY2" fmla="*/ 0 h 1066800"/>
            </a:gdLst>
            <a:ahLst/>
            <a:cxnLst>
              <a:cxn ang="0">
                <a:pos x="connsiteX0" y="connsiteY0"/>
              </a:cxn>
              <a:cxn ang="0">
                <a:pos x="connsiteX1" y="connsiteY1"/>
              </a:cxn>
              <a:cxn ang="0">
                <a:pos x="connsiteX2" y="connsiteY2"/>
              </a:cxn>
            </a:cxnLst>
            <a:rect l="l" t="t" r="r" b="b"/>
            <a:pathLst>
              <a:path w="4521200" h="1066800">
                <a:moveTo>
                  <a:pt x="4521200" y="1066800"/>
                </a:moveTo>
                <a:lnTo>
                  <a:pt x="1278467" y="220134"/>
                </a:lnTo>
                <a:cubicBezTo>
                  <a:pt x="524934" y="42334"/>
                  <a:pt x="262467" y="21167"/>
                  <a:pt x="0"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0" name="Figura a mano libera 109"/>
          <p:cNvSpPr/>
          <p:nvPr/>
        </p:nvSpPr>
        <p:spPr bwMode="auto">
          <a:xfrm>
            <a:off x="592667" y="3623733"/>
            <a:ext cx="1989666" cy="2904067"/>
          </a:xfrm>
          <a:custGeom>
            <a:avLst/>
            <a:gdLst>
              <a:gd name="connsiteX0" fmla="*/ 1989666 w 1989666"/>
              <a:gd name="connsiteY0" fmla="*/ 2904067 h 2904067"/>
              <a:gd name="connsiteX1" fmla="*/ 838200 w 1989666"/>
              <a:gd name="connsiteY1" fmla="*/ 1202267 h 2904067"/>
              <a:gd name="connsiteX2" fmla="*/ 0 w 1989666"/>
              <a:gd name="connsiteY2" fmla="*/ 0 h 2904067"/>
            </a:gdLst>
            <a:ahLst/>
            <a:cxnLst>
              <a:cxn ang="0">
                <a:pos x="connsiteX0" y="connsiteY0"/>
              </a:cxn>
              <a:cxn ang="0">
                <a:pos x="connsiteX1" y="connsiteY1"/>
              </a:cxn>
              <a:cxn ang="0">
                <a:pos x="connsiteX2" y="connsiteY2"/>
              </a:cxn>
            </a:cxnLst>
            <a:rect l="l" t="t" r="r" b="b"/>
            <a:pathLst>
              <a:path w="1989666" h="2904067">
                <a:moveTo>
                  <a:pt x="1989666" y="2904067"/>
                </a:moveTo>
                <a:lnTo>
                  <a:pt x="838200" y="1202267"/>
                </a:lnTo>
                <a:cubicBezTo>
                  <a:pt x="506589" y="718256"/>
                  <a:pt x="253294" y="359128"/>
                  <a:pt x="0"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1" name="Ovale 110"/>
          <p:cNvSpPr/>
          <p:nvPr/>
        </p:nvSpPr>
        <p:spPr bwMode="auto">
          <a:xfrm>
            <a:off x="1193799" y="4546599"/>
            <a:ext cx="304800" cy="313267"/>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1</a:t>
            </a:r>
          </a:p>
        </p:txBody>
      </p:sp>
      <p:sp>
        <p:nvSpPr>
          <p:cNvPr id="112" name="Ovale 111"/>
          <p:cNvSpPr/>
          <p:nvPr/>
        </p:nvSpPr>
        <p:spPr bwMode="auto">
          <a:xfrm>
            <a:off x="354541" y="507999"/>
            <a:ext cx="304800" cy="313267"/>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1</a:t>
            </a:r>
          </a:p>
        </p:txBody>
      </p:sp>
      <p:sp>
        <p:nvSpPr>
          <p:cNvPr id="128096" name="Text Box 104"/>
          <p:cNvSpPr txBox="1">
            <a:spLocks noChangeAspect="1" noChangeArrowheads="1"/>
          </p:cNvSpPr>
          <p:nvPr/>
        </p:nvSpPr>
        <p:spPr bwMode="auto">
          <a:xfrm>
            <a:off x="3100388" y="5473700"/>
            <a:ext cx="1773237" cy="841375"/>
          </a:xfrm>
          <a:prstGeom prst="rect">
            <a:avLst/>
          </a:prstGeom>
          <a:solidFill>
            <a:schemeClr val="bg1"/>
          </a:solidFill>
          <a:ln w="19050" algn="ctr">
            <a:solidFill>
              <a:schemeClr val="tx1"/>
            </a:solidFill>
            <a:miter lim="800000"/>
            <a:headEnd/>
            <a:tailEnd/>
          </a:ln>
        </p:spPr>
        <p:txBody>
          <a:bodyPr>
            <a:spAutoFit/>
          </a:bodyPr>
          <a:lstStyle/>
          <a:p>
            <a:pPr algn="ctr"/>
            <a:r>
              <a:rPr lang="en-GB" sz="2400" b="1" dirty="0">
                <a:solidFill>
                  <a:schemeClr val="tx1"/>
                </a:solidFill>
                <a:effectLst/>
                <a:latin typeface="Calibri" pitchFamily="34" charset="0"/>
              </a:rPr>
              <a:t>Peridotite</a:t>
            </a:r>
          </a:p>
          <a:p>
            <a:pPr algn="ctr"/>
            <a:r>
              <a:rPr lang="en-GB" sz="2400" b="1" dirty="0">
                <a:solidFill>
                  <a:schemeClr val="tx1"/>
                </a:solidFill>
                <a:effectLst/>
                <a:latin typeface="Calibri" pitchFamily="34" charset="0"/>
              </a:rPr>
              <a:t>+ H</a:t>
            </a:r>
            <a:r>
              <a:rPr lang="en-GB" sz="2400" b="1" baseline="-25000" dirty="0">
                <a:solidFill>
                  <a:schemeClr val="tx1"/>
                </a:solidFill>
                <a:effectLst/>
                <a:latin typeface="Calibri" pitchFamily="34" charset="0"/>
              </a:rPr>
              <a:t>2</a:t>
            </a:r>
            <a:r>
              <a:rPr lang="en-GB" sz="2400" b="1" dirty="0">
                <a:solidFill>
                  <a:schemeClr val="tx1"/>
                </a:solidFill>
                <a:effectLst/>
                <a:latin typeface="Calibri" pitchFamily="34" charset="0"/>
              </a:rPr>
              <a:t>O</a:t>
            </a:r>
          </a:p>
        </p:txBody>
      </p:sp>
      <p:sp>
        <p:nvSpPr>
          <p:cNvPr id="114" name="Text Box 100"/>
          <p:cNvSpPr txBox="1">
            <a:spLocks noChangeArrowheads="1"/>
          </p:cNvSpPr>
          <p:nvPr/>
        </p:nvSpPr>
        <p:spPr bwMode="auto">
          <a:xfrm>
            <a:off x="699557" y="795865"/>
            <a:ext cx="7834843" cy="424732"/>
          </a:xfrm>
          <a:prstGeom prst="rect">
            <a:avLst/>
          </a:prstGeom>
          <a:noFill/>
          <a:ln w="9525" algn="ctr">
            <a:noFill/>
            <a:miter lim="800000"/>
            <a:headEnd/>
            <a:tailEnd/>
          </a:ln>
          <a:effectLst/>
        </p:spPr>
        <p:txBody>
          <a:bodyPr wrap="square">
            <a:spAutoFit/>
          </a:bodyPr>
          <a:lstStyle/>
          <a:p>
            <a:pPr>
              <a:lnSpc>
                <a:spcPct val="90000"/>
              </a:lnSpc>
              <a:defRPr/>
            </a:pPr>
            <a:r>
              <a:rPr lang="en-GB" sz="2400" dirty="0" smtClean="0">
                <a:solidFill>
                  <a:schemeClr val="bg1"/>
                </a:solidFill>
                <a:effectLst>
                  <a:outerShdw blurRad="38100" dist="38100" dir="2700000" algn="tl">
                    <a:srgbClr val="000000"/>
                  </a:outerShdw>
                </a:effectLst>
                <a:latin typeface="Calibri" pitchFamily="34" charset="0"/>
              </a:rPr>
              <a:t>Possible top-slab medium-T subduction Geotherm</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15" name="Ovale 114"/>
          <p:cNvSpPr/>
          <p:nvPr/>
        </p:nvSpPr>
        <p:spPr bwMode="auto">
          <a:xfrm>
            <a:off x="354541" y="846664"/>
            <a:ext cx="304800" cy="313267"/>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2</a:t>
            </a:r>
          </a:p>
        </p:txBody>
      </p:sp>
      <p:sp>
        <p:nvSpPr>
          <p:cNvPr id="116" name="Ovale 115"/>
          <p:cNvSpPr/>
          <p:nvPr/>
        </p:nvSpPr>
        <p:spPr bwMode="auto">
          <a:xfrm>
            <a:off x="2432052" y="2904064"/>
            <a:ext cx="304800" cy="313267"/>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3</a:t>
            </a:r>
          </a:p>
        </p:txBody>
      </p:sp>
      <p:sp>
        <p:nvSpPr>
          <p:cNvPr id="117" name="Text Box 100"/>
          <p:cNvSpPr txBox="1">
            <a:spLocks noChangeArrowheads="1"/>
          </p:cNvSpPr>
          <p:nvPr/>
        </p:nvSpPr>
        <p:spPr bwMode="auto">
          <a:xfrm>
            <a:off x="699557" y="1151462"/>
            <a:ext cx="3809035" cy="424732"/>
          </a:xfrm>
          <a:prstGeom prst="rect">
            <a:avLst/>
          </a:prstGeom>
          <a:noFill/>
          <a:ln w="9525" algn="ctr">
            <a:noFill/>
            <a:miter lim="800000"/>
            <a:headEnd/>
            <a:tailEnd/>
          </a:ln>
          <a:effectLst/>
        </p:spPr>
        <p:txBody>
          <a:bodyPr wrap="square">
            <a:spAutoFit/>
          </a:bodyPr>
          <a:lstStyle/>
          <a:p>
            <a:pPr>
              <a:lnSpc>
                <a:spcPct val="90000"/>
              </a:lnSpc>
              <a:defRPr/>
            </a:pPr>
            <a:r>
              <a:rPr lang="en-GB" sz="2400" dirty="0" smtClean="0">
                <a:solidFill>
                  <a:schemeClr val="bg1"/>
                </a:solidFill>
                <a:effectLst>
                  <a:outerShdw blurRad="38100" dist="38100" dir="2700000" algn="tl">
                    <a:srgbClr val="000000"/>
                  </a:outerShdw>
                </a:effectLst>
                <a:latin typeface="Calibri" pitchFamily="34" charset="0"/>
              </a:rPr>
              <a:t>Average oceanic Geotherm</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18" name="Ovale 117"/>
          <p:cNvSpPr/>
          <p:nvPr/>
        </p:nvSpPr>
        <p:spPr bwMode="auto">
          <a:xfrm>
            <a:off x="354541" y="1202261"/>
            <a:ext cx="304800" cy="313267"/>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3</a:t>
            </a:r>
          </a:p>
        </p:txBody>
      </p:sp>
      <p:sp>
        <p:nvSpPr>
          <p:cNvPr id="119" name="Text Box 100"/>
          <p:cNvSpPr txBox="1">
            <a:spLocks noChangeArrowheads="1"/>
          </p:cNvSpPr>
          <p:nvPr/>
        </p:nvSpPr>
        <p:spPr bwMode="auto">
          <a:xfrm>
            <a:off x="5791199" y="1363113"/>
            <a:ext cx="3352801" cy="1421928"/>
          </a:xfrm>
          <a:prstGeom prst="rect">
            <a:avLst/>
          </a:prstGeom>
          <a:noFill/>
          <a:ln w="9525" algn="ctr">
            <a:noFill/>
            <a:miter lim="800000"/>
            <a:headEnd/>
            <a:tailEnd/>
          </a:ln>
          <a:effectLst/>
        </p:spPr>
        <p:txBody>
          <a:bodyPr wrap="square">
            <a:spAutoFit/>
          </a:bodyPr>
          <a:lstStyle/>
          <a:p>
            <a:pPr>
              <a:lnSpc>
                <a:spcPct val="90000"/>
              </a:lnSpc>
              <a:defRPr/>
            </a:pPr>
            <a:r>
              <a:rPr lang="en-GB" sz="2400" dirty="0" smtClean="0">
                <a:solidFill>
                  <a:schemeClr val="bg1"/>
                </a:solidFill>
                <a:effectLst>
                  <a:outerShdw blurRad="38100" dist="38100" dir="2700000" algn="tl">
                    <a:srgbClr val="000000"/>
                  </a:outerShdw>
                </a:effectLst>
                <a:latin typeface="Calibri" pitchFamily="34" charset="0"/>
              </a:rPr>
              <a:t>Many hydrous minerals are stable at T much lower than normal oceanic geotherm.</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20" name="Figura a mano libera 119"/>
          <p:cNvSpPr/>
          <p:nvPr/>
        </p:nvSpPr>
        <p:spPr bwMode="auto">
          <a:xfrm>
            <a:off x="609599" y="2616200"/>
            <a:ext cx="6496755" cy="3945467"/>
          </a:xfrm>
          <a:custGeom>
            <a:avLst/>
            <a:gdLst>
              <a:gd name="connsiteX0" fmla="*/ 0 w 2302934"/>
              <a:gd name="connsiteY0" fmla="*/ 0 h 3462867"/>
              <a:gd name="connsiteX1" fmla="*/ 2065867 w 2302934"/>
              <a:gd name="connsiteY1" fmla="*/ 220133 h 3462867"/>
              <a:gd name="connsiteX2" fmla="*/ 296334 w 2302934"/>
              <a:gd name="connsiteY2" fmla="*/ 1024467 h 3462867"/>
              <a:gd name="connsiteX3" fmla="*/ 1507067 w 2302934"/>
              <a:gd name="connsiteY3" fmla="*/ 2480733 h 3462867"/>
              <a:gd name="connsiteX4" fmla="*/ 2302934 w 2302934"/>
              <a:gd name="connsiteY4" fmla="*/ 3462867 h 3462867"/>
              <a:gd name="connsiteX0" fmla="*/ 0 w 6609644"/>
              <a:gd name="connsiteY0" fmla="*/ 0 h 3945467"/>
              <a:gd name="connsiteX1" fmla="*/ 5918200 w 6609644"/>
              <a:gd name="connsiteY1" fmla="*/ 702733 h 3945467"/>
              <a:gd name="connsiteX2" fmla="*/ 4148667 w 6609644"/>
              <a:gd name="connsiteY2" fmla="*/ 1507067 h 3945467"/>
              <a:gd name="connsiteX3" fmla="*/ 5359400 w 6609644"/>
              <a:gd name="connsiteY3" fmla="*/ 2963333 h 3945467"/>
              <a:gd name="connsiteX4" fmla="*/ 6155267 w 6609644"/>
              <a:gd name="connsiteY4" fmla="*/ 3945467 h 3945467"/>
              <a:gd name="connsiteX0" fmla="*/ 0 w 6496755"/>
              <a:gd name="connsiteY0" fmla="*/ 0 h 3945467"/>
              <a:gd name="connsiteX1" fmla="*/ 5918200 w 6496755"/>
              <a:gd name="connsiteY1" fmla="*/ 702733 h 3945467"/>
              <a:gd name="connsiteX2" fmla="*/ 3471334 w 6496755"/>
              <a:gd name="connsiteY2" fmla="*/ 1247775 h 3945467"/>
              <a:gd name="connsiteX3" fmla="*/ 5359400 w 6496755"/>
              <a:gd name="connsiteY3" fmla="*/ 2963333 h 3945467"/>
              <a:gd name="connsiteX4" fmla="*/ 6155267 w 6496755"/>
              <a:gd name="connsiteY4" fmla="*/ 3945467 h 3945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755" h="3945467">
                <a:moveTo>
                  <a:pt x="0" y="0"/>
                </a:moveTo>
                <a:cubicBezTo>
                  <a:pt x="1008239" y="24694"/>
                  <a:pt x="5339645" y="494771"/>
                  <a:pt x="5918200" y="702733"/>
                </a:cubicBezTo>
                <a:cubicBezTo>
                  <a:pt x="6496755" y="910695"/>
                  <a:pt x="3564467" y="871008"/>
                  <a:pt x="3471334" y="1247775"/>
                </a:cubicBezTo>
                <a:cubicBezTo>
                  <a:pt x="3378201" y="1624542"/>
                  <a:pt x="4912078" y="2513718"/>
                  <a:pt x="5359400" y="2963333"/>
                </a:cubicBezTo>
                <a:cubicBezTo>
                  <a:pt x="5806722" y="3412948"/>
                  <a:pt x="5924550" y="3657600"/>
                  <a:pt x="6155267" y="3945467"/>
                </a:cubicBezTo>
              </a:path>
            </a:pathLst>
          </a:cu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21" name="Ovale 120"/>
          <p:cNvSpPr/>
          <p:nvPr/>
        </p:nvSpPr>
        <p:spPr bwMode="auto">
          <a:xfrm>
            <a:off x="4776257" y="2895597"/>
            <a:ext cx="304800" cy="313267"/>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4</a:t>
            </a:r>
          </a:p>
        </p:txBody>
      </p:sp>
      <p:sp>
        <p:nvSpPr>
          <p:cNvPr id="122" name="Text Box 100"/>
          <p:cNvSpPr txBox="1">
            <a:spLocks noChangeArrowheads="1"/>
          </p:cNvSpPr>
          <p:nvPr/>
        </p:nvSpPr>
        <p:spPr bwMode="auto">
          <a:xfrm>
            <a:off x="699557" y="1540929"/>
            <a:ext cx="6673553" cy="424732"/>
          </a:xfrm>
          <a:prstGeom prst="rect">
            <a:avLst/>
          </a:prstGeom>
          <a:noFill/>
          <a:ln w="9525" algn="ctr">
            <a:noFill/>
            <a:miter lim="800000"/>
            <a:headEnd/>
            <a:tailEnd/>
          </a:ln>
          <a:effectLst/>
        </p:spPr>
        <p:txBody>
          <a:bodyPr wrap="square">
            <a:spAutoFit/>
          </a:bodyPr>
          <a:lstStyle/>
          <a:p>
            <a:pPr>
              <a:lnSpc>
                <a:spcPct val="90000"/>
              </a:lnSpc>
              <a:defRPr/>
            </a:pPr>
            <a:r>
              <a:rPr lang="en-GB" sz="2400" dirty="0" smtClean="0">
                <a:solidFill>
                  <a:schemeClr val="bg1"/>
                </a:solidFill>
                <a:effectLst>
                  <a:outerShdw blurRad="38100" dist="38100" dir="2700000" algn="tl">
                    <a:srgbClr val="000000"/>
                  </a:outerShdw>
                </a:effectLst>
                <a:latin typeface="Calibri" pitchFamily="34" charset="0"/>
              </a:rPr>
              <a:t>Possible mantle wedge Geotherm</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23" name="Ovale 122"/>
          <p:cNvSpPr/>
          <p:nvPr/>
        </p:nvSpPr>
        <p:spPr bwMode="auto">
          <a:xfrm>
            <a:off x="354541" y="1591728"/>
            <a:ext cx="304800" cy="313267"/>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4</a:t>
            </a:r>
          </a:p>
        </p:txBody>
      </p:sp>
      <p:sp>
        <p:nvSpPr>
          <p:cNvPr id="124" name="Text Box 100"/>
          <p:cNvSpPr txBox="1">
            <a:spLocks noChangeArrowheads="1"/>
          </p:cNvSpPr>
          <p:nvPr/>
        </p:nvSpPr>
        <p:spPr bwMode="auto">
          <a:xfrm>
            <a:off x="5791199" y="3615246"/>
            <a:ext cx="3352801" cy="1754326"/>
          </a:xfrm>
          <a:prstGeom prst="rect">
            <a:avLst/>
          </a:prstGeom>
          <a:noFill/>
          <a:ln w="9525" algn="ctr">
            <a:noFill/>
            <a:miter lim="800000"/>
            <a:headEnd/>
            <a:tailEnd/>
          </a:ln>
          <a:effectLst/>
        </p:spPr>
        <p:txBody>
          <a:bodyPr wrap="square">
            <a:spAutoFit/>
          </a:bodyPr>
          <a:lstStyle/>
          <a:p>
            <a:pPr>
              <a:lnSpc>
                <a:spcPct val="90000"/>
              </a:lnSpc>
              <a:defRPr/>
            </a:pPr>
            <a:r>
              <a:rPr lang="en-GB" sz="2400" dirty="0" smtClean="0">
                <a:solidFill>
                  <a:schemeClr val="bg1"/>
                </a:solidFill>
                <a:effectLst>
                  <a:outerShdw blurRad="38100" dist="38100" dir="2700000" algn="tl">
                    <a:srgbClr val="000000"/>
                  </a:outerShdw>
                </a:effectLst>
                <a:latin typeface="Calibri" pitchFamily="34" charset="0"/>
              </a:rPr>
              <a:t>The geotherm in the mantle wedge are much higher to much lower than normal oceanic geotherm.</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25" name="Text Box 5"/>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Principal hydrous phases in peridotites</a:t>
            </a:r>
            <a:endParaRPr lang="en-GB" sz="3600" dirty="0">
              <a:solidFill>
                <a:schemeClr val="bg1"/>
              </a:solidFill>
              <a:effectLst>
                <a:outerShdw blurRad="38100" dist="38100" dir="2700000" algn="tl">
                  <a:srgbClr val="000000"/>
                </a:outerShdw>
              </a:effectLst>
              <a:latin typeface="Calibri" pitchFamily="34" charset="0"/>
            </a:endParaRPr>
          </a:p>
        </p:txBody>
      </p:sp>
      <p:sp>
        <p:nvSpPr>
          <p:cNvPr id="126" name="AutoShape 106"/>
          <p:cNvSpPr>
            <a:spLocks noChangeArrowheads="1"/>
          </p:cNvSpPr>
          <p:nvPr/>
        </p:nvSpPr>
        <p:spPr bwMode="auto">
          <a:xfrm>
            <a:off x="3744913" y="3673475"/>
            <a:ext cx="422275" cy="644525"/>
          </a:xfrm>
          <a:prstGeom prst="downArrow">
            <a:avLst>
              <a:gd name="adj1" fmla="val 50000"/>
              <a:gd name="adj2" fmla="val 43233"/>
            </a:avLst>
          </a:prstGeom>
          <a:solidFill>
            <a:srgbClr val="FF0000">
              <a:alpha val="70000"/>
            </a:srgbClr>
          </a:solidFill>
          <a:ln w="9525" algn="ctr">
            <a:solidFill>
              <a:schemeClr val="bg2"/>
            </a:solidFill>
            <a:miter lim="800000"/>
            <a:headEnd/>
            <a:tailEnd/>
          </a:ln>
          <a:effectLst/>
        </p:spPr>
        <p:txBody>
          <a:bodyPr wrap="none" anchor="ctr"/>
          <a:lstStyle/>
          <a:p>
            <a:pPr>
              <a:defRPr/>
            </a:pPr>
            <a:endParaRPr lang="en-GB">
              <a:latin typeface="Calibri" pitchFamily="34" charset="0"/>
            </a:endParaRPr>
          </a:p>
        </p:txBody>
      </p:sp>
      <p:sp>
        <p:nvSpPr>
          <p:cNvPr id="127" name="AutoShape 105"/>
          <p:cNvSpPr>
            <a:spLocks noChangeArrowheads="1"/>
          </p:cNvSpPr>
          <p:nvPr/>
        </p:nvSpPr>
        <p:spPr bwMode="auto">
          <a:xfrm>
            <a:off x="2830513" y="3587750"/>
            <a:ext cx="422275" cy="730250"/>
          </a:xfrm>
          <a:prstGeom prst="downArrow">
            <a:avLst>
              <a:gd name="adj1" fmla="val 50000"/>
              <a:gd name="adj2" fmla="val 43233"/>
            </a:avLst>
          </a:prstGeom>
          <a:solidFill>
            <a:srgbClr val="66FF33">
              <a:alpha val="70000"/>
            </a:srgbClr>
          </a:solidFill>
          <a:ln w="9525" algn="ctr">
            <a:solidFill>
              <a:schemeClr val="bg2"/>
            </a:solidFill>
            <a:miter lim="800000"/>
            <a:headEnd/>
            <a:tailEnd/>
          </a:ln>
          <a:effectLst/>
        </p:spPr>
        <p:txBody>
          <a:bodyPr wrap="none" anchor="ctr"/>
          <a:lstStyle/>
          <a:p>
            <a:pPr>
              <a:defRPr/>
            </a:pPr>
            <a:endParaRPr lang="en-GB">
              <a:latin typeface="Calibri" pitchFamily="34" charset="0"/>
            </a:endParaRPr>
          </a:p>
        </p:txBody>
      </p:sp>
      <p:grpSp>
        <p:nvGrpSpPr>
          <p:cNvPr id="4" name="Group 10"/>
          <p:cNvGrpSpPr>
            <a:grpSpLocks/>
          </p:cNvGrpSpPr>
          <p:nvPr/>
        </p:nvGrpSpPr>
        <p:grpSpPr bwMode="auto">
          <a:xfrm>
            <a:off x="879475" y="2682875"/>
            <a:ext cx="3502025" cy="993775"/>
            <a:chOff x="554" y="1690"/>
            <a:chExt cx="2206" cy="626"/>
          </a:xfrm>
        </p:grpSpPr>
        <p:sp>
          <p:nvSpPr>
            <p:cNvPr id="1057803" name="Freeform 11"/>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57804" name="Freeform 12"/>
            <p:cNvSpPr>
              <a:spLocks noChangeAspect="1"/>
            </p:cNvSpPr>
            <p:nvPr/>
          </p:nvSpPr>
          <p:spPr bwMode="auto">
            <a:xfrm>
              <a:off x="1662" y="2219"/>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grpSp>
        <p:nvGrpSpPr>
          <p:cNvPr id="2" name="Group 17"/>
          <p:cNvGrpSpPr>
            <a:grpSpLocks/>
          </p:cNvGrpSpPr>
          <p:nvPr/>
        </p:nvGrpSpPr>
        <p:grpSpPr bwMode="auto">
          <a:xfrm>
            <a:off x="1098550" y="2625725"/>
            <a:ext cx="1614488" cy="3651250"/>
            <a:chOff x="692" y="1654"/>
            <a:chExt cx="1017" cy="2300"/>
          </a:xfrm>
        </p:grpSpPr>
        <p:grpSp>
          <p:nvGrpSpPr>
            <p:cNvPr id="3" name="Group 18"/>
            <p:cNvGrpSpPr>
              <a:grpSpLocks/>
            </p:cNvGrpSpPr>
            <p:nvPr/>
          </p:nvGrpSpPr>
          <p:grpSpPr bwMode="auto">
            <a:xfrm>
              <a:off x="824" y="1654"/>
              <a:ext cx="885" cy="1893"/>
              <a:chOff x="824" y="1654"/>
              <a:chExt cx="885" cy="1893"/>
            </a:xfrm>
          </p:grpSpPr>
          <p:sp>
            <p:nvSpPr>
              <p:cNvPr id="1057811" name="Freeform 19"/>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57812" name="Freeform 20"/>
              <p:cNvSpPr>
                <a:spLocks noChangeAspect="1"/>
              </p:cNvSpPr>
              <p:nvPr/>
            </p:nvSpPr>
            <p:spPr bwMode="auto">
              <a:xfrm>
                <a:off x="1122" y="2219"/>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57813" name="Freeform 21"/>
            <p:cNvSpPr>
              <a:spLocks noChangeAspect="1"/>
            </p:cNvSpPr>
            <p:nvPr/>
          </p:nvSpPr>
          <p:spPr bwMode="auto">
            <a:xfrm>
              <a:off x="692"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07" name="Figura a mano libera 106"/>
          <p:cNvSpPr/>
          <p:nvPr/>
        </p:nvSpPr>
        <p:spPr bwMode="auto">
          <a:xfrm>
            <a:off x="592667" y="2768600"/>
            <a:ext cx="4538133" cy="3767667"/>
          </a:xfrm>
          <a:custGeom>
            <a:avLst/>
            <a:gdLst>
              <a:gd name="connsiteX0" fmla="*/ 4538133 w 4538133"/>
              <a:gd name="connsiteY0" fmla="*/ 3767667 h 3767667"/>
              <a:gd name="connsiteX1" fmla="*/ 1913466 w 4538133"/>
              <a:gd name="connsiteY1" fmla="*/ 778933 h 3767667"/>
              <a:gd name="connsiteX2" fmla="*/ 0 w 4538133"/>
              <a:gd name="connsiteY2" fmla="*/ 0 h 3767667"/>
            </a:gdLst>
            <a:ahLst/>
            <a:cxnLst>
              <a:cxn ang="0">
                <a:pos x="connsiteX0" y="connsiteY0"/>
              </a:cxn>
              <a:cxn ang="0">
                <a:pos x="connsiteX1" y="connsiteY1"/>
              </a:cxn>
              <a:cxn ang="0">
                <a:pos x="connsiteX2" y="connsiteY2"/>
              </a:cxn>
            </a:cxnLst>
            <a:rect l="l" t="t" r="r" b="b"/>
            <a:pathLst>
              <a:path w="4538133" h="3767667">
                <a:moveTo>
                  <a:pt x="4538133" y="3767667"/>
                </a:moveTo>
                <a:cubicBezTo>
                  <a:pt x="3603977" y="2587272"/>
                  <a:pt x="2669822" y="1406878"/>
                  <a:pt x="1913466" y="778933"/>
                </a:cubicBezTo>
                <a:cubicBezTo>
                  <a:pt x="1157111" y="150989"/>
                  <a:pt x="578555" y="75494"/>
                  <a:pt x="0"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3" name="Ovale 112"/>
          <p:cNvSpPr/>
          <p:nvPr/>
        </p:nvSpPr>
        <p:spPr bwMode="auto">
          <a:xfrm>
            <a:off x="3464985" y="4521199"/>
            <a:ext cx="304800" cy="313267"/>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rPr>
              <a:t>2</a:t>
            </a:r>
          </a:p>
        </p:txBody>
      </p:sp>
      <p:sp>
        <p:nvSpPr>
          <p:cNvPr id="128" name="Text Box 319"/>
          <p:cNvSpPr txBox="1">
            <a:spLocks noChangeArrowheads="1"/>
          </p:cNvSpPr>
          <p:nvPr/>
        </p:nvSpPr>
        <p:spPr bwMode="auto">
          <a:xfrm>
            <a:off x="315913" y="6543676"/>
            <a:ext cx="4013200" cy="274638"/>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tx1"/>
                </a:solidFill>
                <a:effectLst>
                  <a:outerShdw blurRad="38100" dist="38100" dir="2700000" algn="tl">
                    <a:srgbClr val="FFFFFF"/>
                  </a:outerShdw>
                </a:effectLst>
                <a:latin typeface="Calibri" pitchFamily="34" charset="0"/>
              </a:rPr>
              <a:t>Schmidt </a:t>
            </a:r>
            <a:r>
              <a:rPr lang="en-GB" sz="1200" dirty="0" smtClean="0">
                <a:solidFill>
                  <a:schemeClr val="tx1"/>
                </a:solidFill>
                <a:effectLst>
                  <a:outerShdw blurRad="38100" dist="38100" dir="2700000" algn="tl">
                    <a:srgbClr val="FFFFFF"/>
                  </a:outerShdw>
                </a:effectLst>
                <a:latin typeface="Calibri" pitchFamily="34" charset="0"/>
              </a:rPr>
              <a:t>and </a:t>
            </a:r>
            <a:r>
              <a:rPr lang="en-GB" sz="1200" dirty="0" err="1" smtClean="0">
                <a:solidFill>
                  <a:schemeClr val="tx1"/>
                </a:solidFill>
                <a:effectLst>
                  <a:outerShdw blurRad="38100" dist="38100" dir="2700000" algn="tl">
                    <a:srgbClr val="FFFFFF"/>
                  </a:outerShdw>
                </a:effectLst>
                <a:latin typeface="Calibri" pitchFamily="34" charset="0"/>
              </a:rPr>
              <a:t>Poli</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smtClean="0">
                <a:solidFill>
                  <a:schemeClr val="tx1"/>
                </a:solidFill>
                <a:effectLst>
                  <a:outerShdw blurRad="38100" dist="38100" dir="2700000" algn="tl">
                    <a:srgbClr val="FFFFFF"/>
                  </a:outerShdw>
                </a:effectLst>
                <a:latin typeface="Calibri" pitchFamily="34" charset="0"/>
              </a:rPr>
              <a:t>1998 (Earth </a:t>
            </a:r>
            <a:r>
              <a:rPr lang="en-GB" sz="1200" dirty="0" smtClean="0">
                <a:solidFill>
                  <a:schemeClr val="tx1"/>
                </a:solidFill>
                <a:effectLst>
                  <a:outerShdw blurRad="38100" dist="38100" dir="2700000" algn="tl">
                    <a:srgbClr val="FFFFFF"/>
                  </a:outerShdw>
                </a:effectLst>
                <a:latin typeface="Calibri" pitchFamily="34" charset="0"/>
              </a:rPr>
              <a:t>Planet. Sci. Lett., 163, </a:t>
            </a:r>
            <a:r>
              <a:rPr lang="en-GB" sz="1200" dirty="0" smtClean="0">
                <a:solidFill>
                  <a:schemeClr val="tx1"/>
                </a:solidFill>
                <a:effectLst>
                  <a:outerShdw blurRad="38100" dist="38100" dir="2700000" algn="tl">
                    <a:srgbClr val="FFFFFF"/>
                  </a:outerShdw>
                </a:effectLst>
                <a:latin typeface="Calibri" pitchFamily="34" charset="0"/>
              </a:rPr>
              <a:t>361-379)</a:t>
            </a:r>
            <a:endParaRPr lang="en-GB" sz="1200" dirty="0">
              <a:solidFill>
                <a:schemeClr val="tx1"/>
              </a:solidFill>
              <a:effectLst>
                <a:outerShdw blurRad="38100" dist="38100" dir="2700000" algn="tl">
                  <a:srgbClr val="FFFFFF"/>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up)">
                                      <p:cBhvr>
                                        <p:cTn id="7" dur="500"/>
                                        <p:tgtEl>
                                          <p:spTgt spid="1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fade">
                                      <p:cBhvr>
                                        <p:cTn id="15" dur="500"/>
                                        <p:tgtEl>
                                          <p:spTgt spid="1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57892"/>
                                        </p:tgtEl>
                                        <p:attrNameLst>
                                          <p:attrName>style.visibility</p:attrName>
                                        </p:attrNameLst>
                                      </p:cBhvr>
                                      <p:to>
                                        <p:strVal val="visible"/>
                                      </p:to>
                                    </p:set>
                                    <p:animEffect transition="in" filter="fade">
                                      <p:cBhvr>
                                        <p:cTn id="19" dur="500"/>
                                        <p:tgtEl>
                                          <p:spTgt spid="105789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wipe(left)">
                                      <p:cBhvr>
                                        <p:cTn id="24" dur="1000"/>
                                        <p:tgtEl>
                                          <p:spTgt spid="107"/>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fade">
                                      <p:cBhvr>
                                        <p:cTn id="28" dur="500"/>
                                        <p:tgtEl>
                                          <p:spTgt spid="113"/>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15"/>
                                        </p:tgtEl>
                                        <p:attrNameLst>
                                          <p:attrName>style.visibility</p:attrName>
                                        </p:attrNameLst>
                                      </p:cBhvr>
                                      <p:to>
                                        <p:strVal val="visible"/>
                                      </p:to>
                                    </p:set>
                                    <p:animEffect transition="in" filter="fade">
                                      <p:cBhvr>
                                        <p:cTn id="32" dur="500"/>
                                        <p:tgtEl>
                                          <p:spTgt spid="115"/>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fade">
                                      <p:cBhvr>
                                        <p:cTn id="36" dur="500"/>
                                        <p:tgtEl>
                                          <p:spTgt spid="1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wipe(left)">
                                      <p:cBhvr>
                                        <p:cTn id="41" dur="1000"/>
                                        <p:tgtEl>
                                          <p:spTgt spid="108"/>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16"/>
                                        </p:tgtEl>
                                        <p:attrNameLst>
                                          <p:attrName>style.visibility</p:attrName>
                                        </p:attrNameLst>
                                      </p:cBhvr>
                                      <p:to>
                                        <p:strVal val="visible"/>
                                      </p:to>
                                    </p:set>
                                    <p:animEffect transition="in" filter="fade">
                                      <p:cBhvr>
                                        <p:cTn id="45" dur="500"/>
                                        <p:tgtEl>
                                          <p:spTgt spid="116"/>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500"/>
                                        <p:tgtEl>
                                          <p:spTgt spid="118"/>
                                        </p:tgtEl>
                                      </p:cBhvr>
                                    </p:animEffec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117"/>
                                        </p:tgtEl>
                                        <p:attrNameLst>
                                          <p:attrName>style.visibility</p:attrName>
                                        </p:attrNameLst>
                                      </p:cBhvr>
                                      <p:to>
                                        <p:strVal val="visible"/>
                                      </p:to>
                                    </p:set>
                                    <p:animEffect transition="in" filter="fade">
                                      <p:cBhvr>
                                        <p:cTn id="53" dur="500"/>
                                        <p:tgtEl>
                                          <p:spTgt spid="1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20"/>
                                        </p:tgtEl>
                                        <p:attrNameLst>
                                          <p:attrName>style.visibility</p:attrName>
                                        </p:attrNameLst>
                                      </p:cBhvr>
                                      <p:to>
                                        <p:strVal val="visible"/>
                                      </p:to>
                                    </p:set>
                                    <p:animEffect transition="in" filter="wipe(up)">
                                      <p:cBhvr>
                                        <p:cTn id="58" dur="2000"/>
                                        <p:tgtEl>
                                          <p:spTgt spid="120"/>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21"/>
                                        </p:tgtEl>
                                        <p:attrNameLst>
                                          <p:attrName>style.visibility</p:attrName>
                                        </p:attrNameLst>
                                      </p:cBhvr>
                                      <p:to>
                                        <p:strVal val="visible"/>
                                      </p:to>
                                    </p:set>
                                    <p:animEffect transition="in" filter="fade">
                                      <p:cBhvr>
                                        <p:cTn id="62" dur="500"/>
                                        <p:tgtEl>
                                          <p:spTgt spid="121"/>
                                        </p:tgtEl>
                                      </p:cBhvr>
                                    </p:animEffect>
                                  </p:childTnLst>
                                </p:cTn>
                              </p:par>
                            </p:childTnLst>
                          </p:cTn>
                        </p:par>
                        <p:par>
                          <p:cTn id="63" fill="hold">
                            <p:stCondLst>
                              <p:cond delay="2500"/>
                            </p:stCondLst>
                            <p:childTnLst>
                              <p:par>
                                <p:cTn id="64" presetID="10" presetClass="entr" presetSubtype="0" fill="hold" grpId="0" nodeType="afterEffect">
                                  <p:stCondLst>
                                    <p:cond delay="0"/>
                                  </p:stCondLst>
                                  <p:childTnLst>
                                    <p:set>
                                      <p:cBhvr>
                                        <p:cTn id="65" dur="1" fill="hold">
                                          <p:stCondLst>
                                            <p:cond delay="0"/>
                                          </p:stCondLst>
                                        </p:cTn>
                                        <p:tgtEl>
                                          <p:spTgt spid="123"/>
                                        </p:tgtEl>
                                        <p:attrNameLst>
                                          <p:attrName>style.visibility</p:attrName>
                                        </p:attrNameLst>
                                      </p:cBhvr>
                                      <p:to>
                                        <p:strVal val="visible"/>
                                      </p:to>
                                    </p:set>
                                    <p:animEffect transition="in" filter="fade">
                                      <p:cBhvr>
                                        <p:cTn id="66" dur="500"/>
                                        <p:tgtEl>
                                          <p:spTgt spid="123"/>
                                        </p:tgtEl>
                                      </p:cBhvr>
                                    </p:animEffect>
                                  </p:childTnLst>
                                </p:cTn>
                              </p:par>
                            </p:childTnLst>
                          </p:cTn>
                        </p:par>
                        <p:par>
                          <p:cTn id="67" fill="hold">
                            <p:stCondLst>
                              <p:cond delay="3000"/>
                            </p:stCondLst>
                            <p:childTnLst>
                              <p:par>
                                <p:cTn id="68" presetID="10" presetClass="entr" presetSubtype="0" fill="hold" grpId="0" nodeType="afterEffect">
                                  <p:stCondLst>
                                    <p:cond delay="0"/>
                                  </p:stCondLst>
                                  <p:childTnLst>
                                    <p:set>
                                      <p:cBhvr>
                                        <p:cTn id="69" dur="1" fill="hold">
                                          <p:stCondLst>
                                            <p:cond delay="0"/>
                                          </p:stCondLst>
                                        </p:cTn>
                                        <p:tgtEl>
                                          <p:spTgt spid="122"/>
                                        </p:tgtEl>
                                        <p:attrNameLst>
                                          <p:attrName>style.visibility</p:attrName>
                                        </p:attrNameLst>
                                      </p:cBhvr>
                                      <p:to>
                                        <p:strVal val="visible"/>
                                      </p:to>
                                    </p:set>
                                    <p:animEffect transition="in" filter="fade">
                                      <p:cBhvr>
                                        <p:cTn id="70" dur="500"/>
                                        <p:tgtEl>
                                          <p:spTgt spid="12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19"/>
                                        </p:tgtEl>
                                        <p:attrNameLst>
                                          <p:attrName>style.visibility</p:attrName>
                                        </p:attrNameLst>
                                      </p:cBhvr>
                                      <p:to>
                                        <p:strVal val="visible"/>
                                      </p:to>
                                    </p:set>
                                    <p:animEffect transition="in" filter="fade">
                                      <p:cBhvr>
                                        <p:cTn id="75" dur="500"/>
                                        <p:tgtEl>
                                          <p:spTgt spid="11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24"/>
                                        </p:tgtEl>
                                        <p:attrNameLst>
                                          <p:attrName>style.visibility</p:attrName>
                                        </p:attrNameLst>
                                      </p:cBhvr>
                                      <p:to>
                                        <p:strVal val="visible"/>
                                      </p:to>
                                    </p:set>
                                    <p:animEffect transition="in" filter="fade">
                                      <p:cBhvr>
                                        <p:cTn id="80"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892" grpId="0"/>
      <p:bldP spid="108" grpId="0" animBg="1"/>
      <p:bldP spid="110" grpId="0" animBg="1"/>
      <p:bldP spid="111" grpId="0" animBg="1"/>
      <p:bldP spid="112" grpId="0" animBg="1"/>
      <p:bldP spid="114" grpId="0"/>
      <p:bldP spid="115" grpId="0" animBg="1"/>
      <p:bldP spid="116" grpId="0" animBg="1"/>
      <p:bldP spid="117" grpId="0"/>
      <p:bldP spid="118" grpId="0" animBg="1"/>
      <p:bldP spid="119" grpId="0"/>
      <p:bldP spid="120" grpId="0" animBg="1"/>
      <p:bldP spid="121" grpId="0" animBg="1"/>
      <p:bldP spid="122" grpId="0"/>
      <p:bldP spid="123" grpId="0" animBg="1"/>
      <p:bldP spid="124" grpId="0"/>
      <p:bldP spid="107" grpId="0" animBg="1"/>
      <p:bldP spid="1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6" name="Text Box 4"/>
          <p:cNvSpPr txBox="1">
            <a:spLocks noChangeArrowheads="1"/>
          </p:cNvSpPr>
          <p:nvPr/>
        </p:nvSpPr>
        <p:spPr bwMode="auto">
          <a:xfrm>
            <a:off x="333375" y="2119313"/>
            <a:ext cx="3943350" cy="4154984"/>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Ol </a:t>
            </a:r>
            <a:r>
              <a:rPr lang="en-GB" sz="2400" dirty="0" smtClean="0">
                <a:solidFill>
                  <a:srgbClr val="FFFF00"/>
                </a:solidFill>
                <a:effectLst>
                  <a:outerShdw blurRad="38100" dist="38100" dir="2700000" algn="tl">
                    <a:srgbClr val="000000"/>
                  </a:outerShdw>
                </a:effectLst>
                <a:latin typeface="Calibri" pitchFamily="34" charset="0"/>
              </a:rPr>
              <a:t>= olivine;</a:t>
            </a:r>
          </a:p>
          <a:p>
            <a:pPr>
              <a:defRPr/>
            </a:pPr>
            <a:r>
              <a:rPr lang="en-GB" sz="2400" dirty="0" smtClean="0">
                <a:solidFill>
                  <a:schemeClr val="bg1"/>
                </a:solidFill>
                <a:effectLst>
                  <a:outerShdw blurRad="38100" dist="38100" dir="2700000" algn="tl">
                    <a:srgbClr val="000000"/>
                  </a:outerShdw>
                </a:effectLst>
                <a:latin typeface="Calibri" pitchFamily="34" charset="0"/>
              </a:rPr>
              <a:t>Cpx</a:t>
            </a:r>
            <a:r>
              <a:rPr lang="en-GB" sz="2400" dirty="0" smtClean="0">
                <a:solidFill>
                  <a:srgbClr val="FFFF00"/>
                </a:solidFill>
                <a:effectLst>
                  <a:outerShdw blurRad="38100" dist="38100" dir="2700000" algn="tl">
                    <a:srgbClr val="000000"/>
                  </a:outerShdw>
                </a:effectLst>
                <a:latin typeface="Calibri" pitchFamily="34" charset="0"/>
              </a:rPr>
              <a:t> = clinopyroxene;</a:t>
            </a:r>
          </a:p>
          <a:p>
            <a:pPr>
              <a:defRPr/>
            </a:pPr>
            <a:r>
              <a:rPr lang="en-GB" sz="2400" dirty="0" err="1" smtClean="0">
                <a:solidFill>
                  <a:schemeClr val="bg1"/>
                </a:solidFill>
                <a:effectLst>
                  <a:outerShdw blurRad="38100" dist="38100" dir="2700000" algn="tl">
                    <a:srgbClr val="000000"/>
                  </a:outerShdw>
                </a:effectLst>
                <a:latin typeface="Calibri" pitchFamily="34" charset="0"/>
              </a:rPr>
              <a:t>Cen</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 </a:t>
            </a:r>
            <a:r>
              <a:rPr lang="en-GB" sz="2400" dirty="0" err="1" smtClean="0">
                <a:solidFill>
                  <a:srgbClr val="FFFF00"/>
                </a:solidFill>
                <a:effectLst>
                  <a:outerShdw blurRad="38100" dist="38100" dir="2700000" algn="tl">
                    <a:srgbClr val="000000"/>
                  </a:outerShdw>
                </a:effectLst>
                <a:latin typeface="Calibri" pitchFamily="34" charset="0"/>
              </a:rPr>
              <a:t>clinoenstatite</a:t>
            </a:r>
            <a:r>
              <a:rPr lang="en-GB" sz="2400" dirty="0" smtClean="0">
                <a:solidFill>
                  <a:srgbClr val="FFFF00"/>
                </a:solidFill>
                <a:effectLst>
                  <a:outerShdw blurRad="38100" dist="38100" dir="2700000" algn="tl">
                    <a:srgbClr val="000000"/>
                  </a:outerShdw>
                </a:effectLst>
                <a:latin typeface="Calibri" pitchFamily="34" charset="0"/>
              </a:rPr>
              <a:t>;</a:t>
            </a:r>
          </a:p>
          <a:p>
            <a:pPr>
              <a:defRPr/>
            </a:pPr>
            <a:r>
              <a:rPr lang="en-GB" sz="2400" dirty="0" err="1" smtClean="0">
                <a:solidFill>
                  <a:schemeClr val="bg1"/>
                </a:solidFill>
                <a:effectLst>
                  <a:outerShdw blurRad="38100" dist="38100" dir="2700000" algn="tl">
                    <a:srgbClr val="000000"/>
                  </a:outerShdw>
                </a:effectLst>
                <a:latin typeface="Calibri" pitchFamily="34" charset="0"/>
              </a:rPr>
              <a:t>Gt</a:t>
            </a:r>
            <a:r>
              <a:rPr lang="en-GB" sz="2400" dirty="0" smtClean="0">
                <a:solidFill>
                  <a:schemeClr val="bg1"/>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 garnet;</a:t>
            </a:r>
          </a:p>
          <a:p>
            <a:pPr>
              <a:defRPr/>
            </a:pPr>
            <a:r>
              <a:rPr lang="en-GB" sz="2400" dirty="0" err="1" smtClean="0">
                <a:solidFill>
                  <a:schemeClr val="bg1"/>
                </a:solidFill>
                <a:effectLst>
                  <a:outerShdw blurRad="38100" dist="38100" dir="2700000" algn="tl">
                    <a:srgbClr val="000000"/>
                  </a:outerShdw>
                </a:effectLst>
                <a:latin typeface="Calibri" pitchFamily="34" charset="0"/>
              </a:rPr>
              <a:t>Rw</a:t>
            </a:r>
            <a:r>
              <a:rPr lang="en-GB" sz="2400" dirty="0" smtClean="0">
                <a:solidFill>
                  <a:srgbClr val="FFFF00"/>
                </a:solidFill>
                <a:effectLst>
                  <a:outerShdw blurRad="38100" dist="38100" dir="2700000" algn="tl">
                    <a:srgbClr val="000000"/>
                  </a:outerShdw>
                </a:effectLst>
                <a:latin typeface="Calibri" pitchFamily="34" charset="0"/>
              </a:rPr>
              <a:t> = ringwoodite;</a:t>
            </a:r>
          </a:p>
          <a:p>
            <a:pPr>
              <a:defRPr/>
            </a:pPr>
            <a:r>
              <a:rPr lang="en-GB" sz="2400" dirty="0" err="1" smtClean="0">
                <a:solidFill>
                  <a:schemeClr val="bg1"/>
                </a:solidFill>
                <a:effectLst>
                  <a:outerShdw blurRad="38100" dist="38100" dir="2700000" algn="tl">
                    <a:srgbClr val="000000"/>
                  </a:outerShdw>
                </a:effectLst>
                <a:latin typeface="Calibri" pitchFamily="34" charset="0"/>
              </a:rPr>
              <a:t>MgPv</a:t>
            </a:r>
            <a:r>
              <a:rPr lang="en-GB" sz="2400" dirty="0" smtClean="0">
                <a:solidFill>
                  <a:srgbClr val="FFFF00"/>
                </a:solidFill>
                <a:effectLst>
                  <a:outerShdw blurRad="38100" dist="38100" dir="2700000" algn="tl">
                    <a:srgbClr val="000000"/>
                  </a:outerShdw>
                </a:effectLst>
                <a:latin typeface="Calibri" pitchFamily="34" charset="0"/>
              </a:rPr>
              <a:t> = Mg-</a:t>
            </a:r>
            <a:r>
              <a:rPr lang="en-GB" sz="2400" dirty="0" err="1" smtClean="0">
                <a:solidFill>
                  <a:srgbClr val="FFFF00"/>
                </a:solidFill>
                <a:effectLst>
                  <a:outerShdw blurRad="38100" dist="38100" dir="2700000" algn="tl">
                    <a:srgbClr val="000000"/>
                  </a:outerShdw>
                </a:effectLst>
                <a:latin typeface="Calibri" pitchFamily="34" charset="0"/>
              </a:rPr>
              <a:t>perovskite</a:t>
            </a:r>
            <a:r>
              <a:rPr lang="en-GB" sz="2400" dirty="0" smtClean="0">
                <a:solidFill>
                  <a:srgbClr val="FFFF00"/>
                </a:solidFill>
                <a:effectLst>
                  <a:outerShdw blurRad="38100" dist="38100" dir="2700000" algn="tl">
                    <a:srgbClr val="000000"/>
                  </a:outerShdw>
                </a:effectLst>
                <a:latin typeface="Calibri" pitchFamily="34" charset="0"/>
              </a:rPr>
              <a:t>;</a:t>
            </a:r>
          </a:p>
          <a:p>
            <a:pPr>
              <a:defRPr/>
            </a:pPr>
            <a:r>
              <a:rPr lang="en-GB" sz="2400" dirty="0" err="1" smtClean="0">
                <a:solidFill>
                  <a:schemeClr val="bg1"/>
                </a:solidFill>
                <a:effectLst>
                  <a:outerShdw blurRad="38100" dist="38100" dir="2700000" algn="tl">
                    <a:srgbClr val="000000"/>
                  </a:outerShdw>
                </a:effectLst>
                <a:latin typeface="Calibri" pitchFamily="34" charset="0"/>
              </a:rPr>
              <a:t>CaPv</a:t>
            </a:r>
            <a:r>
              <a:rPr lang="en-GB" sz="2400" dirty="0" smtClean="0">
                <a:solidFill>
                  <a:srgbClr val="FFFF00"/>
                </a:solidFill>
                <a:effectLst>
                  <a:outerShdw blurRad="38100" dist="38100" dir="2700000" algn="tl">
                    <a:srgbClr val="000000"/>
                  </a:outerShdw>
                </a:effectLst>
                <a:latin typeface="Calibri" pitchFamily="34" charset="0"/>
              </a:rPr>
              <a:t> = Ca-</a:t>
            </a:r>
            <a:r>
              <a:rPr lang="en-GB" sz="2400" dirty="0" err="1" smtClean="0">
                <a:solidFill>
                  <a:srgbClr val="FFFF00"/>
                </a:solidFill>
                <a:effectLst>
                  <a:outerShdw blurRad="38100" dist="38100" dir="2700000" algn="tl">
                    <a:srgbClr val="000000"/>
                  </a:outerShdw>
                </a:effectLst>
                <a:latin typeface="Calibri" pitchFamily="34" charset="0"/>
              </a:rPr>
              <a:t>perovskite</a:t>
            </a:r>
            <a:r>
              <a:rPr lang="en-GB" sz="2400" dirty="0" smtClean="0">
                <a:solidFill>
                  <a:srgbClr val="FFFF00"/>
                </a:solidFill>
                <a:effectLst>
                  <a:outerShdw blurRad="38100" dist="38100" dir="2700000" algn="tl">
                    <a:srgbClr val="000000"/>
                  </a:outerShdw>
                </a:effectLst>
                <a:latin typeface="Calibri" pitchFamily="34" charset="0"/>
              </a:rPr>
              <a:t>;</a:t>
            </a:r>
          </a:p>
          <a:p>
            <a:pPr>
              <a:defRPr/>
            </a:pPr>
            <a:r>
              <a:rPr lang="en-GB" sz="2400" dirty="0" smtClean="0">
                <a:solidFill>
                  <a:schemeClr val="bg1"/>
                </a:solidFill>
                <a:effectLst>
                  <a:outerShdw blurRad="38100" dist="38100" dir="2700000" algn="tl">
                    <a:srgbClr val="000000"/>
                  </a:outerShdw>
                </a:effectLst>
                <a:latin typeface="Calibri" pitchFamily="34" charset="0"/>
              </a:rPr>
              <a:t>Pc</a:t>
            </a:r>
            <a:r>
              <a:rPr lang="en-GB" sz="2400" dirty="0" smtClean="0">
                <a:solidFill>
                  <a:srgbClr val="FF6600"/>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 </a:t>
            </a:r>
            <a:r>
              <a:rPr lang="en-GB" sz="2400" dirty="0" err="1" smtClean="0">
                <a:solidFill>
                  <a:srgbClr val="FFFF00"/>
                </a:solidFill>
                <a:effectLst>
                  <a:outerShdw blurRad="38100" dist="38100" dir="2700000" algn="tl">
                    <a:srgbClr val="000000"/>
                  </a:outerShdw>
                </a:effectLst>
                <a:latin typeface="Calibri" pitchFamily="34" charset="0"/>
              </a:rPr>
              <a:t>periclase</a:t>
            </a:r>
            <a:r>
              <a:rPr lang="en-GB" sz="2400" dirty="0" smtClean="0">
                <a:solidFill>
                  <a:srgbClr val="FFFF00"/>
                </a:solidFill>
                <a:effectLst>
                  <a:outerShdw blurRad="38100" dist="38100" dir="2700000" algn="tl">
                    <a:srgbClr val="000000"/>
                  </a:outerShdw>
                </a:effectLst>
                <a:latin typeface="Calibri" pitchFamily="34" charset="0"/>
              </a:rPr>
              <a:t>;</a:t>
            </a:r>
          </a:p>
          <a:p>
            <a:pPr>
              <a:defRPr/>
            </a:pPr>
            <a:r>
              <a:rPr lang="en-GB" sz="2400" dirty="0" smtClean="0">
                <a:solidFill>
                  <a:schemeClr val="bg1"/>
                </a:solidFill>
                <a:effectLst>
                  <a:outerShdw blurRad="38100" dist="38100" dir="2700000" algn="tl">
                    <a:srgbClr val="000000"/>
                  </a:outerShdw>
                </a:effectLst>
                <a:latin typeface="Calibri" pitchFamily="34" charset="0"/>
              </a:rPr>
              <a:t>A</a:t>
            </a:r>
            <a:r>
              <a:rPr lang="en-GB" sz="2400" dirty="0" smtClean="0">
                <a:solidFill>
                  <a:srgbClr val="FF6600"/>
                </a:solidFill>
                <a:effectLst>
                  <a:outerShdw blurRad="38100" dist="38100" dir="2700000" algn="tl">
                    <a:srgbClr val="000000"/>
                  </a:outerShdw>
                </a:effectLst>
                <a:latin typeface="Calibri" pitchFamily="34" charset="0"/>
              </a:rPr>
              <a:t> </a:t>
            </a:r>
            <a:r>
              <a:rPr lang="en-GB" sz="2400" dirty="0" smtClean="0">
                <a:solidFill>
                  <a:srgbClr val="FFFF00"/>
                </a:solidFill>
                <a:effectLst>
                  <a:outerShdw blurRad="38100" dist="38100" dir="2700000" algn="tl">
                    <a:srgbClr val="000000"/>
                  </a:outerShdw>
                </a:effectLst>
                <a:latin typeface="Calibri" pitchFamily="34" charset="0"/>
              </a:rPr>
              <a:t>= DHMS – Phase A;</a:t>
            </a:r>
            <a:endParaRPr lang="en-GB" sz="2400" dirty="0" smtClean="0">
              <a:solidFill>
                <a:srgbClr val="FF6600"/>
              </a:solidFill>
              <a:effectLst>
                <a:outerShdw blurRad="38100" dist="38100" dir="2700000" algn="tl">
                  <a:srgbClr val="000000"/>
                </a:outerShdw>
              </a:effectLst>
              <a:latin typeface="Calibri" pitchFamily="34" charset="0"/>
            </a:endParaRPr>
          </a:p>
          <a:p>
            <a:pPr>
              <a:defRPr/>
            </a:pPr>
            <a:r>
              <a:rPr lang="en-GB" sz="2400" dirty="0" smtClean="0">
                <a:solidFill>
                  <a:schemeClr val="bg1"/>
                </a:solidFill>
                <a:effectLst>
                  <a:outerShdw blurRad="38100" dist="38100" dir="2700000" algn="tl">
                    <a:srgbClr val="000000"/>
                  </a:outerShdw>
                </a:effectLst>
                <a:latin typeface="Calibri" pitchFamily="34" charset="0"/>
              </a:rPr>
              <a:t>E </a:t>
            </a:r>
            <a:r>
              <a:rPr lang="en-GB" sz="2400" dirty="0" smtClean="0">
                <a:solidFill>
                  <a:srgbClr val="FFFF00"/>
                </a:solidFill>
                <a:effectLst>
                  <a:outerShdw blurRad="38100" dist="38100" dir="2700000" algn="tl">
                    <a:srgbClr val="000000"/>
                  </a:outerShdw>
                </a:effectLst>
                <a:latin typeface="Calibri" pitchFamily="34" charset="0"/>
              </a:rPr>
              <a:t>= DHMS – Phase E;</a:t>
            </a:r>
            <a:endParaRPr lang="en-GB" sz="2400" dirty="0" smtClean="0">
              <a:solidFill>
                <a:srgbClr val="FF6600"/>
              </a:solidFill>
              <a:effectLst>
                <a:outerShdw blurRad="38100" dist="38100" dir="2700000" algn="tl">
                  <a:srgbClr val="000000"/>
                </a:outerShdw>
              </a:effectLst>
              <a:latin typeface="Calibri" pitchFamily="34" charset="0"/>
            </a:endParaRPr>
          </a:p>
          <a:p>
            <a:pPr>
              <a:defRPr/>
            </a:pPr>
            <a:r>
              <a:rPr lang="en-GB" sz="2400" dirty="0" err="1" smtClean="0">
                <a:solidFill>
                  <a:schemeClr val="bg1"/>
                </a:solidFill>
                <a:effectLst>
                  <a:outerShdw blurRad="38100" dist="38100" dir="2700000" algn="tl">
                    <a:srgbClr val="000000"/>
                  </a:outerShdw>
                </a:effectLst>
                <a:latin typeface="Calibri" pitchFamily="34" charset="0"/>
              </a:rPr>
              <a:t>SuB</a:t>
            </a:r>
            <a:r>
              <a:rPr lang="en-GB" sz="2400" dirty="0" smtClean="0">
                <a:solidFill>
                  <a:srgbClr val="FFFF00"/>
                </a:solidFill>
                <a:effectLst>
                  <a:outerShdw blurRad="38100" dist="38100" dir="2700000" algn="tl">
                    <a:srgbClr val="000000"/>
                  </a:outerShdw>
                </a:effectLst>
                <a:latin typeface="Calibri" pitchFamily="34" charset="0"/>
              </a:rPr>
              <a:t> = </a:t>
            </a:r>
            <a:r>
              <a:rPr lang="en-GB" sz="2400" dirty="0" err="1" smtClean="0">
                <a:solidFill>
                  <a:srgbClr val="FFFF00"/>
                </a:solidFill>
                <a:effectLst>
                  <a:outerShdw blurRad="38100" dist="38100" dir="2700000" algn="tl">
                    <a:srgbClr val="000000"/>
                  </a:outerShdw>
                </a:effectLst>
                <a:latin typeface="Calibri" pitchFamily="34" charset="0"/>
              </a:rPr>
              <a:t>Superhydrous</a:t>
            </a:r>
            <a:r>
              <a:rPr lang="en-GB" sz="2400" dirty="0" smtClean="0">
                <a:solidFill>
                  <a:srgbClr val="FFFF00"/>
                </a:solidFill>
                <a:effectLst>
                  <a:outerShdw blurRad="38100" dist="38100" dir="2700000" algn="tl">
                    <a:srgbClr val="000000"/>
                  </a:outerShdw>
                </a:effectLst>
                <a:latin typeface="Calibri" pitchFamily="34" charset="0"/>
              </a:rPr>
              <a:t> Phase B.</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1037382" name="Text Box 70"/>
          <p:cNvSpPr txBox="1">
            <a:spLocks noChangeArrowheads="1"/>
          </p:cNvSpPr>
          <p:nvPr/>
        </p:nvSpPr>
        <p:spPr bwMode="auto">
          <a:xfrm>
            <a:off x="-1" y="0"/>
            <a:ext cx="4532589" cy="1384995"/>
          </a:xfrm>
          <a:prstGeom prst="rect">
            <a:avLst/>
          </a:prstGeom>
          <a:noFill/>
          <a:ln w="9525" algn="ctr">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rPr>
              <a:t>Schematic stability of the hydrous phases in the system CMAS pyrolite + 2 wt%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a:t>
            </a:r>
            <a:endParaRPr lang="en-GB" sz="2800" dirty="0">
              <a:solidFill>
                <a:schemeClr val="bg1"/>
              </a:solidFill>
              <a:effectLst>
                <a:outerShdw blurRad="38100" dist="38100" dir="2700000" algn="tl">
                  <a:srgbClr val="000000"/>
                </a:outerShdw>
              </a:effectLst>
              <a:latin typeface="Calibri" pitchFamily="34" charset="0"/>
            </a:endParaRPr>
          </a:p>
        </p:txBody>
      </p:sp>
      <p:sp>
        <p:nvSpPr>
          <p:cNvPr id="1037383" name="Text Box 71"/>
          <p:cNvSpPr txBox="1">
            <a:spLocks noChangeArrowheads="1"/>
          </p:cNvSpPr>
          <p:nvPr/>
        </p:nvSpPr>
        <p:spPr bwMode="auto">
          <a:xfrm>
            <a:off x="407194" y="6334780"/>
            <a:ext cx="2601912"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smtClean="0">
                <a:solidFill>
                  <a:schemeClr val="bg1"/>
                </a:solidFill>
                <a:effectLst>
                  <a:outerShdw blurRad="38100" dist="38100" dir="2700000" algn="tl">
                    <a:srgbClr val="000000"/>
                  </a:outerShdw>
                </a:effectLst>
                <a:latin typeface="Calibri" pitchFamily="34" charset="0"/>
              </a:rPr>
              <a:t>Litasov</a:t>
            </a:r>
            <a:r>
              <a:rPr lang="en-GB" sz="1400" dirty="0" smtClean="0">
                <a:solidFill>
                  <a:schemeClr val="bg1"/>
                </a:solidFill>
                <a:effectLst>
                  <a:outerShdw blurRad="38100" dist="38100" dir="2700000" algn="tl">
                    <a:srgbClr val="000000"/>
                  </a:outerShdw>
                </a:effectLst>
                <a:latin typeface="Calibri" pitchFamily="34" charset="0"/>
              </a:rPr>
              <a:t> and </a:t>
            </a:r>
            <a:r>
              <a:rPr lang="en-GB" sz="1400" dirty="0" err="1" smtClean="0">
                <a:solidFill>
                  <a:schemeClr val="bg1"/>
                </a:solidFill>
                <a:effectLst>
                  <a:outerShdw blurRad="38100" dist="38100" dir="2700000" algn="tl">
                    <a:srgbClr val="000000"/>
                  </a:outerShdw>
                </a:effectLst>
                <a:latin typeface="Calibri" pitchFamily="34" charset="0"/>
              </a:rPr>
              <a:t>Ohtani</a:t>
            </a:r>
            <a:r>
              <a:rPr lang="en-GB" sz="1400" dirty="0" smtClean="0">
                <a:solidFill>
                  <a:schemeClr val="bg1"/>
                </a:solidFill>
                <a:effectLst>
                  <a:outerShdw blurRad="38100" dist="38100" dir="2700000" algn="tl">
                    <a:srgbClr val="000000"/>
                  </a:outerShdw>
                </a:effectLst>
                <a:latin typeface="Calibri" pitchFamily="34" charset="0"/>
              </a:rPr>
              <a:t> (2003) Phys. Chem. Mineral., 30, 147-156.</a:t>
            </a:r>
            <a:endParaRPr lang="en-GB" sz="1400" dirty="0">
              <a:solidFill>
                <a:schemeClr val="bg1"/>
              </a:solidFill>
              <a:effectLst>
                <a:outerShdw blurRad="38100" dist="38100" dir="2700000" algn="tl">
                  <a:srgbClr val="000000"/>
                </a:outerShdw>
              </a:effectLst>
              <a:latin typeface="Calibri" pitchFamily="34" charset="0"/>
            </a:endParaRPr>
          </a:p>
        </p:txBody>
      </p:sp>
      <p:grpSp>
        <p:nvGrpSpPr>
          <p:cNvPr id="2" name="Group 78"/>
          <p:cNvGrpSpPr>
            <a:grpSpLocks/>
          </p:cNvGrpSpPr>
          <p:nvPr/>
        </p:nvGrpSpPr>
        <p:grpSpPr bwMode="auto">
          <a:xfrm>
            <a:off x="4548188" y="0"/>
            <a:ext cx="4595812" cy="6858000"/>
            <a:chOff x="2865" y="0"/>
            <a:chExt cx="2895" cy="4320"/>
          </a:xfrm>
        </p:grpSpPr>
        <p:pic>
          <p:nvPicPr>
            <p:cNvPr id="129034" name="Picture 19"/>
            <p:cNvPicPr>
              <a:picLocks noChangeAspect="1" noChangeArrowheads="1"/>
            </p:cNvPicPr>
            <p:nvPr/>
          </p:nvPicPr>
          <p:blipFill>
            <a:blip r:embed="rId3" cstate="print"/>
            <a:srcRect/>
            <a:stretch>
              <a:fillRect/>
            </a:stretch>
          </p:blipFill>
          <p:spPr bwMode="auto">
            <a:xfrm>
              <a:off x="2865" y="0"/>
              <a:ext cx="2895" cy="4320"/>
            </a:xfrm>
            <a:prstGeom prst="rect">
              <a:avLst/>
            </a:prstGeom>
            <a:noFill/>
            <a:ln w="9525" algn="ctr">
              <a:noFill/>
              <a:miter lim="800000"/>
              <a:headEnd/>
              <a:tailEnd/>
            </a:ln>
          </p:spPr>
        </p:pic>
        <p:sp>
          <p:nvSpPr>
            <p:cNvPr id="1037332" name="Freeform 20"/>
            <p:cNvSpPr>
              <a:spLocks/>
            </p:cNvSpPr>
            <p:nvPr/>
          </p:nvSpPr>
          <p:spPr bwMode="auto">
            <a:xfrm>
              <a:off x="3580" y="1431"/>
              <a:ext cx="155" cy="204"/>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7333" name="Text Box 21"/>
            <p:cNvSpPr txBox="1">
              <a:spLocks noChangeArrowheads="1"/>
            </p:cNvSpPr>
            <p:nvPr/>
          </p:nvSpPr>
          <p:spPr bwMode="auto">
            <a:xfrm rot="1015650">
              <a:off x="3439" y="1435"/>
              <a:ext cx="418" cy="213"/>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 + E</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7334" name="Freeform 22"/>
            <p:cNvSpPr>
              <a:spLocks/>
            </p:cNvSpPr>
            <p:nvPr/>
          </p:nvSpPr>
          <p:spPr bwMode="auto">
            <a:xfrm>
              <a:off x="3580" y="1704"/>
              <a:ext cx="176" cy="291"/>
            </a:xfrm>
            <a:custGeom>
              <a:avLst/>
              <a:gdLst/>
              <a:ahLst/>
              <a:cxnLst>
                <a:cxn ang="0">
                  <a:pos x="14" y="30"/>
                </a:cxn>
                <a:cxn ang="0">
                  <a:pos x="11" y="192"/>
                </a:cxn>
                <a:cxn ang="0">
                  <a:pos x="41" y="243"/>
                </a:cxn>
                <a:cxn ang="0">
                  <a:pos x="71" y="291"/>
                </a:cxn>
                <a:cxn ang="0">
                  <a:pos x="146" y="255"/>
                </a:cxn>
                <a:cxn ang="0">
                  <a:pos x="167" y="213"/>
                </a:cxn>
                <a:cxn ang="0">
                  <a:pos x="170" y="156"/>
                </a:cxn>
                <a:cxn ang="0">
                  <a:pos x="152" y="126"/>
                </a:cxn>
                <a:cxn ang="0">
                  <a:pos x="143" y="99"/>
                </a:cxn>
                <a:cxn ang="0">
                  <a:pos x="140" y="90"/>
                </a:cxn>
                <a:cxn ang="0">
                  <a:pos x="122" y="27"/>
                </a:cxn>
                <a:cxn ang="0">
                  <a:pos x="86" y="6"/>
                </a:cxn>
                <a:cxn ang="0">
                  <a:pos x="68" y="0"/>
                </a:cxn>
                <a:cxn ang="0">
                  <a:pos x="14" y="30"/>
                </a:cxn>
              </a:cxnLst>
              <a:rect l="0" t="0" r="r" b="b"/>
              <a:pathLst>
                <a:path w="176" h="291">
                  <a:moveTo>
                    <a:pt x="14" y="30"/>
                  </a:moveTo>
                  <a:cubicBezTo>
                    <a:pt x="0" y="85"/>
                    <a:pt x="7" y="127"/>
                    <a:pt x="11" y="192"/>
                  </a:cubicBezTo>
                  <a:cubicBezTo>
                    <a:pt x="12" y="212"/>
                    <a:pt x="35" y="225"/>
                    <a:pt x="41" y="243"/>
                  </a:cubicBezTo>
                  <a:cubicBezTo>
                    <a:pt x="44" y="272"/>
                    <a:pt x="44" y="282"/>
                    <a:pt x="71" y="291"/>
                  </a:cubicBezTo>
                  <a:cubicBezTo>
                    <a:pt x="119" y="286"/>
                    <a:pt x="109" y="279"/>
                    <a:pt x="146" y="255"/>
                  </a:cubicBezTo>
                  <a:cubicBezTo>
                    <a:pt x="151" y="241"/>
                    <a:pt x="159" y="226"/>
                    <a:pt x="167" y="213"/>
                  </a:cubicBezTo>
                  <a:cubicBezTo>
                    <a:pt x="174" y="186"/>
                    <a:pt x="176" y="187"/>
                    <a:pt x="170" y="156"/>
                  </a:cubicBezTo>
                  <a:cubicBezTo>
                    <a:pt x="168" y="145"/>
                    <a:pt x="155" y="135"/>
                    <a:pt x="152" y="126"/>
                  </a:cubicBezTo>
                  <a:cubicBezTo>
                    <a:pt x="149" y="117"/>
                    <a:pt x="146" y="108"/>
                    <a:pt x="143" y="99"/>
                  </a:cubicBezTo>
                  <a:cubicBezTo>
                    <a:pt x="142" y="96"/>
                    <a:pt x="140" y="90"/>
                    <a:pt x="140" y="90"/>
                  </a:cubicBezTo>
                  <a:cubicBezTo>
                    <a:pt x="138" y="67"/>
                    <a:pt x="141" y="43"/>
                    <a:pt x="122" y="27"/>
                  </a:cubicBezTo>
                  <a:cubicBezTo>
                    <a:pt x="110" y="17"/>
                    <a:pt x="102" y="11"/>
                    <a:pt x="86" y="6"/>
                  </a:cubicBezTo>
                  <a:cubicBezTo>
                    <a:pt x="80" y="4"/>
                    <a:pt x="68" y="0"/>
                    <a:pt x="68" y="0"/>
                  </a:cubicBezTo>
                  <a:cubicBezTo>
                    <a:pt x="53" y="2"/>
                    <a:pt x="14" y="8"/>
                    <a:pt x="14" y="3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7335" name="Freeform 23"/>
            <p:cNvSpPr>
              <a:spLocks/>
            </p:cNvSpPr>
            <p:nvPr/>
          </p:nvSpPr>
          <p:spPr bwMode="auto">
            <a:xfrm>
              <a:off x="3736" y="2532"/>
              <a:ext cx="306" cy="441"/>
            </a:xfrm>
            <a:custGeom>
              <a:avLst/>
              <a:gdLst/>
              <a:ahLst/>
              <a:cxnLst>
                <a:cxn ang="0">
                  <a:pos x="59" y="15"/>
                </a:cxn>
                <a:cxn ang="0">
                  <a:pos x="110" y="405"/>
                </a:cxn>
                <a:cxn ang="0">
                  <a:pos x="164" y="441"/>
                </a:cxn>
                <a:cxn ang="0">
                  <a:pos x="209" y="438"/>
                </a:cxn>
                <a:cxn ang="0">
                  <a:pos x="257" y="408"/>
                </a:cxn>
                <a:cxn ang="0">
                  <a:pos x="272" y="318"/>
                </a:cxn>
                <a:cxn ang="0">
                  <a:pos x="287" y="270"/>
                </a:cxn>
                <a:cxn ang="0">
                  <a:pos x="188" y="0"/>
                </a:cxn>
                <a:cxn ang="0">
                  <a:pos x="77" y="3"/>
                </a:cxn>
                <a:cxn ang="0">
                  <a:pos x="59" y="15"/>
                </a:cxn>
              </a:cxnLst>
              <a:rect l="0" t="0" r="r" b="b"/>
              <a:pathLst>
                <a:path w="306" h="441">
                  <a:moveTo>
                    <a:pt x="59" y="15"/>
                  </a:moveTo>
                  <a:cubicBezTo>
                    <a:pt x="60" y="154"/>
                    <a:pt x="0" y="311"/>
                    <a:pt x="110" y="405"/>
                  </a:cubicBezTo>
                  <a:cubicBezTo>
                    <a:pt x="126" y="419"/>
                    <a:pt x="143" y="434"/>
                    <a:pt x="164" y="441"/>
                  </a:cubicBezTo>
                  <a:cubicBezTo>
                    <a:pt x="179" y="440"/>
                    <a:pt x="194" y="441"/>
                    <a:pt x="209" y="438"/>
                  </a:cubicBezTo>
                  <a:cubicBezTo>
                    <a:pt x="226" y="434"/>
                    <a:pt x="239" y="414"/>
                    <a:pt x="257" y="408"/>
                  </a:cubicBezTo>
                  <a:cubicBezTo>
                    <a:pt x="280" y="385"/>
                    <a:pt x="269" y="347"/>
                    <a:pt x="272" y="318"/>
                  </a:cubicBezTo>
                  <a:cubicBezTo>
                    <a:pt x="274" y="303"/>
                    <a:pt x="283" y="285"/>
                    <a:pt x="287" y="270"/>
                  </a:cubicBezTo>
                  <a:cubicBezTo>
                    <a:pt x="285" y="175"/>
                    <a:pt x="306" y="39"/>
                    <a:pt x="188" y="0"/>
                  </a:cubicBezTo>
                  <a:cubicBezTo>
                    <a:pt x="151" y="1"/>
                    <a:pt x="114" y="1"/>
                    <a:pt x="77" y="3"/>
                  </a:cubicBezTo>
                  <a:cubicBezTo>
                    <a:pt x="65" y="4"/>
                    <a:pt x="68" y="15"/>
                    <a:pt x="59" y="15"/>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7336" name="Text Box 24"/>
            <p:cNvSpPr txBox="1">
              <a:spLocks noChangeArrowheads="1"/>
            </p:cNvSpPr>
            <p:nvPr/>
          </p:nvSpPr>
          <p:spPr bwMode="auto">
            <a:xfrm rot="4202875">
              <a:off x="3590" y="2611"/>
              <a:ext cx="599" cy="213"/>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 + SuB</a:t>
              </a:r>
              <a:endParaRPr lang="en-GB" sz="1600">
                <a:solidFill>
                  <a:srgbClr val="FFFF00"/>
                </a:solidFill>
                <a:effectLst>
                  <a:outerShdw blurRad="38100" dist="38100" dir="2700000" algn="tl">
                    <a:srgbClr val="000000"/>
                  </a:outerShdw>
                </a:effectLst>
                <a:latin typeface="Calibri" pitchFamily="34" charset="0"/>
              </a:endParaRPr>
            </a:p>
          </p:txBody>
        </p:sp>
        <p:sp>
          <p:nvSpPr>
            <p:cNvPr id="1037337" name="Rectangle 25"/>
            <p:cNvSpPr>
              <a:spLocks noChangeArrowheads="1"/>
            </p:cNvSpPr>
            <p:nvPr/>
          </p:nvSpPr>
          <p:spPr bwMode="auto">
            <a:xfrm>
              <a:off x="3570" y="3546"/>
              <a:ext cx="168" cy="570"/>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7338" name="Text Box 26"/>
            <p:cNvSpPr txBox="1">
              <a:spLocks noChangeArrowheads="1"/>
            </p:cNvSpPr>
            <p:nvPr/>
          </p:nvSpPr>
          <p:spPr bwMode="auto">
            <a:xfrm>
              <a:off x="3194" y="3812"/>
              <a:ext cx="777" cy="213"/>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Phase G/D/F</a:t>
              </a:r>
              <a:endParaRPr lang="en-GB" sz="1600">
                <a:solidFill>
                  <a:srgbClr val="FFFF00"/>
                </a:solidFill>
                <a:effectLst>
                  <a:outerShdw blurRad="38100" dist="38100" dir="2700000" algn="tl">
                    <a:srgbClr val="000000"/>
                  </a:outerShdw>
                </a:effectLst>
                <a:latin typeface="Calibri" pitchFamily="34" charset="0"/>
              </a:endParaRPr>
            </a:p>
          </p:txBody>
        </p:sp>
        <p:sp>
          <p:nvSpPr>
            <p:cNvPr id="1037339" name="Freeform 27"/>
            <p:cNvSpPr>
              <a:spLocks/>
            </p:cNvSpPr>
            <p:nvPr/>
          </p:nvSpPr>
          <p:spPr bwMode="auto">
            <a:xfrm rot="-741322">
              <a:off x="3188" y="1332"/>
              <a:ext cx="147" cy="233"/>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7340" name="Text Box 28"/>
            <p:cNvSpPr txBox="1">
              <a:spLocks noChangeArrowheads="1"/>
            </p:cNvSpPr>
            <p:nvPr/>
          </p:nvSpPr>
          <p:spPr bwMode="auto">
            <a:xfrm rot="3927307">
              <a:off x="3057" y="1311"/>
              <a:ext cx="390" cy="194"/>
            </a:xfrm>
            <a:prstGeom prst="rect">
              <a:avLst/>
            </a:prstGeom>
            <a:noFill/>
            <a:ln w="9525" algn="ctr">
              <a:noFill/>
              <a:miter lim="800000"/>
              <a:headEnd/>
              <a:tailEnd/>
            </a:ln>
            <a:effectLst/>
          </p:spPr>
          <p:txBody>
            <a:bodyPr wrap="none">
              <a:spAutoFit/>
            </a:bodyPr>
            <a:lstStyle/>
            <a:p>
              <a:pPr>
                <a:defRPr/>
              </a:pPr>
              <a:r>
                <a:rPr lang="en-GB" sz="1400" dirty="0" smtClean="0">
                  <a:solidFill>
                    <a:srgbClr val="FFFF00"/>
                  </a:solidFill>
                  <a:effectLst>
                    <a:outerShdw blurRad="38100" dist="38100" dir="2700000" algn="tl">
                      <a:srgbClr val="000000"/>
                    </a:outerShdw>
                  </a:effectLst>
                  <a:latin typeface="Calibri" pitchFamily="34" charset="0"/>
                </a:rPr>
                <a:t>Ol + A</a:t>
              </a:r>
              <a:endParaRPr lang="en-GB" sz="1400" dirty="0">
                <a:solidFill>
                  <a:srgbClr val="FFFF00"/>
                </a:solidFill>
                <a:effectLst>
                  <a:outerShdw blurRad="38100" dist="38100" dir="2700000" algn="tl">
                    <a:srgbClr val="000000"/>
                  </a:outerShdw>
                </a:effectLst>
                <a:latin typeface="Calibri" pitchFamily="34" charset="0"/>
              </a:endParaRPr>
            </a:p>
          </p:txBody>
        </p:sp>
        <p:sp>
          <p:nvSpPr>
            <p:cNvPr id="1037341" name="Freeform 29"/>
            <p:cNvSpPr>
              <a:spLocks/>
            </p:cNvSpPr>
            <p:nvPr/>
          </p:nvSpPr>
          <p:spPr bwMode="auto">
            <a:xfrm>
              <a:off x="3204" y="1566"/>
              <a:ext cx="2058" cy="654"/>
            </a:xfrm>
            <a:custGeom>
              <a:avLst/>
              <a:gdLst/>
              <a:ahLst/>
              <a:cxnLst>
                <a:cxn ang="0">
                  <a:pos x="0" y="9"/>
                </a:cxn>
                <a:cxn ang="0">
                  <a:pos x="258" y="0"/>
                </a:cxn>
                <a:cxn ang="0">
                  <a:pos x="2058" y="654"/>
                </a:cxn>
              </a:cxnLst>
              <a:rect l="0" t="0" r="r" b="b"/>
              <a:pathLst>
                <a:path w="2058" h="654">
                  <a:moveTo>
                    <a:pt x="0" y="9"/>
                  </a:moveTo>
                  <a:lnTo>
                    <a:pt x="258" y="0"/>
                  </a:lnTo>
                  <a:lnTo>
                    <a:pt x="2058" y="654"/>
                  </a:lnTo>
                </a:path>
              </a:pathLst>
            </a:custGeom>
            <a:noFill/>
            <a:ln w="57150" cap="flat" cmpd="sng">
              <a:solidFill>
                <a:srgbClr val="6600CC"/>
              </a:solidFill>
              <a:prstDash val="dash"/>
              <a:round/>
              <a:headEnd/>
              <a:tailEnd/>
            </a:ln>
            <a:effectLst/>
          </p:spPr>
          <p:txBody>
            <a:bodyPr anchor="ctr"/>
            <a:lstStyle/>
            <a:p>
              <a:pPr>
                <a:defRPr/>
              </a:pPr>
              <a:endParaRPr lang="en-GB">
                <a:latin typeface="Calibri" pitchFamily="34" charset="0"/>
              </a:endParaRPr>
            </a:p>
          </p:txBody>
        </p:sp>
        <p:sp>
          <p:nvSpPr>
            <p:cNvPr id="1037342" name="Freeform 30"/>
            <p:cNvSpPr>
              <a:spLocks/>
            </p:cNvSpPr>
            <p:nvPr/>
          </p:nvSpPr>
          <p:spPr bwMode="auto">
            <a:xfrm>
              <a:off x="3261" y="2280"/>
              <a:ext cx="2199" cy="663"/>
            </a:xfrm>
            <a:custGeom>
              <a:avLst/>
              <a:gdLst/>
              <a:ahLst/>
              <a:cxnLst>
                <a:cxn ang="0">
                  <a:pos x="0" y="9"/>
                </a:cxn>
                <a:cxn ang="0">
                  <a:pos x="258" y="0"/>
                </a:cxn>
                <a:cxn ang="0">
                  <a:pos x="2199" y="663"/>
                </a:cxn>
              </a:cxnLst>
              <a:rect l="0" t="0" r="r" b="b"/>
              <a:pathLst>
                <a:path w="2199" h="663">
                  <a:moveTo>
                    <a:pt x="0" y="9"/>
                  </a:moveTo>
                  <a:lnTo>
                    <a:pt x="258" y="0"/>
                  </a:lnTo>
                  <a:lnTo>
                    <a:pt x="2199" y="663"/>
                  </a:lnTo>
                </a:path>
              </a:pathLst>
            </a:custGeom>
            <a:noFill/>
            <a:ln w="57150" cap="flat" cmpd="sng">
              <a:solidFill>
                <a:srgbClr val="66FF33"/>
              </a:solidFill>
              <a:prstDash val="dash"/>
              <a:round/>
              <a:headEnd/>
              <a:tailEnd/>
            </a:ln>
            <a:effectLst/>
          </p:spPr>
          <p:txBody>
            <a:bodyPr anchor="ctr"/>
            <a:lstStyle/>
            <a:p>
              <a:pPr>
                <a:defRPr/>
              </a:pPr>
              <a:endParaRPr lang="en-GB">
                <a:latin typeface="Calibri" pitchFamily="34" charset="0"/>
              </a:endParaRPr>
            </a:p>
          </p:txBody>
        </p:sp>
        <p:sp>
          <p:nvSpPr>
            <p:cNvPr id="1037343" name="Text Box 31"/>
            <p:cNvSpPr txBox="1">
              <a:spLocks noChangeArrowheads="1"/>
            </p:cNvSpPr>
            <p:nvPr/>
          </p:nvSpPr>
          <p:spPr bwMode="auto">
            <a:xfrm>
              <a:off x="4133" y="1508"/>
              <a:ext cx="231" cy="213"/>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7344" name="Rectangle 32"/>
            <p:cNvSpPr>
              <a:spLocks noChangeArrowheads="1"/>
            </p:cNvSpPr>
            <p:nvPr/>
          </p:nvSpPr>
          <p:spPr bwMode="auto">
            <a:xfrm rot="1415311">
              <a:off x="4272" y="1779"/>
              <a:ext cx="165" cy="99"/>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7345" name="Rectangle 33"/>
            <p:cNvSpPr>
              <a:spLocks noChangeArrowheads="1"/>
            </p:cNvSpPr>
            <p:nvPr/>
          </p:nvSpPr>
          <p:spPr bwMode="auto">
            <a:xfrm rot="6673846">
              <a:off x="4266" y="1947"/>
              <a:ext cx="165" cy="99"/>
            </a:xfrm>
            <a:prstGeom prst="rect">
              <a:avLst/>
            </a:prstGeom>
            <a:solidFill>
              <a:srgbClr val="C0C0C0"/>
            </a:solidFill>
            <a:ln w="9525" algn="ctr">
              <a:noFill/>
              <a:miter lim="800000"/>
              <a:headEnd/>
              <a:tailEnd/>
            </a:ln>
          </p:spPr>
          <p:txBody>
            <a:bodyPr rot="10800000" vert="eaVert" wrap="none" anchor="ctr"/>
            <a:lstStyle/>
            <a:p>
              <a:pPr>
                <a:defRPr/>
              </a:pPr>
              <a:endParaRPr lang="en-GB">
                <a:latin typeface="Calibri" pitchFamily="34" charset="0"/>
              </a:endParaRPr>
            </a:p>
          </p:txBody>
        </p:sp>
        <p:sp>
          <p:nvSpPr>
            <p:cNvPr id="1037346" name="Text Box 34"/>
            <p:cNvSpPr txBox="1">
              <a:spLocks noChangeArrowheads="1"/>
            </p:cNvSpPr>
            <p:nvPr/>
          </p:nvSpPr>
          <p:spPr bwMode="auto">
            <a:xfrm>
              <a:off x="4244" y="1709"/>
              <a:ext cx="231" cy="213"/>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7347" name="Text Box 35"/>
            <p:cNvSpPr txBox="1">
              <a:spLocks noChangeArrowheads="1"/>
            </p:cNvSpPr>
            <p:nvPr/>
          </p:nvSpPr>
          <p:spPr bwMode="auto">
            <a:xfrm>
              <a:off x="4214" y="1928"/>
              <a:ext cx="295" cy="213"/>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a:t>
              </a:r>
              <a:endParaRPr lang="en-GB" sz="1600">
                <a:solidFill>
                  <a:srgbClr val="FFFF00"/>
                </a:solidFill>
                <a:effectLst>
                  <a:outerShdw blurRad="38100" dist="38100" dir="2700000" algn="tl">
                    <a:srgbClr val="000000"/>
                  </a:outerShdw>
                </a:effectLst>
                <a:latin typeface="Calibri" pitchFamily="34" charset="0"/>
              </a:endParaRPr>
            </a:p>
          </p:txBody>
        </p:sp>
        <p:sp>
          <p:nvSpPr>
            <p:cNvPr id="1037348" name="Rectangle 36"/>
            <p:cNvSpPr>
              <a:spLocks noChangeArrowheads="1"/>
            </p:cNvSpPr>
            <p:nvPr/>
          </p:nvSpPr>
          <p:spPr bwMode="auto">
            <a:xfrm rot="6673846">
              <a:off x="4531" y="2520"/>
              <a:ext cx="116" cy="99"/>
            </a:xfrm>
            <a:prstGeom prst="rect">
              <a:avLst/>
            </a:prstGeom>
            <a:solidFill>
              <a:srgbClr val="C0C0C0"/>
            </a:solidFill>
            <a:ln w="9525" algn="ctr">
              <a:noFill/>
              <a:miter lim="800000"/>
              <a:headEnd/>
              <a:tailEnd/>
            </a:ln>
          </p:spPr>
          <p:txBody>
            <a:bodyPr rot="10800000" vert="eaVert" wrap="none" anchor="ctr"/>
            <a:lstStyle/>
            <a:p>
              <a:pPr>
                <a:defRPr/>
              </a:pPr>
              <a:endParaRPr lang="en-GB">
                <a:latin typeface="Calibri" pitchFamily="34" charset="0"/>
              </a:endParaRPr>
            </a:p>
          </p:txBody>
        </p:sp>
        <p:sp>
          <p:nvSpPr>
            <p:cNvPr id="1037349" name="Rectangle 37"/>
            <p:cNvSpPr>
              <a:spLocks noChangeArrowheads="1"/>
            </p:cNvSpPr>
            <p:nvPr/>
          </p:nvSpPr>
          <p:spPr bwMode="auto">
            <a:xfrm rot="6673846">
              <a:off x="4508" y="2684"/>
              <a:ext cx="139" cy="99"/>
            </a:xfrm>
            <a:prstGeom prst="rect">
              <a:avLst/>
            </a:prstGeom>
            <a:solidFill>
              <a:srgbClr val="C0C0C0"/>
            </a:solidFill>
            <a:ln w="9525" algn="ctr">
              <a:noFill/>
              <a:miter lim="800000"/>
              <a:headEnd/>
              <a:tailEnd/>
            </a:ln>
          </p:spPr>
          <p:txBody>
            <a:bodyPr rot="10800000" vert="eaVert" wrap="none" anchor="ctr"/>
            <a:lstStyle/>
            <a:p>
              <a:pPr>
                <a:defRPr/>
              </a:pPr>
              <a:endParaRPr lang="en-GB">
                <a:latin typeface="Calibri" pitchFamily="34" charset="0"/>
              </a:endParaRPr>
            </a:p>
          </p:txBody>
        </p:sp>
        <p:sp>
          <p:nvSpPr>
            <p:cNvPr id="1037350" name="Text Box 38"/>
            <p:cNvSpPr txBox="1">
              <a:spLocks noChangeArrowheads="1"/>
            </p:cNvSpPr>
            <p:nvPr/>
          </p:nvSpPr>
          <p:spPr bwMode="auto">
            <a:xfrm>
              <a:off x="4355" y="2429"/>
              <a:ext cx="295" cy="213"/>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a:t>
              </a:r>
              <a:endParaRPr lang="en-GB" sz="1600">
                <a:solidFill>
                  <a:srgbClr val="FFFF00"/>
                </a:solidFill>
                <a:effectLst>
                  <a:outerShdw blurRad="38100" dist="38100" dir="2700000" algn="tl">
                    <a:srgbClr val="000000"/>
                  </a:outerShdw>
                </a:effectLst>
                <a:latin typeface="Calibri" pitchFamily="34" charset="0"/>
              </a:endParaRPr>
            </a:p>
          </p:txBody>
        </p:sp>
        <p:sp>
          <p:nvSpPr>
            <p:cNvPr id="1037351" name="Text Box 39"/>
            <p:cNvSpPr txBox="1">
              <a:spLocks noChangeArrowheads="1"/>
            </p:cNvSpPr>
            <p:nvPr/>
          </p:nvSpPr>
          <p:spPr bwMode="auto">
            <a:xfrm>
              <a:off x="4328" y="2582"/>
              <a:ext cx="284" cy="212"/>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a:t>
              </a:r>
              <a:endParaRPr lang="en-GB" sz="1600">
                <a:solidFill>
                  <a:srgbClr val="FFFF00"/>
                </a:solidFill>
                <a:effectLst>
                  <a:outerShdw blurRad="38100" dist="38100" dir="2700000" algn="tl">
                    <a:srgbClr val="000000"/>
                  </a:outerShdw>
                </a:effectLst>
                <a:latin typeface="Calibri" pitchFamily="34" charset="0"/>
              </a:endParaRPr>
            </a:p>
          </p:txBody>
        </p:sp>
        <p:sp>
          <p:nvSpPr>
            <p:cNvPr id="1037352" name="Rectangle 40"/>
            <p:cNvSpPr>
              <a:spLocks noChangeArrowheads="1"/>
            </p:cNvSpPr>
            <p:nvPr/>
          </p:nvSpPr>
          <p:spPr bwMode="auto">
            <a:xfrm rot="-528454">
              <a:off x="4383" y="2859"/>
              <a:ext cx="171" cy="90"/>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7353" name="Text Box 41"/>
            <p:cNvSpPr txBox="1">
              <a:spLocks noChangeArrowheads="1"/>
            </p:cNvSpPr>
            <p:nvPr/>
          </p:nvSpPr>
          <p:spPr bwMode="auto">
            <a:xfrm rot="-647058">
              <a:off x="4322" y="2792"/>
              <a:ext cx="284" cy="212"/>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a:t>
              </a:r>
              <a:endParaRPr lang="en-GB" sz="1600">
                <a:solidFill>
                  <a:srgbClr val="FFFF00"/>
                </a:solidFill>
                <a:effectLst>
                  <a:outerShdw blurRad="38100" dist="38100" dir="2700000" algn="tl">
                    <a:srgbClr val="000000"/>
                  </a:outerShdw>
                </a:effectLst>
                <a:latin typeface="Calibri" pitchFamily="34" charset="0"/>
              </a:endParaRPr>
            </a:p>
          </p:txBody>
        </p:sp>
        <p:sp>
          <p:nvSpPr>
            <p:cNvPr id="1037354" name="Rectangle 42"/>
            <p:cNvSpPr>
              <a:spLocks noChangeArrowheads="1"/>
            </p:cNvSpPr>
            <p:nvPr/>
          </p:nvSpPr>
          <p:spPr bwMode="auto">
            <a:xfrm rot="-710896">
              <a:off x="4302" y="2973"/>
              <a:ext cx="414" cy="96"/>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7355" name="Text Box 43"/>
            <p:cNvSpPr txBox="1">
              <a:spLocks noChangeArrowheads="1"/>
            </p:cNvSpPr>
            <p:nvPr/>
          </p:nvSpPr>
          <p:spPr bwMode="auto">
            <a:xfrm rot="20952942">
              <a:off x="4253" y="2962"/>
              <a:ext cx="654" cy="213"/>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MgPv + Pc</a:t>
              </a:r>
              <a:endParaRPr lang="en-GB" sz="1600">
                <a:solidFill>
                  <a:srgbClr val="FFFF00"/>
                </a:solidFill>
                <a:effectLst>
                  <a:outerShdw blurRad="38100" dist="38100" dir="2700000" algn="tl">
                    <a:srgbClr val="000000"/>
                  </a:outerShdw>
                </a:effectLst>
                <a:latin typeface="Calibri" pitchFamily="34" charset="0"/>
              </a:endParaRPr>
            </a:p>
          </p:txBody>
        </p:sp>
        <p:sp>
          <p:nvSpPr>
            <p:cNvPr id="1037356" name="Freeform 44"/>
            <p:cNvSpPr>
              <a:spLocks/>
            </p:cNvSpPr>
            <p:nvPr/>
          </p:nvSpPr>
          <p:spPr bwMode="auto">
            <a:xfrm>
              <a:off x="3147" y="2838"/>
              <a:ext cx="2013" cy="390"/>
            </a:xfrm>
            <a:custGeom>
              <a:avLst/>
              <a:gdLst/>
              <a:ahLst/>
              <a:cxnLst>
                <a:cxn ang="0">
                  <a:pos x="0" y="390"/>
                </a:cxn>
                <a:cxn ang="0">
                  <a:pos x="2013" y="0"/>
                </a:cxn>
              </a:cxnLst>
              <a:rect l="0" t="0" r="r" b="b"/>
              <a:pathLst>
                <a:path w="2013" h="390">
                  <a:moveTo>
                    <a:pt x="0" y="390"/>
                  </a:moveTo>
                  <a:lnTo>
                    <a:pt x="2013" y="0"/>
                  </a:lnTo>
                </a:path>
              </a:pathLst>
            </a:custGeom>
            <a:noFill/>
            <a:ln w="57150" cap="flat" cmpd="sng">
              <a:solidFill>
                <a:srgbClr val="CC3300"/>
              </a:solidFill>
              <a:prstDash val="dash"/>
              <a:round/>
              <a:headEnd/>
              <a:tailEnd/>
            </a:ln>
            <a:effectLst/>
          </p:spPr>
          <p:txBody>
            <a:bodyPr anchor="ctr"/>
            <a:lstStyle/>
            <a:p>
              <a:pPr>
                <a:defRPr/>
              </a:pPr>
              <a:endParaRPr lang="en-GB">
                <a:latin typeface="Calibri" pitchFamily="34" charset="0"/>
              </a:endParaRPr>
            </a:p>
          </p:txBody>
        </p:sp>
        <p:sp>
          <p:nvSpPr>
            <p:cNvPr id="1037357" name="Rectangle 45"/>
            <p:cNvSpPr>
              <a:spLocks noChangeArrowheads="1"/>
            </p:cNvSpPr>
            <p:nvPr/>
          </p:nvSpPr>
          <p:spPr bwMode="auto">
            <a:xfrm rot="-1328130">
              <a:off x="3255" y="3564"/>
              <a:ext cx="366" cy="126"/>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7358" name="Text Box 46"/>
            <p:cNvSpPr txBox="1">
              <a:spLocks noChangeArrowheads="1"/>
            </p:cNvSpPr>
            <p:nvPr/>
          </p:nvSpPr>
          <p:spPr bwMode="auto">
            <a:xfrm rot="20306239">
              <a:off x="3254" y="3489"/>
              <a:ext cx="523" cy="213"/>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SuB out</a:t>
              </a:r>
              <a:endParaRPr lang="en-GB" sz="1600">
                <a:solidFill>
                  <a:srgbClr val="FFFF00"/>
                </a:solidFill>
                <a:effectLst>
                  <a:outerShdw blurRad="38100" dist="38100" dir="2700000" algn="tl">
                    <a:srgbClr val="000000"/>
                  </a:outerShdw>
                </a:effectLst>
                <a:latin typeface="Calibri" pitchFamily="34" charset="0"/>
              </a:endParaRPr>
            </a:p>
          </p:txBody>
        </p:sp>
        <p:sp>
          <p:nvSpPr>
            <p:cNvPr id="1037359" name="Oval 47"/>
            <p:cNvSpPr>
              <a:spLocks noChangeArrowheads="1"/>
            </p:cNvSpPr>
            <p:nvPr/>
          </p:nvSpPr>
          <p:spPr bwMode="auto">
            <a:xfrm>
              <a:off x="3669" y="2154"/>
              <a:ext cx="96" cy="147"/>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7360" name="Oval 48"/>
            <p:cNvSpPr>
              <a:spLocks noChangeArrowheads="1"/>
            </p:cNvSpPr>
            <p:nvPr/>
          </p:nvSpPr>
          <p:spPr bwMode="auto">
            <a:xfrm>
              <a:off x="3888" y="2247"/>
              <a:ext cx="96" cy="147"/>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7361" name="Oval 49"/>
            <p:cNvSpPr>
              <a:spLocks noChangeArrowheads="1"/>
            </p:cNvSpPr>
            <p:nvPr/>
          </p:nvSpPr>
          <p:spPr bwMode="auto">
            <a:xfrm>
              <a:off x="4212" y="2358"/>
              <a:ext cx="96" cy="147"/>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7362" name="Oval 50"/>
            <p:cNvSpPr>
              <a:spLocks noChangeArrowheads="1"/>
            </p:cNvSpPr>
            <p:nvPr/>
          </p:nvSpPr>
          <p:spPr bwMode="auto">
            <a:xfrm>
              <a:off x="4849" y="2124"/>
              <a:ext cx="96" cy="147"/>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7363" name="Oval 51"/>
            <p:cNvSpPr>
              <a:spLocks noChangeArrowheads="1"/>
            </p:cNvSpPr>
            <p:nvPr/>
          </p:nvSpPr>
          <p:spPr bwMode="auto">
            <a:xfrm>
              <a:off x="5158" y="2232"/>
              <a:ext cx="96" cy="147"/>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7364" name="Text Box 52"/>
            <p:cNvSpPr txBox="1">
              <a:spLocks noChangeArrowheads="1"/>
            </p:cNvSpPr>
            <p:nvPr/>
          </p:nvSpPr>
          <p:spPr bwMode="auto">
            <a:xfrm>
              <a:off x="3557" y="2109"/>
              <a:ext cx="260" cy="194"/>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2.0</a:t>
              </a:r>
              <a:endParaRPr lang="en-GB" sz="1400" i="1">
                <a:solidFill>
                  <a:srgbClr val="FF6600"/>
                </a:solidFill>
                <a:effectLst>
                  <a:outerShdw blurRad="38100" dist="38100" dir="2700000" algn="tl">
                    <a:srgbClr val="000000"/>
                  </a:outerShdw>
                </a:effectLst>
                <a:latin typeface="Calibri" pitchFamily="34" charset="0"/>
              </a:endParaRPr>
            </a:p>
          </p:txBody>
        </p:sp>
        <p:sp>
          <p:nvSpPr>
            <p:cNvPr id="1037365" name="Text Box 53"/>
            <p:cNvSpPr txBox="1">
              <a:spLocks noChangeArrowheads="1"/>
            </p:cNvSpPr>
            <p:nvPr/>
          </p:nvSpPr>
          <p:spPr bwMode="auto">
            <a:xfrm>
              <a:off x="3800" y="2244"/>
              <a:ext cx="262" cy="192"/>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1.5</a:t>
              </a:r>
              <a:endParaRPr lang="en-GB" sz="1400" i="1">
                <a:solidFill>
                  <a:srgbClr val="FF6600"/>
                </a:solidFill>
                <a:effectLst>
                  <a:outerShdw blurRad="38100" dist="38100" dir="2700000" algn="tl">
                    <a:srgbClr val="000000"/>
                  </a:outerShdw>
                </a:effectLst>
                <a:latin typeface="Calibri" pitchFamily="34" charset="0"/>
              </a:endParaRPr>
            </a:p>
          </p:txBody>
        </p:sp>
        <p:sp>
          <p:nvSpPr>
            <p:cNvPr id="1037366" name="Text Box 54"/>
            <p:cNvSpPr txBox="1">
              <a:spLocks noChangeArrowheads="1"/>
            </p:cNvSpPr>
            <p:nvPr/>
          </p:nvSpPr>
          <p:spPr bwMode="auto">
            <a:xfrm>
              <a:off x="4118" y="2346"/>
              <a:ext cx="260" cy="194"/>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0.8</a:t>
              </a:r>
              <a:endParaRPr lang="en-GB" sz="1400" i="1">
                <a:solidFill>
                  <a:srgbClr val="FF6600"/>
                </a:solidFill>
                <a:effectLst>
                  <a:outerShdw blurRad="38100" dist="38100" dir="2700000" algn="tl">
                    <a:srgbClr val="000000"/>
                  </a:outerShdw>
                </a:effectLst>
                <a:latin typeface="Calibri" pitchFamily="34" charset="0"/>
              </a:endParaRPr>
            </a:p>
          </p:txBody>
        </p:sp>
        <p:sp>
          <p:nvSpPr>
            <p:cNvPr id="1037367" name="Text Box 55"/>
            <p:cNvSpPr txBox="1">
              <a:spLocks noChangeArrowheads="1"/>
            </p:cNvSpPr>
            <p:nvPr/>
          </p:nvSpPr>
          <p:spPr bwMode="auto">
            <a:xfrm>
              <a:off x="4704" y="2070"/>
              <a:ext cx="260" cy="194"/>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0.5</a:t>
              </a:r>
              <a:endParaRPr lang="en-GB" sz="1400" i="1">
                <a:solidFill>
                  <a:srgbClr val="FF6600"/>
                </a:solidFill>
                <a:effectLst>
                  <a:outerShdw blurRad="38100" dist="38100" dir="2700000" algn="tl">
                    <a:srgbClr val="000000"/>
                  </a:outerShdw>
                </a:effectLst>
                <a:latin typeface="Calibri" pitchFamily="34" charset="0"/>
              </a:endParaRPr>
            </a:p>
          </p:txBody>
        </p:sp>
        <p:sp>
          <p:nvSpPr>
            <p:cNvPr id="1037368" name="Text Box 56"/>
            <p:cNvSpPr txBox="1">
              <a:spLocks noChangeArrowheads="1"/>
            </p:cNvSpPr>
            <p:nvPr/>
          </p:nvSpPr>
          <p:spPr bwMode="auto">
            <a:xfrm>
              <a:off x="5025" y="2187"/>
              <a:ext cx="260" cy="194"/>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0.2</a:t>
              </a:r>
              <a:endParaRPr lang="en-GB" sz="1400" i="1">
                <a:solidFill>
                  <a:srgbClr val="FF6600"/>
                </a:solidFill>
                <a:effectLst>
                  <a:outerShdw blurRad="38100" dist="38100" dir="2700000" algn="tl">
                    <a:srgbClr val="000000"/>
                  </a:outerShdw>
                </a:effectLst>
                <a:latin typeface="Calibri" pitchFamily="34" charset="0"/>
              </a:endParaRPr>
            </a:p>
          </p:txBody>
        </p:sp>
        <p:sp>
          <p:nvSpPr>
            <p:cNvPr id="1037369" name="Oval 57"/>
            <p:cNvSpPr>
              <a:spLocks noChangeArrowheads="1"/>
            </p:cNvSpPr>
            <p:nvPr/>
          </p:nvSpPr>
          <p:spPr bwMode="auto">
            <a:xfrm>
              <a:off x="4125" y="2544"/>
              <a:ext cx="102" cy="147"/>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7370" name="Text Box 58"/>
            <p:cNvSpPr txBox="1">
              <a:spLocks noChangeArrowheads="1"/>
            </p:cNvSpPr>
            <p:nvPr/>
          </p:nvSpPr>
          <p:spPr bwMode="auto">
            <a:xfrm>
              <a:off x="4031" y="2535"/>
              <a:ext cx="260" cy="194"/>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0.8</a:t>
              </a:r>
              <a:endParaRPr lang="en-GB" sz="1400" i="1">
                <a:solidFill>
                  <a:srgbClr val="FF6600"/>
                </a:solidFill>
                <a:effectLst>
                  <a:outerShdw blurRad="38100" dist="38100" dir="2700000" algn="tl">
                    <a:srgbClr val="000000"/>
                  </a:outerShdw>
                </a:effectLst>
                <a:latin typeface="Calibri" pitchFamily="34" charset="0"/>
              </a:endParaRPr>
            </a:p>
          </p:txBody>
        </p:sp>
        <p:sp>
          <p:nvSpPr>
            <p:cNvPr id="1037371" name="Rectangle 59"/>
            <p:cNvSpPr>
              <a:spLocks noChangeArrowheads="1"/>
            </p:cNvSpPr>
            <p:nvPr/>
          </p:nvSpPr>
          <p:spPr bwMode="auto">
            <a:xfrm>
              <a:off x="5200" y="584"/>
              <a:ext cx="192" cy="96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7372" name="Text Box 60"/>
            <p:cNvSpPr txBox="1">
              <a:spLocks noChangeArrowheads="1"/>
            </p:cNvSpPr>
            <p:nvPr/>
          </p:nvSpPr>
          <p:spPr bwMode="auto">
            <a:xfrm>
              <a:off x="3860" y="620"/>
              <a:ext cx="1341" cy="233"/>
            </a:xfrm>
            <a:prstGeom prst="rect">
              <a:avLst/>
            </a:prstGeom>
            <a:noFill/>
            <a:ln w="9525" algn="ctr">
              <a:noFill/>
              <a:miter lim="800000"/>
              <a:headEnd/>
              <a:tailEnd/>
            </a:ln>
            <a:effectLst/>
          </p:spPr>
          <p:txBody>
            <a:bodyPr wrap="none">
              <a:spAutoFit/>
            </a:bodyPr>
            <a:lstStyle/>
            <a:p>
              <a:pPr>
                <a:defRPr/>
              </a:pPr>
              <a:r>
                <a:rPr lang="en-GB" dirty="0" smtClean="0">
                  <a:solidFill>
                    <a:schemeClr val="tx1"/>
                  </a:solidFill>
                  <a:effectLst>
                    <a:outerShdw blurRad="38100" dist="38100" dir="2700000" algn="tl">
                      <a:srgbClr val="FFFFFF"/>
                    </a:outerShdw>
                  </a:effectLst>
                  <a:latin typeface="Calibri" pitchFamily="34" charset="0"/>
                </a:rPr>
                <a:t>Pyrolite + 2 wt% H</a:t>
              </a:r>
              <a:r>
                <a:rPr lang="en-GB" baseline="-25000" dirty="0" smtClean="0">
                  <a:solidFill>
                    <a:schemeClr val="tx1"/>
                  </a:solidFill>
                  <a:effectLst>
                    <a:outerShdw blurRad="38100" dist="38100" dir="2700000" algn="tl">
                      <a:srgbClr val="FFFFFF"/>
                    </a:outerShdw>
                  </a:effectLst>
                  <a:latin typeface="Calibri" pitchFamily="34" charset="0"/>
                </a:rPr>
                <a:t>2</a:t>
              </a:r>
              <a:r>
                <a:rPr lang="en-GB" dirty="0" smtClean="0">
                  <a:solidFill>
                    <a:schemeClr val="tx1"/>
                  </a:solidFill>
                  <a:effectLst>
                    <a:outerShdw blurRad="38100" dist="38100" dir="2700000" algn="tl">
                      <a:srgbClr val="FFFFFF"/>
                    </a:outerShdw>
                  </a:effectLst>
                  <a:latin typeface="Calibri" pitchFamily="34" charset="0"/>
                </a:rPr>
                <a:t>O</a:t>
              </a:r>
              <a:endParaRPr lang="en-GB" dirty="0">
                <a:solidFill>
                  <a:schemeClr val="tx1"/>
                </a:solidFill>
                <a:effectLst>
                  <a:outerShdw blurRad="38100" dist="38100" dir="2700000" algn="tl">
                    <a:srgbClr val="FFFFFF"/>
                  </a:outerShdw>
                </a:effectLst>
                <a:latin typeface="Calibri" pitchFamily="34" charset="0"/>
              </a:endParaRPr>
            </a:p>
          </p:txBody>
        </p:sp>
        <p:grpSp>
          <p:nvGrpSpPr>
            <p:cNvPr id="129076" name="Group 77"/>
            <p:cNvGrpSpPr>
              <a:grpSpLocks/>
            </p:cNvGrpSpPr>
            <p:nvPr/>
          </p:nvGrpSpPr>
          <p:grpSpPr bwMode="auto">
            <a:xfrm>
              <a:off x="3144" y="720"/>
              <a:ext cx="1230" cy="2616"/>
              <a:chOff x="3144" y="720"/>
              <a:chExt cx="1230" cy="2616"/>
            </a:xfrm>
          </p:grpSpPr>
          <p:sp>
            <p:nvSpPr>
              <p:cNvPr id="1037374" name="Freeform 62"/>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37375" name="Freeform 63"/>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grpSp>
          <p:nvGrpSpPr>
            <p:cNvPr id="129077" name="Group 64"/>
            <p:cNvGrpSpPr>
              <a:grpSpLocks/>
            </p:cNvGrpSpPr>
            <p:nvPr/>
          </p:nvGrpSpPr>
          <p:grpSpPr bwMode="auto">
            <a:xfrm>
              <a:off x="3144" y="1112"/>
              <a:ext cx="1059" cy="2398"/>
              <a:chOff x="3144" y="1112"/>
              <a:chExt cx="1059" cy="2398"/>
            </a:xfrm>
          </p:grpSpPr>
          <p:sp>
            <p:nvSpPr>
              <p:cNvPr id="1037377" name="Freeform 65"/>
              <p:cNvSpPr>
                <a:spLocks/>
              </p:cNvSpPr>
              <p:nvPr/>
            </p:nvSpPr>
            <p:spPr bwMode="auto">
              <a:xfrm>
                <a:off x="3144" y="1112"/>
                <a:ext cx="1040" cy="2360"/>
              </a:xfrm>
              <a:custGeom>
                <a:avLst/>
                <a:gdLst/>
                <a:ahLst/>
                <a:cxnLst>
                  <a:cxn ang="0">
                    <a:pos x="0" y="0"/>
                  </a:cxn>
                  <a:cxn ang="0">
                    <a:pos x="232" y="368"/>
                  </a:cxn>
                  <a:cxn ang="0">
                    <a:pos x="496" y="1232"/>
                  </a:cxn>
                  <a:cxn ang="0">
                    <a:pos x="608" y="1912"/>
                  </a:cxn>
                  <a:cxn ang="0">
                    <a:pos x="648" y="2104"/>
                  </a:cxn>
                  <a:cxn ang="0">
                    <a:pos x="736" y="2240"/>
                  </a:cxn>
                  <a:cxn ang="0">
                    <a:pos x="1040" y="2360"/>
                  </a:cxn>
                </a:cxnLst>
                <a:rect l="0" t="0" r="r" b="b"/>
                <a:pathLst>
                  <a:path w="1040" h="2360">
                    <a:moveTo>
                      <a:pt x="0" y="0"/>
                    </a:moveTo>
                    <a:cubicBezTo>
                      <a:pt x="74" y="81"/>
                      <a:pt x="149" y="163"/>
                      <a:pt x="232" y="368"/>
                    </a:cubicBezTo>
                    <a:cubicBezTo>
                      <a:pt x="315" y="573"/>
                      <a:pt x="433" y="975"/>
                      <a:pt x="496" y="1232"/>
                    </a:cubicBezTo>
                    <a:cubicBezTo>
                      <a:pt x="559" y="1489"/>
                      <a:pt x="583" y="1767"/>
                      <a:pt x="608" y="1912"/>
                    </a:cubicBezTo>
                    <a:cubicBezTo>
                      <a:pt x="633" y="2057"/>
                      <a:pt x="627" y="2049"/>
                      <a:pt x="648" y="2104"/>
                    </a:cubicBezTo>
                    <a:cubicBezTo>
                      <a:pt x="669" y="2159"/>
                      <a:pt x="671" y="2197"/>
                      <a:pt x="736" y="2240"/>
                    </a:cubicBezTo>
                    <a:cubicBezTo>
                      <a:pt x="801" y="2283"/>
                      <a:pt x="920" y="2321"/>
                      <a:pt x="1040" y="2360"/>
                    </a:cubicBezTo>
                  </a:path>
                </a:pathLst>
              </a:custGeom>
              <a:noFill/>
              <a:ln w="5715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37378" name="Freeform 66"/>
              <p:cNvSpPr>
                <a:spLocks/>
              </p:cNvSpPr>
              <p:nvPr/>
            </p:nvSpPr>
            <p:spPr bwMode="auto">
              <a:xfrm rot="-285345">
                <a:off x="4086" y="3390"/>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037379" name="Text Box 67"/>
            <p:cNvSpPr txBox="1">
              <a:spLocks noChangeArrowheads="1"/>
            </p:cNvSpPr>
            <p:nvPr/>
          </p:nvSpPr>
          <p:spPr bwMode="auto">
            <a:xfrm>
              <a:off x="3212" y="1715"/>
              <a:ext cx="481" cy="213"/>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 + E</a:t>
              </a:r>
              <a:endParaRPr lang="en-GB" sz="1600">
                <a:solidFill>
                  <a:srgbClr val="FFFF00"/>
                </a:solidFill>
                <a:effectLst>
                  <a:outerShdw blurRad="38100" dist="38100" dir="2700000" algn="tl">
                    <a:srgbClr val="000000"/>
                  </a:outerShdw>
                </a:effectLst>
                <a:latin typeface="Calibri" pitchFamily="34" charset="0"/>
              </a:endParaRPr>
            </a:p>
          </p:txBody>
        </p:sp>
        <p:sp>
          <p:nvSpPr>
            <p:cNvPr id="1037380" name="Freeform 68"/>
            <p:cNvSpPr>
              <a:spLocks/>
            </p:cNvSpPr>
            <p:nvPr/>
          </p:nvSpPr>
          <p:spPr bwMode="auto">
            <a:xfrm>
              <a:off x="3156" y="792"/>
              <a:ext cx="99" cy="185"/>
            </a:xfrm>
            <a:custGeom>
              <a:avLst/>
              <a:gdLst/>
              <a:ahLst/>
              <a:cxnLst>
                <a:cxn ang="0">
                  <a:pos x="48" y="0"/>
                </a:cxn>
                <a:cxn ang="0">
                  <a:pos x="30" y="6"/>
                </a:cxn>
                <a:cxn ang="0">
                  <a:pos x="12" y="18"/>
                </a:cxn>
                <a:cxn ang="0">
                  <a:pos x="12" y="96"/>
                </a:cxn>
                <a:cxn ang="0">
                  <a:pos x="0" y="132"/>
                </a:cxn>
                <a:cxn ang="0">
                  <a:pos x="39" y="183"/>
                </a:cxn>
                <a:cxn ang="0">
                  <a:pos x="75" y="177"/>
                </a:cxn>
                <a:cxn ang="0">
                  <a:pos x="81" y="147"/>
                </a:cxn>
                <a:cxn ang="0">
                  <a:pos x="99" y="87"/>
                </a:cxn>
                <a:cxn ang="0">
                  <a:pos x="48" y="0"/>
                </a:cxn>
              </a:cxnLst>
              <a:rect l="0" t="0" r="r" b="b"/>
              <a:pathLst>
                <a:path w="99" h="185">
                  <a:moveTo>
                    <a:pt x="48" y="0"/>
                  </a:moveTo>
                  <a:cubicBezTo>
                    <a:pt x="42" y="2"/>
                    <a:pt x="36" y="4"/>
                    <a:pt x="30" y="6"/>
                  </a:cubicBezTo>
                  <a:cubicBezTo>
                    <a:pt x="23" y="8"/>
                    <a:pt x="12" y="18"/>
                    <a:pt x="12" y="18"/>
                  </a:cubicBezTo>
                  <a:cubicBezTo>
                    <a:pt x="1" y="50"/>
                    <a:pt x="12" y="14"/>
                    <a:pt x="12" y="96"/>
                  </a:cubicBezTo>
                  <a:cubicBezTo>
                    <a:pt x="12" y="112"/>
                    <a:pt x="5" y="118"/>
                    <a:pt x="0" y="132"/>
                  </a:cubicBezTo>
                  <a:cubicBezTo>
                    <a:pt x="4" y="166"/>
                    <a:pt x="6" y="175"/>
                    <a:pt x="39" y="183"/>
                  </a:cubicBezTo>
                  <a:cubicBezTo>
                    <a:pt x="51" y="179"/>
                    <a:pt x="66" y="185"/>
                    <a:pt x="75" y="177"/>
                  </a:cubicBezTo>
                  <a:cubicBezTo>
                    <a:pt x="83" y="171"/>
                    <a:pt x="78" y="157"/>
                    <a:pt x="81" y="147"/>
                  </a:cubicBezTo>
                  <a:cubicBezTo>
                    <a:pt x="84" y="119"/>
                    <a:pt x="91" y="111"/>
                    <a:pt x="99" y="87"/>
                  </a:cubicBezTo>
                  <a:cubicBezTo>
                    <a:pt x="97" y="60"/>
                    <a:pt x="89" y="0"/>
                    <a:pt x="48" y="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7381" name="Text Box 69"/>
            <p:cNvSpPr txBox="1">
              <a:spLocks noChangeArrowheads="1"/>
            </p:cNvSpPr>
            <p:nvPr/>
          </p:nvSpPr>
          <p:spPr bwMode="auto">
            <a:xfrm rot="5400000">
              <a:off x="3054" y="737"/>
              <a:ext cx="323" cy="194"/>
            </a:xfrm>
            <a:prstGeom prst="rect">
              <a:avLst/>
            </a:prstGeom>
            <a:noFill/>
            <a:ln w="9525" algn="ctr">
              <a:noFill/>
              <a:miter lim="800000"/>
              <a:headEnd/>
              <a:tailEnd/>
            </a:ln>
            <a:effectLst/>
          </p:spPr>
          <p:txBody>
            <a:bodyPr wrap="none">
              <a:spAutoFit/>
            </a:bodyPr>
            <a:lstStyle/>
            <a:p>
              <a:pPr>
                <a:defRPr/>
              </a:pPr>
              <a:r>
                <a:rPr lang="en-GB" sz="1400" smtClean="0">
                  <a:solidFill>
                    <a:srgbClr val="FFFF00"/>
                  </a:solidFill>
                  <a:effectLst>
                    <a:outerShdw blurRad="38100" dist="38100" dir="2700000" algn="tl">
                      <a:srgbClr val="000000"/>
                    </a:outerShdw>
                  </a:effectLst>
                  <a:latin typeface="Calibri" pitchFamily="34" charset="0"/>
                </a:rPr>
                <a:t>Serp</a:t>
              </a:r>
              <a:endParaRPr lang="en-GB" sz="1400">
                <a:solidFill>
                  <a:srgbClr val="FFFF00"/>
                </a:solidFill>
                <a:effectLst>
                  <a:outerShdw blurRad="38100" dist="38100" dir="2700000" algn="tl">
                    <a:srgbClr val="000000"/>
                  </a:outerShdw>
                </a:effectLst>
                <a:latin typeface="Calibri" pitchFamily="34" charset="0"/>
              </a:endParaRPr>
            </a:p>
          </p:txBody>
        </p:sp>
        <p:sp>
          <p:nvSpPr>
            <p:cNvPr id="1037384" name="Rectangle 72"/>
            <p:cNvSpPr>
              <a:spLocks noChangeArrowheads="1"/>
            </p:cNvSpPr>
            <p:nvPr/>
          </p:nvSpPr>
          <p:spPr bwMode="auto">
            <a:xfrm rot="-440474">
              <a:off x="3503" y="2392"/>
              <a:ext cx="160" cy="656"/>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7385" name="Text Box 73"/>
            <p:cNvSpPr txBox="1">
              <a:spLocks noChangeArrowheads="1"/>
            </p:cNvSpPr>
            <p:nvPr/>
          </p:nvSpPr>
          <p:spPr bwMode="auto">
            <a:xfrm rot="4727644">
              <a:off x="2932" y="2404"/>
              <a:ext cx="995" cy="213"/>
            </a:xfrm>
            <a:prstGeom prst="rect">
              <a:avLst/>
            </a:prstGeom>
            <a:noFill/>
            <a:ln w="9525" algn="ctr">
              <a:noFill/>
              <a:miter lim="800000"/>
              <a:headEnd/>
              <a:tailEnd/>
            </a:ln>
            <a:effectLst/>
          </p:spPr>
          <p:txBody>
            <a:bodyPr wrap="none">
              <a:spAutoFit/>
            </a:bodyPr>
            <a:lstStyle/>
            <a:p>
              <a:pPr>
                <a:defRPr/>
              </a:pPr>
              <a:r>
                <a:rPr lang="en-GB" sz="1600" b="1" smtClean="0">
                  <a:solidFill>
                    <a:srgbClr val="0066FF"/>
                  </a:solidFill>
                  <a:effectLst>
                    <a:outerShdw blurRad="38100" dist="38100" dir="2700000" algn="tl">
                      <a:srgbClr val="000000"/>
                    </a:outerShdw>
                  </a:effectLst>
                  <a:latin typeface="Calibri" pitchFamily="34" charset="0"/>
                </a:rPr>
                <a:t>Cold Subduction</a:t>
              </a:r>
              <a:endParaRPr lang="en-GB" sz="1600" b="1">
                <a:solidFill>
                  <a:srgbClr val="0066FF"/>
                </a:solidFill>
                <a:effectLst>
                  <a:outerShdw blurRad="38100" dist="38100" dir="2700000" algn="tl">
                    <a:srgbClr val="000000"/>
                  </a:outerShdw>
                </a:effectLst>
                <a:latin typeface="Calibri" pitchFamily="34" charset="0"/>
              </a:endParaRPr>
            </a:p>
          </p:txBody>
        </p:sp>
        <p:sp>
          <p:nvSpPr>
            <p:cNvPr id="1037386" name="Freeform 74"/>
            <p:cNvSpPr>
              <a:spLocks/>
            </p:cNvSpPr>
            <p:nvPr/>
          </p:nvSpPr>
          <p:spPr bwMode="auto">
            <a:xfrm>
              <a:off x="3639" y="906"/>
              <a:ext cx="351" cy="504"/>
            </a:xfrm>
            <a:custGeom>
              <a:avLst/>
              <a:gdLst/>
              <a:ahLst/>
              <a:cxnLst>
                <a:cxn ang="0">
                  <a:pos x="9" y="21"/>
                </a:cxn>
                <a:cxn ang="0">
                  <a:pos x="0" y="69"/>
                </a:cxn>
                <a:cxn ang="0">
                  <a:pos x="108" y="216"/>
                </a:cxn>
                <a:cxn ang="0">
                  <a:pos x="177" y="321"/>
                </a:cxn>
                <a:cxn ang="0">
                  <a:pos x="228" y="417"/>
                </a:cxn>
                <a:cxn ang="0">
                  <a:pos x="267" y="504"/>
                </a:cxn>
                <a:cxn ang="0">
                  <a:pos x="351" y="498"/>
                </a:cxn>
                <a:cxn ang="0">
                  <a:pos x="150" y="72"/>
                </a:cxn>
                <a:cxn ang="0">
                  <a:pos x="75" y="0"/>
                </a:cxn>
                <a:cxn ang="0">
                  <a:pos x="9" y="21"/>
                </a:cxn>
              </a:cxnLst>
              <a:rect l="0" t="0" r="r" b="b"/>
              <a:pathLst>
                <a:path w="351" h="504">
                  <a:moveTo>
                    <a:pt x="9" y="21"/>
                  </a:moveTo>
                  <a:lnTo>
                    <a:pt x="0" y="69"/>
                  </a:lnTo>
                  <a:lnTo>
                    <a:pt x="108" y="216"/>
                  </a:lnTo>
                  <a:lnTo>
                    <a:pt x="177" y="321"/>
                  </a:lnTo>
                  <a:lnTo>
                    <a:pt x="228" y="417"/>
                  </a:lnTo>
                  <a:lnTo>
                    <a:pt x="267" y="504"/>
                  </a:lnTo>
                  <a:lnTo>
                    <a:pt x="351" y="498"/>
                  </a:lnTo>
                  <a:lnTo>
                    <a:pt x="150" y="72"/>
                  </a:lnTo>
                  <a:lnTo>
                    <a:pt x="75" y="0"/>
                  </a:lnTo>
                  <a:lnTo>
                    <a:pt x="9" y="2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7387" name="Text Box 75"/>
            <p:cNvSpPr txBox="1">
              <a:spLocks noChangeArrowheads="1"/>
            </p:cNvSpPr>
            <p:nvPr/>
          </p:nvSpPr>
          <p:spPr bwMode="auto">
            <a:xfrm rot="3013473">
              <a:off x="3634" y="938"/>
              <a:ext cx="312" cy="213"/>
            </a:xfrm>
            <a:prstGeom prst="rect">
              <a:avLst/>
            </a:prstGeom>
            <a:noFill/>
            <a:ln w="9525" algn="ctr">
              <a:noFill/>
              <a:miter lim="800000"/>
              <a:headEnd/>
              <a:tailEnd/>
            </a:ln>
            <a:effectLst/>
          </p:spPr>
          <p:txBody>
            <a:bodyPr wrap="none">
              <a:spAutoFit/>
            </a:bodyPr>
            <a:lstStyle/>
            <a:p>
              <a:pPr>
                <a:defRPr/>
              </a:pPr>
              <a:r>
                <a:rPr lang="en-GB" sz="1600" b="1" smtClean="0">
                  <a:solidFill>
                    <a:srgbClr val="FF0000"/>
                  </a:solidFill>
                  <a:effectLst>
                    <a:outerShdw blurRad="38100" dist="38100" dir="2700000" algn="tl">
                      <a:srgbClr val="000000"/>
                    </a:outerShdw>
                  </a:effectLst>
                  <a:latin typeface="Calibri" pitchFamily="34" charset="0"/>
                </a:rPr>
                <a:t>Hot</a:t>
              </a:r>
              <a:endParaRPr lang="en-GB" sz="1600" b="1">
                <a:solidFill>
                  <a:srgbClr val="FF0000"/>
                </a:solidFill>
                <a:effectLst>
                  <a:outerShdw blurRad="38100" dist="38100" dir="2700000" algn="tl">
                    <a:srgbClr val="000000"/>
                  </a:outerShdw>
                </a:effectLst>
                <a:latin typeface="Calibri" pitchFamily="34" charset="0"/>
              </a:endParaRPr>
            </a:p>
          </p:txBody>
        </p:sp>
        <p:sp>
          <p:nvSpPr>
            <p:cNvPr id="1037388" name="Text Box 76"/>
            <p:cNvSpPr txBox="1">
              <a:spLocks noChangeArrowheads="1"/>
            </p:cNvSpPr>
            <p:nvPr/>
          </p:nvSpPr>
          <p:spPr bwMode="auto">
            <a:xfrm rot="4498551">
              <a:off x="3633" y="1386"/>
              <a:ext cx="726" cy="213"/>
            </a:xfrm>
            <a:prstGeom prst="rect">
              <a:avLst/>
            </a:prstGeom>
            <a:noFill/>
            <a:ln w="9525" algn="ctr">
              <a:noFill/>
              <a:miter lim="800000"/>
              <a:headEnd/>
              <a:tailEnd/>
            </a:ln>
            <a:effectLst/>
          </p:spPr>
          <p:txBody>
            <a:bodyPr wrap="none">
              <a:spAutoFit/>
            </a:bodyPr>
            <a:lstStyle/>
            <a:p>
              <a:pPr>
                <a:defRPr/>
              </a:pPr>
              <a:r>
                <a:rPr lang="en-GB" sz="1600" b="1" smtClean="0">
                  <a:solidFill>
                    <a:srgbClr val="FF0000"/>
                  </a:solidFill>
                  <a:effectLst>
                    <a:outerShdw blurRad="38100" dist="38100" dir="2700000" algn="tl">
                      <a:srgbClr val="000000"/>
                    </a:outerShdw>
                  </a:effectLst>
                  <a:latin typeface="Calibri" pitchFamily="34" charset="0"/>
                </a:rPr>
                <a:t>Subduction</a:t>
              </a:r>
              <a:endParaRPr lang="en-GB" sz="1600" b="1">
                <a:solidFill>
                  <a:srgbClr val="FF0000"/>
                </a:solidFill>
                <a:effectLst>
                  <a:outerShdw blurRad="38100" dist="38100" dir="2700000" algn="tl">
                    <a:srgbClr val="000000"/>
                  </a:outerShdw>
                </a:effectLst>
                <a:latin typeface="Calibri" pitchFamily="34" charset="0"/>
              </a:endParaRPr>
            </a:p>
          </p:txBody>
        </p:sp>
      </p:grpSp>
      <p:grpSp>
        <p:nvGrpSpPr>
          <p:cNvPr id="5" name="Group 81"/>
          <p:cNvGrpSpPr>
            <a:grpSpLocks/>
          </p:cNvGrpSpPr>
          <p:nvPr/>
        </p:nvGrpSpPr>
        <p:grpSpPr bwMode="auto">
          <a:xfrm>
            <a:off x="4367213" y="752475"/>
            <a:ext cx="2087562" cy="1352550"/>
            <a:chOff x="2751" y="474"/>
            <a:chExt cx="1315" cy="852"/>
          </a:xfrm>
        </p:grpSpPr>
        <p:sp>
          <p:nvSpPr>
            <p:cNvPr id="1037391" name="Rectangle 79"/>
            <p:cNvSpPr>
              <a:spLocks noChangeArrowheads="1"/>
            </p:cNvSpPr>
            <p:nvPr/>
          </p:nvSpPr>
          <p:spPr bwMode="auto">
            <a:xfrm>
              <a:off x="2829" y="474"/>
              <a:ext cx="1143" cy="852"/>
            </a:xfrm>
            <a:prstGeom prst="rect">
              <a:avLst/>
            </a:prstGeom>
            <a:solidFill>
              <a:srgbClr val="FF0000">
                <a:alpha val="60001"/>
              </a:srgbClr>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37392" name="Text Box 80"/>
            <p:cNvSpPr txBox="1">
              <a:spLocks noChangeArrowheads="1"/>
            </p:cNvSpPr>
            <p:nvPr/>
          </p:nvSpPr>
          <p:spPr bwMode="auto">
            <a:xfrm>
              <a:off x="2751" y="534"/>
              <a:ext cx="1315" cy="756"/>
            </a:xfrm>
            <a:prstGeom prst="rect">
              <a:avLst/>
            </a:prstGeom>
            <a:noFill/>
            <a:ln w="9525" algn="ctr">
              <a:noFill/>
              <a:miter lim="800000"/>
              <a:headEnd/>
              <a:tailEnd/>
            </a:ln>
            <a:effectLst/>
          </p:spPr>
          <p:txBody>
            <a:bodyPr>
              <a:spAutoFit/>
            </a:bodyPr>
            <a:lstStyle/>
            <a:p>
              <a:pPr algn="ctr">
                <a:spcBef>
                  <a:spcPct val="50000"/>
                </a:spcBef>
                <a:defRPr/>
              </a:pPr>
              <a:r>
                <a:rPr lang="en-GB" sz="2400" smtClean="0">
                  <a:solidFill>
                    <a:srgbClr val="FFFF00"/>
                  </a:solidFill>
                  <a:effectLst>
                    <a:outerShdw blurRad="38100" dist="38100" dir="2700000" algn="tl">
                      <a:srgbClr val="000000"/>
                    </a:outerShdw>
                  </a:effectLst>
                  <a:latin typeface="Calibri" pitchFamily="34" charset="0"/>
                </a:rPr>
                <a:t>P-T field of the previous diagram.</a:t>
              </a:r>
              <a:endParaRPr lang="en-GB" sz="2400">
                <a:solidFill>
                  <a:srgbClr val="FFFF00"/>
                </a:solidFill>
                <a:effectLst>
                  <a:outerShdw blurRad="38100" dist="38100" dir="2700000" algn="tl">
                    <a:srgbClr val="000000"/>
                  </a:outerShdw>
                </a:effectLst>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7382"/>
                                        </p:tgtEl>
                                        <p:attrNameLst>
                                          <p:attrName>style.visibility</p:attrName>
                                        </p:attrNameLst>
                                      </p:cBhvr>
                                      <p:to>
                                        <p:strVal val="visible"/>
                                      </p:to>
                                    </p:set>
                                    <p:animEffect transition="in" filter="fade">
                                      <p:cBhvr>
                                        <p:cTn id="7" dur="500"/>
                                        <p:tgtEl>
                                          <p:spTgt spid="103738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37383"/>
                                        </p:tgtEl>
                                        <p:attrNameLst>
                                          <p:attrName>style.visibility</p:attrName>
                                        </p:attrNameLst>
                                      </p:cBhvr>
                                      <p:to>
                                        <p:strVal val="visible"/>
                                      </p:to>
                                    </p:set>
                                    <p:animEffect transition="in" filter="fade">
                                      <p:cBhvr>
                                        <p:cTn id="15" dur="500"/>
                                        <p:tgtEl>
                                          <p:spTgt spid="103738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37316"/>
                                        </p:tgtEl>
                                        <p:attrNameLst>
                                          <p:attrName>style.visibility</p:attrName>
                                        </p:attrNameLst>
                                      </p:cBhvr>
                                      <p:to>
                                        <p:strVal val="visible"/>
                                      </p:to>
                                    </p:set>
                                    <p:animEffect transition="in" filter="fade">
                                      <p:cBhvr>
                                        <p:cTn id="19" dur="1000"/>
                                        <p:tgtEl>
                                          <p:spTgt spid="10373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16" grpId="0"/>
      <p:bldP spid="1037382" grpId="0"/>
      <p:bldP spid="103738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6"/>
          <p:cNvPicPr>
            <a:picLocks noChangeAspect="1" noChangeArrowheads="1"/>
          </p:cNvPicPr>
          <p:nvPr/>
        </p:nvPicPr>
        <p:blipFill>
          <a:blip r:embed="rId3" cstate="print"/>
          <a:srcRect/>
          <a:stretch>
            <a:fillRect/>
          </a:stretch>
        </p:blipFill>
        <p:spPr bwMode="auto">
          <a:xfrm>
            <a:off x="4548188" y="0"/>
            <a:ext cx="4595812" cy="6858000"/>
          </a:xfrm>
          <a:prstGeom prst="rect">
            <a:avLst/>
          </a:prstGeom>
          <a:noFill/>
          <a:ln w="9525" algn="ctr">
            <a:noFill/>
            <a:miter lim="800000"/>
            <a:headEnd/>
            <a:tailEnd/>
          </a:ln>
        </p:spPr>
      </p:pic>
      <p:sp>
        <p:nvSpPr>
          <p:cNvPr id="1043463" name="Freeform 7"/>
          <p:cNvSpPr>
            <a:spLocks/>
          </p:cNvSpPr>
          <p:nvPr/>
        </p:nvSpPr>
        <p:spPr bwMode="auto">
          <a:xfrm>
            <a:off x="5683250" y="2271713"/>
            <a:ext cx="246063" cy="323850"/>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459" name="Text Box 3"/>
          <p:cNvSpPr txBox="1">
            <a:spLocks noChangeArrowheads="1"/>
          </p:cNvSpPr>
          <p:nvPr/>
        </p:nvSpPr>
        <p:spPr bwMode="auto">
          <a:xfrm>
            <a:off x="71439" y="1778000"/>
            <a:ext cx="4422492" cy="830997"/>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In simplified systems, the field of the Phase A  reaches 10 GPa.</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43460" name="Text Box 4"/>
          <p:cNvSpPr txBox="1">
            <a:spLocks noChangeArrowheads="1"/>
          </p:cNvSpPr>
          <p:nvPr/>
        </p:nvSpPr>
        <p:spPr bwMode="auto">
          <a:xfrm>
            <a:off x="0" y="0"/>
            <a:ext cx="4533480" cy="1384995"/>
          </a:xfrm>
          <a:prstGeom prst="rect">
            <a:avLst/>
          </a:prstGeom>
          <a:noFill/>
          <a:ln w="9525" algn="ctr">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rPr>
              <a:t>Schematic stability of the hydrous phases in the system CMAS pyrolite + 2 wt%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a:t>
            </a:r>
            <a:endParaRPr lang="en-GB" sz="2800" dirty="0">
              <a:solidFill>
                <a:schemeClr val="bg1"/>
              </a:solidFill>
              <a:effectLst>
                <a:outerShdw blurRad="38100" dist="38100" dir="2700000" algn="tl">
                  <a:srgbClr val="000000"/>
                </a:outerShdw>
              </a:effectLst>
              <a:latin typeface="Calibri" pitchFamily="34" charset="0"/>
            </a:endParaRPr>
          </a:p>
        </p:txBody>
      </p:sp>
      <p:sp>
        <p:nvSpPr>
          <p:cNvPr id="1043465" name="Freeform 9"/>
          <p:cNvSpPr>
            <a:spLocks/>
          </p:cNvSpPr>
          <p:nvPr/>
        </p:nvSpPr>
        <p:spPr bwMode="auto">
          <a:xfrm>
            <a:off x="5683250" y="2705100"/>
            <a:ext cx="279400" cy="461963"/>
          </a:xfrm>
          <a:custGeom>
            <a:avLst/>
            <a:gdLst/>
            <a:ahLst/>
            <a:cxnLst>
              <a:cxn ang="0">
                <a:pos x="14" y="30"/>
              </a:cxn>
              <a:cxn ang="0">
                <a:pos x="11" y="192"/>
              </a:cxn>
              <a:cxn ang="0">
                <a:pos x="41" y="243"/>
              </a:cxn>
              <a:cxn ang="0">
                <a:pos x="71" y="291"/>
              </a:cxn>
              <a:cxn ang="0">
                <a:pos x="146" y="255"/>
              </a:cxn>
              <a:cxn ang="0">
                <a:pos x="167" y="213"/>
              </a:cxn>
              <a:cxn ang="0">
                <a:pos x="170" y="156"/>
              </a:cxn>
              <a:cxn ang="0">
                <a:pos x="152" y="126"/>
              </a:cxn>
              <a:cxn ang="0">
                <a:pos x="143" y="99"/>
              </a:cxn>
              <a:cxn ang="0">
                <a:pos x="140" y="90"/>
              </a:cxn>
              <a:cxn ang="0">
                <a:pos x="122" y="27"/>
              </a:cxn>
              <a:cxn ang="0">
                <a:pos x="86" y="6"/>
              </a:cxn>
              <a:cxn ang="0">
                <a:pos x="68" y="0"/>
              </a:cxn>
              <a:cxn ang="0">
                <a:pos x="14" y="30"/>
              </a:cxn>
            </a:cxnLst>
            <a:rect l="0" t="0" r="r" b="b"/>
            <a:pathLst>
              <a:path w="176" h="291">
                <a:moveTo>
                  <a:pt x="14" y="30"/>
                </a:moveTo>
                <a:cubicBezTo>
                  <a:pt x="0" y="85"/>
                  <a:pt x="7" y="127"/>
                  <a:pt x="11" y="192"/>
                </a:cubicBezTo>
                <a:cubicBezTo>
                  <a:pt x="12" y="212"/>
                  <a:pt x="35" y="225"/>
                  <a:pt x="41" y="243"/>
                </a:cubicBezTo>
                <a:cubicBezTo>
                  <a:pt x="44" y="272"/>
                  <a:pt x="44" y="282"/>
                  <a:pt x="71" y="291"/>
                </a:cubicBezTo>
                <a:cubicBezTo>
                  <a:pt x="119" y="286"/>
                  <a:pt x="109" y="279"/>
                  <a:pt x="146" y="255"/>
                </a:cubicBezTo>
                <a:cubicBezTo>
                  <a:pt x="151" y="241"/>
                  <a:pt x="159" y="226"/>
                  <a:pt x="167" y="213"/>
                </a:cubicBezTo>
                <a:cubicBezTo>
                  <a:pt x="174" y="186"/>
                  <a:pt x="176" y="187"/>
                  <a:pt x="170" y="156"/>
                </a:cubicBezTo>
                <a:cubicBezTo>
                  <a:pt x="168" y="145"/>
                  <a:pt x="155" y="135"/>
                  <a:pt x="152" y="126"/>
                </a:cubicBezTo>
                <a:cubicBezTo>
                  <a:pt x="149" y="117"/>
                  <a:pt x="146" y="108"/>
                  <a:pt x="143" y="99"/>
                </a:cubicBezTo>
                <a:cubicBezTo>
                  <a:pt x="142" y="96"/>
                  <a:pt x="140" y="90"/>
                  <a:pt x="140" y="90"/>
                </a:cubicBezTo>
                <a:cubicBezTo>
                  <a:pt x="138" y="67"/>
                  <a:pt x="141" y="43"/>
                  <a:pt x="122" y="27"/>
                </a:cubicBezTo>
                <a:cubicBezTo>
                  <a:pt x="110" y="17"/>
                  <a:pt x="102" y="11"/>
                  <a:pt x="86" y="6"/>
                </a:cubicBezTo>
                <a:cubicBezTo>
                  <a:pt x="80" y="4"/>
                  <a:pt x="68" y="0"/>
                  <a:pt x="68" y="0"/>
                </a:cubicBezTo>
                <a:cubicBezTo>
                  <a:pt x="53" y="2"/>
                  <a:pt x="14" y="8"/>
                  <a:pt x="14" y="3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466" name="Freeform 10"/>
          <p:cNvSpPr>
            <a:spLocks/>
          </p:cNvSpPr>
          <p:nvPr/>
        </p:nvSpPr>
        <p:spPr bwMode="auto">
          <a:xfrm>
            <a:off x="5930900" y="4019550"/>
            <a:ext cx="485775" cy="700088"/>
          </a:xfrm>
          <a:custGeom>
            <a:avLst/>
            <a:gdLst/>
            <a:ahLst/>
            <a:cxnLst>
              <a:cxn ang="0">
                <a:pos x="59" y="15"/>
              </a:cxn>
              <a:cxn ang="0">
                <a:pos x="110" y="405"/>
              </a:cxn>
              <a:cxn ang="0">
                <a:pos x="164" y="441"/>
              </a:cxn>
              <a:cxn ang="0">
                <a:pos x="209" y="438"/>
              </a:cxn>
              <a:cxn ang="0">
                <a:pos x="257" y="408"/>
              </a:cxn>
              <a:cxn ang="0">
                <a:pos x="272" y="318"/>
              </a:cxn>
              <a:cxn ang="0">
                <a:pos x="287" y="270"/>
              </a:cxn>
              <a:cxn ang="0">
                <a:pos x="188" y="0"/>
              </a:cxn>
              <a:cxn ang="0">
                <a:pos x="77" y="3"/>
              </a:cxn>
              <a:cxn ang="0">
                <a:pos x="59" y="15"/>
              </a:cxn>
            </a:cxnLst>
            <a:rect l="0" t="0" r="r" b="b"/>
            <a:pathLst>
              <a:path w="306" h="441">
                <a:moveTo>
                  <a:pt x="59" y="15"/>
                </a:moveTo>
                <a:cubicBezTo>
                  <a:pt x="60" y="154"/>
                  <a:pt x="0" y="311"/>
                  <a:pt x="110" y="405"/>
                </a:cubicBezTo>
                <a:cubicBezTo>
                  <a:pt x="126" y="419"/>
                  <a:pt x="143" y="434"/>
                  <a:pt x="164" y="441"/>
                </a:cubicBezTo>
                <a:cubicBezTo>
                  <a:pt x="179" y="440"/>
                  <a:pt x="194" y="441"/>
                  <a:pt x="209" y="438"/>
                </a:cubicBezTo>
                <a:cubicBezTo>
                  <a:pt x="226" y="434"/>
                  <a:pt x="239" y="414"/>
                  <a:pt x="257" y="408"/>
                </a:cubicBezTo>
                <a:cubicBezTo>
                  <a:pt x="280" y="385"/>
                  <a:pt x="269" y="347"/>
                  <a:pt x="272" y="318"/>
                </a:cubicBezTo>
                <a:cubicBezTo>
                  <a:pt x="274" y="303"/>
                  <a:pt x="283" y="285"/>
                  <a:pt x="287" y="270"/>
                </a:cubicBezTo>
                <a:cubicBezTo>
                  <a:pt x="285" y="175"/>
                  <a:pt x="306" y="39"/>
                  <a:pt x="188" y="0"/>
                </a:cubicBezTo>
                <a:cubicBezTo>
                  <a:pt x="151" y="1"/>
                  <a:pt x="114" y="1"/>
                  <a:pt x="77" y="3"/>
                </a:cubicBezTo>
                <a:cubicBezTo>
                  <a:pt x="65" y="4"/>
                  <a:pt x="68" y="15"/>
                  <a:pt x="59" y="15"/>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467" name="Text Box 11"/>
          <p:cNvSpPr txBox="1">
            <a:spLocks noChangeArrowheads="1"/>
          </p:cNvSpPr>
          <p:nvPr/>
        </p:nvSpPr>
        <p:spPr bwMode="auto">
          <a:xfrm rot="4202875">
            <a:off x="5699988" y="4144755"/>
            <a:ext cx="950773"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 + SuB</a:t>
            </a:r>
            <a:endParaRPr lang="en-GB" sz="1600">
              <a:solidFill>
                <a:srgbClr val="FFFF00"/>
              </a:solidFill>
              <a:effectLst>
                <a:outerShdw blurRad="38100" dist="38100" dir="2700000" algn="tl">
                  <a:srgbClr val="000000"/>
                </a:outerShdw>
              </a:effectLst>
              <a:latin typeface="Calibri" pitchFamily="34" charset="0"/>
            </a:endParaRPr>
          </a:p>
        </p:txBody>
      </p:sp>
      <p:sp>
        <p:nvSpPr>
          <p:cNvPr id="1043468" name="Rectangle 12"/>
          <p:cNvSpPr>
            <a:spLocks noChangeArrowheads="1"/>
          </p:cNvSpPr>
          <p:nvPr/>
        </p:nvSpPr>
        <p:spPr bwMode="auto">
          <a:xfrm>
            <a:off x="5667375" y="5629275"/>
            <a:ext cx="266700" cy="90487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69" name="Text Box 13"/>
          <p:cNvSpPr txBox="1">
            <a:spLocks noChangeArrowheads="1"/>
          </p:cNvSpPr>
          <p:nvPr/>
        </p:nvSpPr>
        <p:spPr bwMode="auto">
          <a:xfrm>
            <a:off x="5070475" y="6051550"/>
            <a:ext cx="1233030"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Phase G/D/F</a:t>
            </a:r>
            <a:endParaRPr lang="en-GB" sz="1600">
              <a:solidFill>
                <a:srgbClr val="FFFF00"/>
              </a:solidFill>
              <a:effectLst>
                <a:outerShdw blurRad="38100" dist="38100" dir="2700000" algn="tl">
                  <a:srgbClr val="000000"/>
                </a:outerShdw>
              </a:effectLst>
              <a:latin typeface="Calibri" pitchFamily="34" charset="0"/>
            </a:endParaRPr>
          </a:p>
        </p:txBody>
      </p:sp>
      <p:sp>
        <p:nvSpPr>
          <p:cNvPr id="1043472" name="Freeform 16"/>
          <p:cNvSpPr>
            <a:spLocks/>
          </p:cNvSpPr>
          <p:nvPr/>
        </p:nvSpPr>
        <p:spPr bwMode="auto">
          <a:xfrm>
            <a:off x="5086350" y="2486025"/>
            <a:ext cx="3267075" cy="1038225"/>
          </a:xfrm>
          <a:custGeom>
            <a:avLst/>
            <a:gdLst/>
            <a:ahLst/>
            <a:cxnLst>
              <a:cxn ang="0">
                <a:pos x="0" y="9"/>
              </a:cxn>
              <a:cxn ang="0">
                <a:pos x="258" y="0"/>
              </a:cxn>
              <a:cxn ang="0">
                <a:pos x="2058" y="654"/>
              </a:cxn>
            </a:cxnLst>
            <a:rect l="0" t="0" r="r" b="b"/>
            <a:pathLst>
              <a:path w="2058" h="654">
                <a:moveTo>
                  <a:pt x="0" y="9"/>
                </a:moveTo>
                <a:lnTo>
                  <a:pt x="258" y="0"/>
                </a:lnTo>
                <a:lnTo>
                  <a:pt x="2058" y="654"/>
                </a:lnTo>
              </a:path>
            </a:pathLst>
          </a:custGeom>
          <a:noFill/>
          <a:ln w="57150" cap="flat" cmpd="sng">
            <a:solidFill>
              <a:srgbClr val="6600CC"/>
            </a:solidFill>
            <a:prstDash val="dash"/>
            <a:round/>
            <a:headEnd/>
            <a:tailEnd/>
          </a:ln>
          <a:effectLst/>
        </p:spPr>
        <p:txBody>
          <a:bodyPr anchor="ctr"/>
          <a:lstStyle/>
          <a:p>
            <a:pPr>
              <a:defRPr/>
            </a:pPr>
            <a:endParaRPr lang="en-GB">
              <a:latin typeface="Calibri" pitchFamily="34" charset="0"/>
            </a:endParaRPr>
          </a:p>
        </p:txBody>
      </p:sp>
      <p:sp>
        <p:nvSpPr>
          <p:cNvPr id="1043473" name="Freeform 17"/>
          <p:cNvSpPr>
            <a:spLocks/>
          </p:cNvSpPr>
          <p:nvPr/>
        </p:nvSpPr>
        <p:spPr bwMode="auto">
          <a:xfrm>
            <a:off x="5176838" y="3619500"/>
            <a:ext cx="3490912" cy="1052513"/>
          </a:xfrm>
          <a:custGeom>
            <a:avLst/>
            <a:gdLst/>
            <a:ahLst/>
            <a:cxnLst>
              <a:cxn ang="0">
                <a:pos x="0" y="9"/>
              </a:cxn>
              <a:cxn ang="0">
                <a:pos x="258" y="0"/>
              </a:cxn>
              <a:cxn ang="0">
                <a:pos x="2199" y="663"/>
              </a:cxn>
            </a:cxnLst>
            <a:rect l="0" t="0" r="r" b="b"/>
            <a:pathLst>
              <a:path w="2199" h="663">
                <a:moveTo>
                  <a:pt x="0" y="9"/>
                </a:moveTo>
                <a:lnTo>
                  <a:pt x="258" y="0"/>
                </a:lnTo>
                <a:lnTo>
                  <a:pt x="2199" y="663"/>
                </a:lnTo>
              </a:path>
            </a:pathLst>
          </a:custGeom>
          <a:noFill/>
          <a:ln w="57150" cap="flat" cmpd="sng">
            <a:solidFill>
              <a:srgbClr val="66FF33"/>
            </a:solidFill>
            <a:prstDash val="dash"/>
            <a:round/>
            <a:headEnd/>
            <a:tailEnd/>
          </a:ln>
          <a:effectLst/>
        </p:spPr>
        <p:txBody>
          <a:bodyPr anchor="ctr"/>
          <a:lstStyle/>
          <a:p>
            <a:pPr>
              <a:defRPr/>
            </a:pPr>
            <a:endParaRPr lang="en-GB">
              <a:latin typeface="Calibri" pitchFamily="34" charset="0"/>
            </a:endParaRPr>
          </a:p>
        </p:txBody>
      </p:sp>
      <p:sp>
        <p:nvSpPr>
          <p:cNvPr id="1043474" name="Text Box 18"/>
          <p:cNvSpPr txBox="1">
            <a:spLocks noChangeArrowheads="1"/>
          </p:cNvSpPr>
          <p:nvPr/>
        </p:nvSpPr>
        <p:spPr bwMode="auto">
          <a:xfrm>
            <a:off x="6561138" y="2393950"/>
            <a:ext cx="367408"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43475" name="Rectangle 19"/>
          <p:cNvSpPr>
            <a:spLocks noChangeArrowheads="1"/>
          </p:cNvSpPr>
          <p:nvPr/>
        </p:nvSpPr>
        <p:spPr bwMode="auto">
          <a:xfrm rot="1415311">
            <a:off x="6781800" y="2824163"/>
            <a:ext cx="261938" cy="15716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76" name="Rectangle 20"/>
          <p:cNvSpPr>
            <a:spLocks noChangeArrowheads="1"/>
          </p:cNvSpPr>
          <p:nvPr/>
        </p:nvSpPr>
        <p:spPr bwMode="auto">
          <a:xfrm rot="6673846">
            <a:off x="6772275" y="3090863"/>
            <a:ext cx="261938"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77" name="Text Box 21"/>
          <p:cNvSpPr txBox="1">
            <a:spLocks noChangeArrowheads="1"/>
          </p:cNvSpPr>
          <p:nvPr/>
        </p:nvSpPr>
        <p:spPr bwMode="auto">
          <a:xfrm>
            <a:off x="6737350" y="2713038"/>
            <a:ext cx="367408"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43478" name="Text Box 22"/>
          <p:cNvSpPr txBox="1">
            <a:spLocks noChangeArrowheads="1"/>
          </p:cNvSpPr>
          <p:nvPr/>
        </p:nvSpPr>
        <p:spPr bwMode="auto">
          <a:xfrm>
            <a:off x="6689725" y="3060700"/>
            <a:ext cx="467564"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a:t>
            </a:r>
            <a:endParaRPr lang="en-GB" sz="1600">
              <a:solidFill>
                <a:srgbClr val="FFFF00"/>
              </a:solidFill>
              <a:effectLst>
                <a:outerShdw blurRad="38100" dist="38100" dir="2700000" algn="tl">
                  <a:srgbClr val="000000"/>
                </a:outerShdw>
              </a:effectLst>
              <a:latin typeface="Calibri" pitchFamily="34" charset="0"/>
            </a:endParaRPr>
          </a:p>
        </p:txBody>
      </p:sp>
      <p:sp>
        <p:nvSpPr>
          <p:cNvPr id="1043479" name="Rectangle 23"/>
          <p:cNvSpPr>
            <a:spLocks noChangeArrowheads="1"/>
          </p:cNvSpPr>
          <p:nvPr/>
        </p:nvSpPr>
        <p:spPr bwMode="auto">
          <a:xfrm rot="6673846">
            <a:off x="7192169" y="3987007"/>
            <a:ext cx="184150"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80" name="Rectangle 24"/>
          <p:cNvSpPr>
            <a:spLocks noChangeArrowheads="1"/>
          </p:cNvSpPr>
          <p:nvPr/>
        </p:nvSpPr>
        <p:spPr bwMode="auto">
          <a:xfrm rot="6673846">
            <a:off x="7156450" y="4260850"/>
            <a:ext cx="220663" cy="157163"/>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81" name="Text Box 25"/>
          <p:cNvSpPr txBox="1">
            <a:spLocks noChangeArrowheads="1"/>
          </p:cNvSpPr>
          <p:nvPr/>
        </p:nvSpPr>
        <p:spPr bwMode="auto">
          <a:xfrm>
            <a:off x="6913563" y="3856038"/>
            <a:ext cx="467564"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a:t>
            </a:r>
            <a:endParaRPr lang="en-GB" sz="1600">
              <a:solidFill>
                <a:srgbClr val="FFFF00"/>
              </a:solidFill>
              <a:effectLst>
                <a:outerShdw blurRad="38100" dist="38100" dir="2700000" algn="tl">
                  <a:srgbClr val="000000"/>
                </a:outerShdw>
              </a:effectLst>
              <a:latin typeface="Calibri" pitchFamily="34" charset="0"/>
            </a:endParaRPr>
          </a:p>
        </p:txBody>
      </p:sp>
      <p:sp>
        <p:nvSpPr>
          <p:cNvPr id="1043482" name="Text Box 26"/>
          <p:cNvSpPr txBox="1">
            <a:spLocks noChangeArrowheads="1"/>
          </p:cNvSpPr>
          <p:nvPr/>
        </p:nvSpPr>
        <p:spPr bwMode="auto">
          <a:xfrm>
            <a:off x="6870700" y="4098925"/>
            <a:ext cx="450850" cy="336550"/>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a:t>
            </a:r>
            <a:endParaRPr lang="en-GB" sz="1600">
              <a:solidFill>
                <a:srgbClr val="FFFF00"/>
              </a:solidFill>
              <a:effectLst>
                <a:outerShdw blurRad="38100" dist="38100" dir="2700000" algn="tl">
                  <a:srgbClr val="000000"/>
                </a:outerShdw>
              </a:effectLst>
              <a:latin typeface="Calibri" pitchFamily="34" charset="0"/>
            </a:endParaRPr>
          </a:p>
        </p:txBody>
      </p:sp>
      <p:sp>
        <p:nvSpPr>
          <p:cNvPr id="1043483" name="Rectangle 27"/>
          <p:cNvSpPr>
            <a:spLocks noChangeArrowheads="1"/>
          </p:cNvSpPr>
          <p:nvPr/>
        </p:nvSpPr>
        <p:spPr bwMode="auto">
          <a:xfrm rot="-528454">
            <a:off x="6958013" y="4538663"/>
            <a:ext cx="271462" cy="142875"/>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84" name="Text Box 28"/>
          <p:cNvSpPr txBox="1">
            <a:spLocks noChangeArrowheads="1"/>
          </p:cNvSpPr>
          <p:nvPr/>
        </p:nvSpPr>
        <p:spPr bwMode="auto">
          <a:xfrm rot="-647058">
            <a:off x="6861175" y="4432300"/>
            <a:ext cx="450850" cy="336550"/>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a:t>
            </a:r>
            <a:endParaRPr lang="en-GB" sz="1600">
              <a:solidFill>
                <a:srgbClr val="FFFF00"/>
              </a:solidFill>
              <a:effectLst>
                <a:outerShdw blurRad="38100" dist="38100" dir="2700000" algn="tl">
                  <a:srgbClr val="000000"/>
                </a:outerShdw>
              </a:effectLst>
              <a:latin typeface="Calibri" pitchFamily="34" charset="0"/>
            </a:endParaRPr>
          </a:p>
        </p:txBody>
      </p:sp>
      <p:sp>
        <p:nvSpPr>
          <p:cNvPr id="1043485" name="Rectangle 29"/>
          <p:cNvSpPr>
            <a:spLocks noChangeArrowheads="1"/>
          </p:cNvSpPr>
          <p:nvPr/>
        </p:nvSpPr>
        <p:spPr bwMode="auto">
          <a:xfrm rot="-710896">
            <a:off x="6829425" y="4719638"/>
            <a:ext cx="657225" cy="1524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86" name="Text Box 30"/>
          <p:cNvSpPr txBox="1">
            <a:spLocks noChangeArrowheads="1"/>
          </p:cNvSpPr>
          <p:nvPr/>
        </p:nvSpPr>
        <p:spPr bwMode="auto">
          <a:xfrm rot="-647058">
            <a:off x="6750968" y="4702761"/>
            <a:ext cx="1037976"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MgPv + Pc</a:t>
            </a:r>
            <a:endParaRPr lang="en-GB" sz="1600">
              <a:solidFill>
                <a:srgbClr val="FFFF00"/>
              </a:solidFill>
              <a:effectLst>
                <a:outerShdw blurRad="38100" dist="38100" dir="2700000" algn="tl">
                  <a:srgbClr val="000000"/>
                </a:outerShdw>
              </a:effectLst>
              <a:latin typeface="Calibri" pitchFamily="34" charset="0"/>
            </a:endParaRPr>
          </a:p>
        </p:txBody>
      </p:sp>
      <p:sp>
        <p:nvSpPr>
          <p:cNvPr id="1043487" name="Freeform 31"/>
          <p:cNvSpPr>
            <a:spLocks/>
          </p:cNvSpPr>
          <p:nvPr/>
        </p:nvSpPr>
        <p:spPr bwMode="auto">
          <a:xfrm>
            <a:off x="4995863" y="4505325"/>
            <a:ext cx="3195637" cy="619125"/>
          </a:xfrm>
          <a:custGeom>
            <a:avLst/>
            <a:gdLst/>
            <a:ahLst/>
            <a:cxnLst>
              <a:cxn ang="0">
                <a:pos x="0" y="390"/>
              </a:cxn>
              <a:cxn ang="0">
                <a:pos x="2013" y="0"/>
              </a:cxn>
            </a:cxnLst>
            <a:rect l="0" t="0" r="r" b="b"/>
            <a:pathLst>
              <a:path w="2013" h="390">
                <a:moveTo>
                  <a:pt x="0" y="390"/>
                </a:moveTo>
                <a:lnTo>
                  <a:pt x="2013" y="0"/>
                </a:lnTo>
              </a:path>
            </a:pathLst>
          </a:custGeom>
          <a:noFill/>
          <a:ln w="57150" cap="flat" cmpd="sng">
            <a:solidFill>
              <a:srgbClr val="CC3300"/>
            </a:solidFill>
            <a:prstDash val="dash"/>
            <a:round/>
            <a:headEnd/>
            <a:tailEnd/>
          </a:ln>
          <a:effectLst/>
        </p:spPr>
        <p:txBody>
          <a:bodyPr anchor="ctr"/>
          <a:lstStyle/>
          <a:p>
            <a:pPr>
              <a:defRPr/>
            </a:pPr>
            <a:endParaRPr lang="en-GB">
              <a:latin typeface="Calibri" pitchFamily="34" charset="0"/>
            </a:endParaRPr>
          </a:p>
        </p:txBody>
      </p:sp>
      <p:sp>
        <p:nvSpPr>
          <p:cNvPr id="1043488" name="Rectangle 32"/>
          <p:cNvSpPr>
            <a:spLocks noChangeArrowheads="1"/>
          </p:cNvSpPr>
          <p:nvPr/>
        </p:nvSpPr>
        <p:spPr bwMode="auto">
          <a:xfrm rot="-1328130">
            <a:off x="5167313" y="5657850"/>
            <a:ext cx="581025" cy="20002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89" name="Text Box 33"/>
          <p:cNvSpPr txBox="1">
            <a:spLocks noChangeArrowheads="1"/>
          </p:cNvSpPr>
          <p:nvPr/>
        </p:nvSpPr>
        <p:spPr bwMode="auto">
          <a:xfrm rot="-1293761">
            <a:off x="5165518" y="5539373"/>
            <a:ext cx="830677"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SuB out</a:t>
            </a:r>
            <a:endParaRPr lang="en-GB" sz="1600">
              <a:solidFill>
                <a:srgbClr val="FFFF00"/>
              </a:solidFill>
              <a:effectLst>
                <a:outerShdw blurRad="38100" dist="38100" dir="2700000" algn="tl">
                  <a:srgbClr val="000000"/>
                </a:outerShdw>
              </a:effectLst>
              <a:latin typeface="Calibri" pitchFamily="34" charset="0"/>
            </a:endParaRPr>
          </a:p>
        </p:txBody>
      </p:sp>
      <p:sp>
        <p:nvSpPr>
          <p:cNvPr id="1043490" name="Oval 34"/>
          <p:cNvSpPr>
            <a:spLocks noChangeArrowheads="1"/>
          </p:cNvSpPr>
          <p:nvPr/>
        </p:nvSpPr>
        <p:spPr bwMode="auto">
          <a:xfrm>
            <a:off x="5824538" y="341947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491" name="Oval 35"/>
          <p:cNvSpPr>
            <a:spLocks noChangeArrowheads="1"/>
          </p:cNvSpPr>
          <p:nvPr/>
        </p:nvSpPr>
        <p:spPr bwMode="auto">
          <a:xfrm>
            <a:off x="6172200" y="3567113"/>
            <a:ext cx="152400" cy="233362"/>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492" name="Oval 36"/>
          <p:cNvSpPr>
            <a:spLocks noChangeArrowheads="1"/>
          </p:cNvSpPr>
          <p:nvPr/>
        </p:nvSpPr>
        <p:spPr bwMode="auto">
          <a:xfrm>
            <a:off x="6686550" y="374332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493" name="Oval 37"/>
          <p:cNvSpPr>
            <a:spLocks noChangeArrowheads="1"/>
          </p:cNvSpPr>
          <p:nvPr/>
        </p:nvSpPr>
        <p:spPr bwMode="auto">
          <a:xfrm>
            <a:off x="7697788" y="337185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494" name="Oval 38"/>
          <p:cNvSpPr>
            <a:spLocks noChangeArrowheads="1"/>
          </p:cNvSpPr>
          <p:nvPr/>
        </p:nvSpPr>
        <p:spPr bwMode="auto">
          <a:xfrm>
            <a:off x="8188325" y="354330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495" name="Text Box 39"/>
          <p:cNvSpPr txBox="1">
            <a:spLocks noChangeArrowheads="1"/>
          </p:cNvSpPr>
          <p:nvPr/>
        </p:nvSpPr>
        <p:spPr bwMode="auto">
          <a:xfrm>
            <a:off x="5646738" y="3348038"/>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2.0</a:t>
            </a:r>
            <a:endParaRPr lang="en-GB" sz="1400" i="1">
              <a:solidFill>
                <a:srgbClr val="FF6600"/>
              </a:solidFill>
              <a:effectLst>
                <a:outerShdw blurRad="38100" dist="38100" dir="2700000" algn="tl">
                  <a:srgbClr val="000000"/>
                </a:outerShdw>
              </a:effectLst>
              <a:latin typeface="Calibri" pitchFamily="34" charset="0"/>
            </a:endParaRPr>
          </a:p>
        </p:txBody>
      </p:sp>
      <p:sp>
        <p:nvSpPr>
          <p:cNvPr id="1043496" name="Text Box 40"/>
          <p:cNvSpPr txBox="1">
            <a:spLocks noChangeArrowheads="1"/>
          </p:cNvSpPr>
          <p:nvPr/>
        </p:nvSpPr>
        <p:spPr bwMode="auto">
          <a:xfrm>
            <a:off x="6032500" y="3562350"/>
            <a:ext cx="415925" cy="304800"/>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1.5</a:t>
            </a:r>
            <a:endParaRPr lang="en-GB" sz="1400" i="1">
              <a:solidFill>
                <a:srgbClr val="FF6600"/>
              </a:solidFill>
              <a:effectLst>
                <a:outerShdw blurRad="38100" dist="38100" dir="2700000" algn="tl">
                  <a:srgbClr val="000000"/>
                </a:outerShdw>
              </a:effectLst>
              <a:latin typeface="Calibri" pitchFamily="34" charset="0"/>
            </a:endParaRPr>
          </a:p>
        </p:txBody>
      </p:sp>
      <p:sp>
        <p:nvSpPr>
          <p:cNvPr id="1043497" name="Text Box 41"/>
          <p:cNvSpPr txBox="1">
            <a:spLocks noChangeArrowheads="1"/>
          </p:cNvSpPr>
          <p:nvPr/>
        </p:nvSpPr>
        <p:spPr bwMode="auto">
          <a:xfrm>
            <a:off x="6537325" y="3724275"/>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0.8</a:t>
            </a:r>
            <a:endParaRPr lang="en-GB" sz="1400" i="1">
              <a:solidFill>
                <a:srgbClr val="FF6600"/>
              </a:solidFill>
              <a:effectLst>
                <a:outerShdw blurRad="38100" dist="38100" dir="2700000" algn="tl">
                  <a:srgbClr val="000000"/>
                </a:outerShdw>
              </a:effectLst>
              <a:latin typeface="Calibri" pitchFamily="34" charset="0"/>
            </a:endParaRPr>
          </a:p>
        </p:txBody>
      </p:sp>
      <p:sp>
        <p:nvSpPr>
          <p:cNvPr id="1043498" name="Text Box 42"/>
          <p:cNvSpPr txBox="1">
            <a:spLocks noChangeArrowheads="1"/>
          </p:cNvSpPr>
          <p:nvPr/>
        </p:nvSpPr>
        <p:spPr bwMode="auto">
          <a:xfrm>
            <a:off x="7467600" y="3286125"/>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0.5</a:t>
            </a:r>
            <a:endParaRPr lang="en-GB" sz="1400" i="1">
              <a:solidFill>
                <a:srgbClr val="FF6600"/>
              </a:solidFill>
              <a:effectLst>
                <a:outerShdw blurRad="38100" dist="38100" dir="2700000" algn="tl">
                  <a:srgbClr val="000000"/>
                </a:outerShdw>
              </a:effectLst>
              <a:latin typeface="Calibri" pitchFamily="34" charset="0"/>
            </a:endParaRPr>
          </a:p>
        </p:txBody>
      </p:sp>
      <p:sp>
        <p:nvSpPr>
          <p:cNvPr id="1043499" name="Text Box 43"/>
          <p:cNvSpPr txBox="1">
            <a:spLocks noChangeArrowheads="1"/>
          </p:cNvSpPr>
          <p:nvPr/>
        </p:nvSpPr>
        <p:spPr bwMode="auto">
          <a:xfrm>
            <a:off x="7977188" y="3471863"/>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0.2</a:t>
            </a:r>
            <a:endParaRPr lang="en-GB" sz="1400" i="1">
              <a:solidFill>
                <a:srgbClr val="FF6600"/>
              </a:solidFill>
              <a:effectLst>
                <a:outerShdw blurRad="38100" dist="38100" dir="2700000" algn="tl">
                  <a:srgbClr val="000000"/>
                </a:outerShdw>
              </a:effectLst>
              <a:latin typeface="Calibri" pitchFamily="34" charset="0"/>
            </a:endParaRPr>
          </a:p>
        </p:txBody>
      </p:sp>
      <p:sp>
        <p:nvSpPr>
          <p:cNvPr id="1043500" name="Oval 44"/>
          <p:cNvSpPr>
            <a:spLocks noChangeArrowheads="1"/>
          </p:cNvSpPr>
          <p:nvPr/>
        </p:nvSpPr>
        <p:spPr bwMode="auto">
          <a:xfrm>
            <a:off x="6548438" y="4038600"/>
            <a:ext cx="161925"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501" name="Text Box 45"/>
          <p:cNvSpPr txBox="1">
            <a:spLocks noChangeArrowheads="1"/>
          </p:cNvSpPr>
          <p:nvPr/>
        </p:nvSpPr>
        <p:spPr bwMode="auto">
          <a:xfrm>
            <a:off x="6399213" y="4024313"/>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0.8</a:t>
            </a:r>
            <a:endParaRPr lang="en-GB" sz="1400" i="1">
              <a:solidFill>
                <a:srgbClr val="FF6600"/>
              </a:solidFill>
              <a:effectLst>
                <a:outerShdw blurRad="38100" dist="38100" dir="2700000" algn="tl">
                  <a:srgbClr val="000000"/>
                </a:outerShdw>
              </a:effectLst>
              <a:latin typeface="Calibri" pitchFamily="34" charset="0"/>
            </a:endParaRPr>
          </a:p>
        </p:txBody>
      </p:sp>
      <p:sp>
        <p:nvSpPr>
          <p:cNvPr id="1043502" name="Rectangle 46"/>
          <p:cNvSpPr>
            <a:spLocks noChangeArrowheads="1"/>
          </p:cNvSpPr>
          <p:nvPr/>
        </p:nvSpPr>
        <p:spPr bwMode="auto">
          <a:xfrm>
            <a:off x="8255000" y="927100"/>
            <a:ext cx="304800" cy="15240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43503" name="Text Box 47"/>
          <p:cNvSpPr txBox="1">
            <a:spLocks noChangeArrowheads="1"/>
          </p:cNvSpPr>
          <p:nvPr/>
        </p:nvSpPr>
        <p:spPr bwMode="auto">
          <a:xfrm>
            <a:off x="6127750" y="984250"/>
            <a:ext cx="2129494" cy="369332"/>
          </a:xfrm>
          <a:prstGeom prst="rect">
            <a:avLst/>
          </a:prstGeom>
          <a:noFill/>
          <a:ln w="9525" algn="ctr">
            <a:noFill/>
            <a:miter lim="800000"/>
            <a:headEnd/>
            <a:tailEnd/>
          </a:ln>
          <a:effectLst/>
        </p:spPr>
        <p:txBody>
          <a:bodyPr wrap="none">
            <a:spAutoFit/>
          </a:bodyPr>
          <a:lstStyle/>
          <a:p>
            <a:pPr>
              <a:defRPr/>
            </a:pPr>
            <a:r>
              <a:rPr lang="en-GB" dirty="0" smtClean="0">
                <a:solidFill>
                  <a:schemeClr val="tx1"/>
                </a:solidFill>
                <a:effectLst>
                  <a:outerShdw blurRad="38100" dist="38100" dir="2700000" algn="tl">
                    <a:srgbClr val="FFFFFF"/>
                  </a:outerShdw>
                </a:effectLst>
                <a:latin typeface="Calibri" pitchFamily="34" charset="0"/>
              </a:rPr>
              <a:t>Pyrolite + 2 wt% H</a:t>
            </a:r>
            <a:r>
              <a:rPr lang="en-GB" baseline="-25000" dirty="0" smtClean="0">
                <a:solidFill>
                  <a:schemeClr val="tx1"/>
                </a:solidFill>
                <a:effectLst>
                  <a:outerShdw blurRad="38100" dist="38100" dir="2700000" algn="tl">
                    <a:srgbClr val="FFFFFF"/>
                  </a:outerShdw>
                </a:effectLst>
                <a:latin typeface="Calibri" pitchFamily="34" charset="0"/>
              </a:rPr>
              <a:t>2</a:t>
            </a:r>
            <a:r>
              <a:rPr lang="en-GB" dirty="0" smtClean="0">
                <a:solidFill>
                  <a:schemeClr val="tx1"/>
                </a:solidFill>
                <a:effectLst>
                  <a:outerShdw blurRad="38100" dist="38100" dir="2700000" algn="tl">
                    <a:srgbClr val="FFFFFF"/>
                  </a:outerShdw>
                </a:effectLst>
                <a:latin typeface="Calibri" pitchFamily="34" charset="0"/>
              </a:rPr>
              <a:t>O</a:t>
            </a:r>
            <a:endParaRPr lang="en-GB" dirty="0">
              <a:solidFill>
                <a:schemeClr val="tx1"/>
              </a:solidFill>
              <a:effectLst>
                <a:outerShdw blurRad="38100" dist="38100" dir="2700000" algn="tl">
                  <a:srgbClr val="FFFFFF"/>
                </a:outerShdw>
              </a:effectLst>
              <a:latin typeface="Calibri" pitchFamily="34" charset="0"/>
            </a:endParaRPr>
          </a:p>
        </p:txBody>
      </p:sp>
      <p:sp>
        <p:nvSpPr>
          <p:cNvPr id="1043511" name="Freeform 55"/>
          <p:cNvSpPr>
            <a:spLocks/>
          </p:cNvSpPr>
          <p:nvPr/>
        </p:nvSpPr>
        <p:spPr bwMode="auto">
          <a:xfrm>
            <a:off x="5010150" y="1257300"/>
            <a:ext cx="157163" cy="293688"/>
          </a:xfrm>
          <a:custGeom>
            <a:avLst/>
            <a:gdLst/>
            <a:ahLst/>
            <a:cxnLst>
              <a:cxn ang="0">
                <a:pos x="48" y="0"/>
              </a:cxn>
              <a:cxn ang="0">
                <a:pos x="30" y="6"/>
              </a:cxn>
              <a:cxn ang="0">
                <a:pos x="12" y="18"/>
              </a:cxn>
              <a:cxn ang="0">
                <a:pos x="12" y="96"/>
              </a:cxn>
              <a:cxn ang="0">
                <a:pos x="0" y="132"/>
              </a:cxn>
              <a:cxn ang="0">
                <a:pos x="39" y="183"/>
              </a:cxn>
              <a:cxn ang="0">
                <a:pos x="75" y="177"/>
              </a:cxn>
              <a:cxn ang="0">
                <a:pos x="81" y="147"/>
              </a:cxn>
              <a:cxn ang="0">
                <a:pos x="99" y="87"/>
              </a:cxn>
              <a:cxn ang="0">
                <a:pos x="48" y="0"/>
              </a:cxn>
            </a:cxnLst>
            <a:rect l="0" t="0" r="r" b="b"/>
            <a:pathLst>
              <a:path w="99" h="185">
                <a:moveTo>
                  <a:pt x="48" y="0"/>
                </a:moveTo>
                <a:cubicBezTo>
                  <a:pt x="42" y="2"/>
                  <a:pt x="36" y="4"/>
                  <a:pt x="30" y="6"/>
                </a:cubicBezTo>
                <a:cubicBezTo>
                  <a:pt x="23" y="8"/>
                  <a:pt x="12" y="18"/>
                  <a:pt x="12" y="18"/>
                </a:cubicBezTo>
                <a:cubicBezTo>
                  <a:pt x="1" y="50"/>
                  <a:pt x="12" y="14"/>
                  <a:pt x="12" y="96"/>
                </a:cubicBezTo>
                <a:cubicBezTo>
                  <a:pt x="12" y="112"/>
                  <a:pt x="5" y="118"/>
                  <a:pt x="0" y="132"/>
                </a:cubicBezTo>
                <a:cubicBezTo>
                  <a:pt x="4" y="166"/>
                  <a:pt x="6" y="175"/>
                  <a:pt x="39" y="183"/>
                </a:cubicBezTo>
                <a:cubicBezTo>
                  <a:pt x="51" y="179"/>
                  <a:pt x="66" y="185"/>
                  <a:pt x="75" y="177"/>
                </a:cubicBezTo>
                <a:cubicBezTo>
                  <a:pt x="83" y="171"/>
                  <a:pt x="78" y="157"/>
                  <a:pt x="81" y="147"/>
                </a:cubicBezTo>
                <a:cubicBezTo>
                  <a:pt x="84" y="119"/>
                  <a:pt x="91" y="111"/>
                  <a:pt x="99" y="87"/>
                </a:cubicBezTo>
                <a:cubicBezTo>
                  <a:pt x="97" y="60"/>
                  <a:pt x="89" y="0"/>
                  <a:pt x="48" y="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512" name="Text Box 56"/>
          <p:cNvSpPr txBox="1">
            <a:spLocks noChangeArrowheads="1"/>
          </p:cNvSpPr>
          <p:nvPr/>
        </p:nvSpPr>
        <p:spPr bwMode="auto">
          <a:xfrm rot="5400000">
            <a:off x="4848758" y="1169294"/>
            <a:ext cx="513282" cy="307777"/>
          </a:xfrm>
          <a:prstGeom prst="rect">
            <a:avLst/>
          </a:prstGeom>
          <a:noFill/>
          <a:ln w="9525" algn="ctr">
            <a:noFill/>
            <a:miter lim="800000"/>
            <a:headEnd/>
            <a:tailEnd/>
          </a:ln>
          <a:effectLst/>
        </p:spPr>
        <p:txBody>
          <a:bodyPr wrap="none">
            <a:spAutoFit/>
          </a:bodyPr>
          <a:lstStyle/>
          <a:p>
            <a:pPr>
              <a:defRPr/>
            </a:pPr>
            <a:r>
              <a:rPr lang="en-GB" sz="1400" smtClean="0">
                <a:solidFill>
                  <a:srgbClr val="FFFF00"/>
                </a:solidFill>
                <a:effectLst>
                  <a:outerShdw blurRad="38100" dist="38100" dir="2700000" algn="tl">
                    <a:srgbClr val="000000"/>
                  </a:outerShdw>
                </a:effectLst>
                <a:latin typeface="Calibri" pitchFamily="34" charset="0"/>
              </a:rPr>
              <a:t>Serp</a:t>
            </a:r>
            <a:endParaRPr lang="en-GB" sz="1400">
              <a:solidFill>
                <a:srgbClr val="FFFF00"/>
              </a:solidFill>
              <a:effectLst>
                <a:outerShdw blurRad="38100" dist="38100" dir="2700000" algn="tl">
                  <a:srgbClr val="000000"/>
                </a:outerShdw>
              </a:effectLst>
              <a:latin typeface="Calibri" pitchFamily="34" charset="0"/>
            </a:endParaRPr>
          </a:p>
        </p:txBody>
      </p:sp>
      <p:sp>
        <p:nvSpPr>
          <p:cNvPr id="1043513" name="Rectangle 57"/>
          <p:cNvSpPr>
            <a:spLocks noChangeArrowheads="1"/>
          </p:cNvSpPr>
          <p:nvPr/>
        </p:nvSpPr>
        <p:spPr bwMode="auto">
          <a:xfrm rot="-440474">
            <a:off x="5561013" y="3797300"/>
            <a:ext cx="254000" cy="1041400"/>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43515" name="Freeform 59"/>
          <p:cNvSpPr>
            <a:spLocks/>
          </p:cNvSpPr>
          <p:nvPr/>
        </p:nvSpPr>
        <p:spPr bwMode="auto">
          <a:xfrm>
            <a:off x="5776913" y="1438275"/>
            <a:ext cx="557212" cy="800100"/>
          </a:xfrm>
          <a:custGeom>
            <a:avLst/>
            <a:gdLst/>
            <a:ahLst/>
            <a:cxnLst>
              <a:cxn ang="0">
                <a:pos x="9" y="21"/>
              </a:cxn>
              <a:cxn ang="0">
                <a:pos x="0" y="69"/>
              </a:cxn>
              <a:cxn ang="0">
                <a:pos x="108" y="216"/>
              </a:cxn>
              <a:cxn ang="0">
                <a:pos x="177" y="321"/>
              </a:cxn>
              <a:cxn ang="0">
                <a:pos x="228" y="417"/>
              </a:cxn>
              <a:cxn ang="0">
                <a:pos x="267" y="504"/>
              </a:cxn>
              <a:cxn ang="0">
                <a:pos x="351" y="498"/>
              </a:cxn>
              <a:cxn ang="0">
                <a:pos x="150" y="72"/>
              </a:cxn>
              <a:cxn ang="0">
                <a:pos x="75" y="0"/>
              </a:cxn>
              <a:cxn ang="0">
                <a:pos x="9" y="21"/>
              </a:cxn>
            </a:cxnLst>
            <a:rect l="0" t="0" r="r" b="b"/>
            <a:pathLst>
              <a:path w="351" h="504">
                <a:moveTo>
                  <a:pt x="9" y="21"/>
                </a:moveTo>
                <a:lnTo>
                  <a:pt x="0" y="69"/>
                </a:lnTo>
                <a:lnTo>
                  <a:pt x="108" y="216"/>
                </a:lnTo>
                <a:lnTo>
                  <a:pt x="177" y="321"/>
                </a:lnTo>
                <a:lnTo>
                  <a:pt x="228" y="417"/>
                </a:lnTo>
                <a:lnTo>
                  <a:pt x="267" y="504"/>
                </a:lnTo>
                <a:lnTo>
                  <a:pt x="351" y="498"/>
                </a:lnTo>
                <a:lnTo>
                  <a:pt x="150" y="72"/>
                </a:lnTo>
                <a:lnTo>
                  <a:pt x="75" y="0"/>
                </a:lnTo>
                <a:lnTo>
                  <a:pt x="9" y="2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516" name="Text Box 60"/>
          <p:cNvSpPr txBox="1">
            <a:spLocks noChangeArrowheads="1"/>
          </p:cNvSpPr>
          <p:nvPr/>
        </p:nvSpPr>
        <p:spPr bwMode="auto">
          <a:xfrm rot="3013473">
            <a:off x="5770388" y="1488867"/>
            <a:ext cx="495649" cy="338554"/>
          </a:xfrm>
          <a:prstGeom prst="rect">
            <a:avLst/>
          </a:prstGeom>
          <a:noFill/>
          <a:ln w="9525" algn="ctr">
            <a:noFill/>
            <a:miter lim="800000"/>
            <a:headEnd/>
            <a:tailEnd/>
          </a:ln>
          <a:effectLst/>
        </p:spPr>
        <p:txBody>
          <a:bodyPr wrap="none">
            <a:spAutoFit/>
          </a:bodyPr>
          <a:lstStyle/>
          <a:p>
            <a:pPr>
              <a:defRPr/>
            </a:pPr>
            <a:r>
              <a:rPr lang="en-GB" sz="1600" b="1" smtClean="0">
                <a:solidFill>
                  <a:srgbClr val="FF0000"/>
                </a:solidFill>
                <a:effectLst>
                  <a:outerShdw blurRad="38100" dist="38100" dir="2700000" algn="tl">
                    <a:srgbClr val="000000"/>
                  </a:outerShdw>
                </a:effectLst>
                <a:latin typeface="Calibri" pitchFamily="34" charset="0"/>
              </a:rPr>
              <a:t>Hot</a:t>
            </a:r>
            <a:endParaRPr lang="en-GB" sz="1600" b="1">
              <a:solidFill>
                <a:srgbClr val="FF0000"/>
              </a:solidFill>
              <a:effectLst>
                <a:outerShdw blurRad="38100" dist="38100" dir="2700000" algn="tl">
                  <a:srgbClr val="000000"/>
                </a:outerShdw>
              </a:effectLst>
              <a:latin typeface="Calibri" pitchFamily="34" charset="0"/>
            </a:endParaRPr>
          </a:p>
        </p:txBody>
      </p:sp>
      <p:sp>
        <p:nvSpPr>
          <p:cNvPr id="1043517" name="Text Box 61"/>
          <p:cNvSpPr txBox="1">
            <a:spLocks noChangeArrowheads="1"/>
          </p:cNvSpPr>
          <p:nvPr/>
        </p:nvSpPr>
        <p:spPr bwMode="auto">
          <a:xfrm rot="4498551">
            <a:off x="5767209" y="2200861"/>
            <a:ext cx="1152880" cy="338554"/>
          </a:xfrm>
          <a:prstGeom prst="rect">
            <a:avLst/>
          </a:prstGeom>
          <a:noFill/>
          <a:ln w="9525" algn="ctr">
            <a:noFill/>
            <a:miter lim="800000"/>
            <a:headEnd/>
            <a:tailEnd/>
          </a:ln>
          <a:effectLst/>
        </p:spPr>
        <p:txBody>
          <a:bodyPr wrap="none">
            <a:spAutoFit/>
          </a:bodyPr>
          <a:lstStyle/>
          <a:p>
            <a:pPr>
              <a:defRPr/>
            </a:pPr>
            <a:r>
              <a:rPr lang="en-GB" sz="1600" b="1" smtClean="0">
                <a:solidFill>
                  <a:srgbClr val="FF0000"/>
                </a:solidFill>
                <a:effectLst>
                  <a:outerShdw blurRad="38100" dist="38100" dir="2700000" algn="tl">
                    <a:srgbClr val="000000"/>
                  </a:outerShdw>
                </a:effectLst>
                <a:latin typeface="Calibri" pitchFamily="34" charset="0"/>
              </a:rPr>
              <a:t>Subduction</a:t>
            </a:r>
            <a:endParaRPr lang="en-GB" sz="1600" b="1">
              <a:solidFill>
                <a:srgbClr val="FF0000"/>
              </a:solidFill>
              <a:effectLst>
                <a:outerShdw blurRad="38100" dist="38100" dir="2700000" algn="tl">
                  <a:srgbClr val="000000"/>
                </a:outerShdw>
              </a:effectLst>
              <a:latin typeface="Calibri" pitchFamily="34" charset="0"/>
            </a:endParaRPr>
          </a:p>
        </p:txBody>
      </p:sp>
      <p:sp>
        <p:nvSpPr>
          <p:cNvPr id="1043470" name="Freeform 14"/>
          <p:cNvSpPr>
            <a:spLocks/>
          </p:cNvSpPr>
          <p:nvPr/>
        </p:nvSpPr>
        <p:spPr bwMode="auto">
          <a:xfrm rot="-741322">
            <a:off x="5060950" y="2114550"/>
            <a:ext cx="233363" cy="369888"/>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519" name="Freeform 63"/>
          <p:cNvSpPr>
            <a:spLocks/>
          </p:cNvSpPr>
          <p:nvPr/>
        </p:nvSpPr>
        <p:spPr bwMode="auto">
          <a:xfrm>
            <a:off x="4981575" y="1776413"/>
            <a:ext cx="433388" cy="728662"/>
          </a:xfrm>
          <a:custGeom>
            <a:avLst/>
            <a:gdLst/>
            <a:ahLst/>
            <a:cxnLst>
              <a:cxn ang="0">
                <a:pos x="0" y="0"/>
              </a:cxn>
              <a:cxn ang="0">
                <a:pos x="6" y="459"/>
              </a:cxn>
              <a:cxn ang="0">
                <a:pos x="273" y="453"/>
              </a:cxn>
              <a:cxn ang="0">
                <a:pos x="189" y="237"/>
              </a:cxn>
              <a:cxn ang="0">
                <a:pos x="96" y="93"/>
              </a:cxn>
              <a:cxn ang="0">
                <a:pos x="0" y="0"/>
              </a:cxn>
            </a:cxnLst>
            <a:rect l="0" t="0" r="r" b="b"/>
            <a:pathLst>
              <a:path w="273" h="459">
                <a:moveTo>
                  <a:pt x="0" y="0"/>
                </a:moveTo>
                <a:lnTo>
                  <a:pt x="6" y="459"/>
                </a:lnTo>
                <a:lnTo>
                  <a:pt x="273" y="453"/>
                </a:lnTo>
                <a:lnTo>
                  <a:pt x="189" y="237"/>
                </a:lnTo>
                <a:lnTo>
                  <a:pt x="96" y="93"/>
                </a:lnTo>
                <a:lnTo>
                  <a:pt x="0" y="0"/>
                </a:lnTo>
                <a:close/>
              </a:path>
            </a:pathLst>
          </a:custGeom>
          <a:solidFill>
            <a:srgbClr val="FF3300">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471" name="Text Box 15"/>
          <p:cNvSpPr txBox="1">
            <a:spLocks noChangeArrowheads="1"/>
          </p:cNvSpPr>
          <p:nvPr/>
        </p:nvSpPr>
        <p:spPr bwMode="auto">
          <a:xfrm rot="3927307">
            <a:off x="4853009" y="2081313"/>
            <a:ext cx="619080" cy="307777"/>
          </a:xfrm>
          <a:prstGeom prst="rect">
            <a:avLst/>
          </a:prstGeom>
          <a:noFill/>
          <a:ln w="9525" algn="ctr">
            <a:noFill/>
            <a:miter lim="800000"/>
            <a:headEnd/>
            <a:tailEnd/>
          </a:ln>
          <a:effectLst/>
        </p:spPr>
        <p:txBody>
          <a:bodyPr wrap="none">
            <a:spAutoFit/>
          </a:bodyPr>
          <a:lstStyle/>
          <a:p>
            <a:pPr>
              <a:defRPr/>
            </a:pPr>
            <a:r>
              <a:rPr lang="en-GB" sz="1400" dirty="0" smtClean="0">
                <a:solidFill>
                  <a:srgbClr val="FFFF00"/>
                </a:solidFill>
                <a:effectLst>
                  <a:outerShdw blurRad="38100" dist="38100" dir="2700000" algn="tl">
                    <a:srgbClr val="000000"/>
                  </a:outerShdw>
                </a:effectLst>
                <a:latin typeface="Calibri" pitchFamily="34" charset="0"/>
              </a:rPr>
              <a:t>Ol + A</a:t>
            </a:r>
            <a:endParaRPr lang="en-GB" sz="1400" dirty="0">
              <a:solidFill>
                <a:srgbClr val="FFFF00"/>
              </a:solidFill>
              <a:effectLst>
                <a:outerShdw blurRad="38100" dist="38100" dir="2700000" algn="tl">
                  <a:srgbClr val="000000"/>
                </a:outerShdw>
              </a:effectLst>
              <a:latin typeface="Calibri" pitchFamily="34" charset="0"/>
            </a:endParaRPr>
          </a:p>
        </p:txBody>
      </p:sp>
      <p:sp>
        <p:nvSpPr>
          <p:cNvPr id="1043520" name="Line 64"/>
          <p:cNvSpPr>
            <a:spLocks noChangeShapeType="1"/>
          </p:cNvSpPr>
          <p:nvPr/>
        </p:nvSpPr>
        <p:spPr bwMode="auto">
          <a:xfrm flipV="1">
            <a:off x="3815275" y="2318318"/>
            <a:ext cx="1208804" cy="8334"/>
          </a:xfrm>
          <a:prstGeom prst="line">
            <a:avLst/>
          </a:prstGeom>
          <a:noFill/>
          <a:ln w="28575">
            <a:solidFill>
              <a:srgbClr val="FF0000"/>
            </a:solidFill>
            <a:round/>
            <a:headEnd/>
            <a:tailEnd type="triangle" w="med" len="med"/>
          </a:ln>
          <a:effectLst/>
        </p:spPr>
        <p:txBody>
          <a:bodyPr anchor="ctr"/>
          <a:lstStyle/>
          <a:p>
            <a:pPr>
              <a:defRPr/>
            </a:pPr>
            <a:endParaRPr lang="en-GB">
              <a:latin typeface="Calibri" pitchFamily="34" charset="0"/>
            </a:endParaRPr>
          </a:p>
        </p:txBody>
      </p:sp>
      <p:sp>
        <p:nvSpPr>
          <p:cNvPr id="1043522" name="Freeform 66"/>
          <p:cNvSpPr>
            <a:spLocks/>
          </p:cNvSpPr>
          <p:nvPr/>
        </p:nvSpPr>
        <p:spPr bwMode="auto">
          <a:xfrm>
            <a:off x="4991100" y="2176463"/>
            <a:ext cx="1333500" cy="1466850"/>
          </a:xfrm>
          <a:custGeom>
            <a:avLst/>
            <a:gdLst/>
            <a:ahLst/>
            <a:cxnLst>
              <a:cxn ang="0">
                <a:pos x="183" y="0"/>
              </a:cxn>
              <a:cxn ang="0">
                <a:pos x="633" y="78"/>
              </a:cxn>
              <a:cxn ang="0">
                <a:pos x="690" y="108"/>
              </a:cxn>
              <a:cxn ang="0">
                <a:pos x="747" y="180"/>
              </a:cxn>
              <a:cxn ang="0">
                <a:pos x="795" y="255"/>
              </a:cxn>
              <a:cxn ang="0">
                <a:pos x="840" y="399"/>
              </a:cxn>
              <a:cxn ang="0">
                <a:pos x="390" y="921"/>
              </a:cxn>
              <a:cxn ang="0">
                <a:pos x="123" y="924"/>
              </a:cxn>
              <a:cxn ang="0">
                <a:pos x="0" y="918"/>
              </a:cxn>
              <a:cxn ang="0">
                <a:pos x="0" y="207"/>
              </a:cxn>
              <a:cxn ang="0">
                <a:pos x="273" y="201"/>
              </a:cxn>
              <a:cxn ang="0">
                <a:pos x="183" y="0"/>
              </a:cxn>
            </a:cxnLst>
            <a:rect l="0" t="0" r="r" b="b"/>
            <a:pathLst>
              <a:path w="840" h="924">
                <a:moveTo>
                  <a:pt x="183" y="0"/>
                </a:moveTo>
                <a:lnTo>
                  <a:pt x="633" y="78"/>
                </a:lnTo>
                <a:lnTo>
                  <a:pt x="690" y="108"/>
                </a:lnTo>
                <a:lnTo>
                  <a:pt x="747" y="180"/>
                </a:lnTo>
                <a:lnTo>
                  <a:pt x="795" y="255"/>
                </a:lnTo>
                <a:lnTo>
                  <a:pt x="840" y="399"/>
                </a:lnTo>
                <a:lnTo>
                  <a:pt x="390" y="921"/>
                </a:lnTo>
                <a:lnTo>
                  <a:pt x="123" y="924"/>
                </a:lnTo>
                <a:lnTo>
                  <a:pt x="0" y="918"/>
                </a:lnTo>
                <a:lnTo>
                  <a:pt x="0" y="207"/>
                </a:lnTo>
                <a:lnTo>
                  <a:pt x="273" y="201"/>
                </a:lnTo>
                <a:lnTo>
                  <a:pt x="183" y="0"/>
                </a:lnTo>
                <a:close/>
              </a:path>
            </a:pathLst>
          </a:custGeom>
          <a:solidFill>
            <a:srgbClr val="66FF33">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464" name="Text Box 8"/>
          <p:cNvSpPr txBox="1">
            <a:spLocks noChangeArrowheads="1"/>
          </p:cNvSpPr>
          <p:nvPr/>
        </p:nvSpPr>
        <p:spPr bwMode="auto">
          <a:xfrm rot="1015650">
            <a:off x="5460012" y="2278648"/>
            <a:ext cx="663964"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 + E</a:t>
            </a:r>
            <a:endParaRPr lang="en-GB" sz="1600" dirty="0">
              <a:solidFill>
                <a:srgbClr val="FFFF00"/>
              </a:solidFill>
              <a:effectLst>
                <a:outerShdw blurRad="38100" dist="38100" dir="2700000" algn="tl">
                  <a:srgbClr val="000000"/>
                </a:outerShdw>
              </a:effectLst>
              <a:latin typeface="Calibri" pitchFamily="34" charset="0"/>
            </a:endParaRPr>
          </a:p>
        </p:txBody>
      </p:sp>
      <p:grpSp>
        <p:nvGrpSpPr>
          <p:cNvPr id="130107" name="Group 48"/>
          <p:cNvGrpSpPr>
            <a:grpSpLocks/>
          </p:cNvGrpSpPr>
          <p:nvPr/>
        </p:nvGrpSpPr>
        <p:grpSpPr bwMode="auto">
          <a:xfrm>
            <a:off x="4991100" y="1143000"/>
            <a:ext cx="1952625" cy="4152900"/>
            <a:chOff x="3144" y="720"/>
            <a:chExt cx="1230" cy="2616"/>
          </a:xfrm>
          <a:effectLst>
            <a:outerShdw blurRad="50800" dist="38100" dir="2700000" algn="tl" rotWithShape="0">
              <a:prstClr val="black">
                <a:alpha val="40000"/>
              </a:prstClr>
            </a:outerShdw>
          </a:effectLst>
        </p:grpSpPr>
        <p:sp>
          <p:nvSpPr>
            <p:cNvPr id="1043505" name="Freeform 49"/>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43506" name="Freeform 50"/>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grpSp>
      <p:sp>
        <p:nvSpPr>
          <p:cNvPr id="1043514" name="Text Box 58"/>
          <p:cNvSpPr txBox="1">
            <a:spLocks noChangeArrowheads="1"/>
          </p:cNvSpPr>
          <p:nvPr/>
        </p:nvSpPr>
        <p:spPr bwMode="auto">
          <a:xfrm rot="4727644">
            <a:off x="4657073" y="3816936"/>
            <a:ext cx="1579278" cy="338554"/>
          </a:xfrm>
          <a:prstGeom prst="rect">
            <a:avLst/>
          </a:prstGeom>
          <a:noFill/>
          <a:ln w="9525" algn="ctr">
            <a:noFill/>
            <a:miter lim="800000"/>
            <a:headEnd/>
            <a:tailEnd/>
          </a:ln>
          <a:effectLst/>
        </p:spPr>
        <p:txBody>
          <a:bodyPr wrap="none">
            <a:spAutoFit/>
          </a:bodyPr>
          <a:lstStyle/>
          <a:p>
            <a:pPr>
              <a:defRPr/>
            </a:pPr>
            <a:r>
              <a:rPr lang="en-GB" sz="1600" b="1" smtClean="0">
                <a:solidFill>
                  <a:srgbClr val="0066FF"/>
                </a:solidFill>
                <a:effectLst>
                  <a:outerShdw blurRad="38100" dist="38100" dir="2700000" algn="tl">
                    <a:srgbClr val="000000"/>
                  </a:outerShdw>
                </a:effectLst>
                <a:latin typeface="Calibri" pitchFamily="34" charset="0"/>
              </a:rPr>
              <a:t>Cold Subduction</a:t>
            </a:r>
            <a:endParaRPr lang="en-GB" sz="1600" b="1">
              <a:solidFill>
                <a:srgbClr val="0066FF"/>
              </a:solidFill>
              <a:effectLst>
                <a:outerShdw blurRad="38100" dist="38100" dir="2700000" algn="tl">
                  <a:srgbClr val="000000"/>
                </a:outerShdw>
              </a:effectLst>
              <a:latin typeface="Calibri" pitchFamily="34" charset="0"/>
            </a:endParaRPr>
          </a:p>
        </p:txBody>
      </p:sp>
      <p:grpSp>
        <p:nvGrpSpPr>
          <p:cNvPr id="130109" name="Group 51"/>
          <p:cNvGrpSpPr>
            <a:grpSpLocks/>
          </p:cNvGrpSpPr>
          <p:nvPr/>
        </p:nvGrpSpPr>
        <p:grpSpPr bwMode="auto">
          <a:xfrm>
            <a:off x="4991100" y="1765300"/>
            <a:ext cx="1681163" cy="3806825"/>
            <a:chOff x="3144" y="1112"/>
            <a:chExt cx="1059" cy="2398"/>
          </a:xfrm>
          <a:effectLst>
            <a:outerShdw blurRad="50800" dist="38100" dir="2700000" algn="tl" rotWithShape="0">
              <a:prstClr val="black">
                <a:alpha val="40000"/>
              </a:prstClr>
            </a:outerShdw>
          </a:effectLst>
        </p:grpSpPr>
        <p:sp>
          <p:nvSpPr>
            <p:cNvPr id="1043508" name="Freeform 52"/>
            <p:cNvSpPr>
              <a:spLocks/>
            </p:cNvSpPr>
            <p:nvPr/>
          </p:nvSpPr>
          <p:spPr bwMode="auto">
            <a:xfrm>
              <a:off x="3144" y="1112"/>
              <a:ext cx="1040" cy="2360"/>
            </a:xfrm>
            <a:custGeom>
              <a:avLst/>
              <a:gdLst/>
              <a:ahLst/>
              <a:cxnLst>
                <a:cxn ang="0">
                  <a:pos x="0" y="0"/>
                </a:cxn>
                <a:cxn ang="0">
                  <a:pos x="232" y="368"/>
                </a:cxn>
                <a:cxn ang="0">
                  <a:pos x="496" y="1232"/>
                </a:cxn>
                <a:cxn ang="0">
                  <a:pos x="608" y="1912"/>
                </a:cxn>
                <a:cxn ang="0">
                  <a:pos x="648" y="2104"/>
                </a:cxn>
                <a:cxn ang="0">
                  <a:pos x="736" y="2240"/>
                </a:cxn>
                <a:cxn ang="0">
                  <a:pos x="1040" y="2360"/>
                </a:cxn>
              </a:cxnLst>
              <a:rect l="0" t="0" r="r" b="b"/>
              <a:pathLst>
                <a:path w="1040" h="2360">
                  <a:moveTo>
                    <a:pt x="0" y="0"/>
                  </a:moveTo>
                  <a:cubicBezTo>
                    <a:pt x="74" y="81"/>
                    <a:pt x="149" y="163"/>
                    <a:pt x="232" y="368"/>
                  </a:cubicBezTo>
                  <a:cubicBezTo>
                    <a:pt x="315" y="573"/>
                    <a:pt x="433" y="975"/>
                    <a:pt x="496" y="1232"/>
                  </a:cubicBezTo>
                  <a:cubicBezTo>
                    <a:pt x="559" y="1489"/>
                    <a:pt x="583" y="1767"/>
                    <a:pt x="608" y="1912"/>
                  </a:cubicBezTo>
                  <a:cubicBezTo>
                    <a:pt x="633" y="2057"/>
                    <a:pt x="627" y="2049"/>
                    <a:pt x="648" y="2104"/>
                  </a:cubicBezTo>
                  <a:cubicBezTo>
                    <a:pt x="669" y="2159"/>
                    <a:pt x="671" y="2197"/>
                    <a:pt x="736" y="2240"/>
                  </a:cubicBezTo>
                  <a:cubicBezTo>
                    <a:pt x="801" y="2283"/>
                    <a:pt x="920" y="2321"/>
                    <a:pt x="1040" y="2360"/>
                  </a:cubicBez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43509" name="Freeform 53"/>
            <p:cNvSpPr>
              <a:spLocks/>
            </p:cNvSpPr>
            <p:nvPr/>
          </p:nvSpPr>
          <p:spPr bwMode="auto">
            <a:xfrm rot="-285345">
              <a:off x="4086" y="3390"/>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43510" name="Text Box 54"/>
          <p:cNvSpPr txBox="1">
            <a:spLocks noChangeArrowheads="1"/>
          </p:cNvSpPr>
          <p:nvPr/>
        </p:nvSpPr>
        <p:spPr bwMode="auto">
          <a:xfrm>
            <a:off x="5099050" y="2722563"/>
            <a:ext cx="764120"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 + E</a:t>
            </a:r>
            <a:endParaRPr lang="en-GB" sz="1600">
              <a:solidFill>
                <a:srgbClr val="FFFF00"/>
              </a:solidFill>
              <a:effectLst>
                <a:outerShdw blurRad="38100" dist="38100" dir="2700000" algn="tl">
                  <a:srgbClr val="000000"/>
                </a:outerShdw>
              </a:effectLst>
              <a:latin typeface="Calibri" pitchFamily="34" charset="0"/>
            </a:endParaRPr>
          </a:p>
        </p:txBody>
      </p:sp>
      <p:grpSp>
        <p:nvGrpSpPr>
          <p:cNvPr id="130219" name="Group 171"/>
          <p:cNvGrpSpPr>
            <a:grpSpLocks/>
          </p:cNvGrpSpPr>
          <p:nvPr/>
        </p:nvGrpSpPr>
        <p:grpSpPr bwMode="auto">
          <a:xfrm>
            <a:off x="36513" y="2679700"/>
            <a:ext cx="4519612" cy="3562350"/>
            <a:chOff x="8" y="1227"/>
            <a:chExt cx="3630" cy="3094"/>
          </a:xfrm>
        </p:grpSpPr>
        <p:sp>
          <p:nvSpPr>
            <p:cNvPr id="2" name="Text Box 5"/>
            <p:cNvSpPr txBox="1">
              <a:spLocks noChangeArrowheads="1"/>
            </p:cNvSpPr>
            <p:nvPr/>
          </p:nvSpPr>
          <p:spPr bwMode="auto">
            <a:xfrm>
              <a:off x="8" y="4117"/>
              <a:ext cx="2888" cy="199"/>
            </a:xfrm>
            <a:prstGeom prst="rect">
              <a:avLst/>
            </a:prstGeom>
            <a:noFill/>
            <a:ln w="9525" algn="ctr">
              <a:noFill/>
              <a:miter lim="800000"/>
              <a:headEnd/>
              <a:tailEnd/>
            </a:ln>
            <a:effectLst/>
          </p:spPr>
          <p:txBody>
            <a:bodyPr>
              <a:spAutoFit/>
            </a:bodyPr>
            <a:lstStyle/>
            <a:p>
              <a:pPr>
                <a:spcBef>
                  <a:spcPct val="50000"/>
                </a:spcBef>
              </a:pPr>
              <a:r>
                <a:rPr lang="en-GB" sz="900" smtClean="0">
                  <a:solidFill>
                    <a:srgbClr val="FFFF00"/>
                  </a:solidFill>
                  <a:effectLst>
                    <a:outerShdw blurRad="38100" dist="38100" dir="2700000" algn="tl">
                      <a:srgbClr val="000000"/>
                    </a:outerShdw>
                  </a:effectLst>
                  <a:latin typeface="Calibri" pitchFamily="34" charset="0"/>
                </a:rPr>
                <a:t>Litasov and Ohtani (2003) Phys. Chem. Mineral., 30, 147-156.</a:t>
              </a:r>
              <a:endParaRPr lang="en-GB" sz="900">
                <a:solidFill>
                  <a:srgbClr val="FFFF00"/>
                </a:solidFill>
                <a:effectLst>
                  <a:outerShdw blurRad="38100" dist="38100" dir="2700000" algn="tl">
                    <a:srgbClr val="000000"/>
                  </a:outerShdw>
                </a:effectLst>
                <a:latin typeface="Calibri" pitchFamily="34" charset="0"/>
              </a:endParaRPr>
            </a:p>
          </p:txBody>
        </p:sp>
        <p:sp>
          <p:nvSpPr>
            <p:cNvPr id="1057796" name="Rectangle 4"/>
            <p:cNvSpPr>
              <a:spLocks noChangeAspect="1" noChangeArrowheads="1"/>
            </p:cNvSpPr>
            <p:nvPr/>
          </p:nvSpPr>
          <p:spPr bwMode="auto">
            <a:xfrm>
              <a:off x="28" y="1227"/>
              <a:ext cx="3610" cy="3060"/>
            </a:xfrm>
            <a:prstGeom prst="rect">
              <a:avLst/>
            </a:prstGeom>
            <a:solidFill>
              <a:schemeClr val="bg1"/>
            </a:solidFill>
            <a:ln w="19050" algn="ctr">
              <a:solidFill>
                <a:schemeClr val="tx1"/>
              </a:solidFill>
              <a:miter lim="800000"/>
              <a:headEnd/>
              <a:tailEnd/>
            </a:ln>
          </p:spPr>
          <p:txBody>
            <a:bodyPr wrap="none" anchor="ctr"/>
            <a:lstStyle/>
            <a:p>
              <a:endParaRPr lang="en-GB" sz="1400">
                <a:effectLst>
                  <a:outerShdw blurRad="38100" dist="38100" dir="2700000" algn="tl">
                    <a:srgbClr val="C0C0C0"/>
                  </a:outerShdw>
                </a:effectLst>
                <a:latin typeface="Calibri" pitchFamily="34" charset="0"/>
              </a:endParaRPr>
            </a:p>
          </p:txBody>
        </p:sp>
        <p:sp>
          <p:nvSpPr>
            <p:cNvPr id="1057797" name="Rectangle 5"/>
            <p:cNvSpPr>
              <a:spLocks noChangeAspect="1" noChangeArrowheads="1"/>
            </p:cNvSpPr>
            <p:nvPr/>
          </p:nvSpPr>
          <p:spPr bwMode="auto">
            <a:xfrm>
              <a:off x="374" y="1592"/>
              <a:ext cx="2845" cy="2523"/>
            </a:xfrm>
            <a:prstGeom prst="rect">
              <a:avLst/>
            </a:prstGeom>
            <a:solidFill>
              <a:srgbClr val="FFFF99"/>
            </a:solidFill>
            <a:ln w="19050" algn="ctr">
              <a:solidFill>
                <a:schemeClr val="tx1"/>
              </a:solidFill>
              <a:miter lim="800000"/>
              <a:headEnd/>
              <a:tailEnd/>
            </a:ln>
            <a:effectLst/>
          </p:spPr>
          <p:txBody>
            <a:bodyPr wrap="none" anchor="ctr"/>
            <a:lstStyle/>
            <a:p>
              <a:endParaRPr lang="en-GB" sz="1400">
                <a:effectLst>
                  <a:outerShdw blurRad="38100" dist="38100" dir="2700000" algn="tl">
                    <a:srgbClr val="000000"/>
                  </a:outerShdw>
                </a:effectLst>
                <a:latin typeface="Calibri" pitchFamily="34" charset="0"/>
              </a:endParaRPr>
            </a:p>
          </p:txBody>
        </p:sp>
        <p:sp>
          <p:nvSpPr>
            <p:cNvPr id="1057798" name="Freeform 6"/>
            <p:cNvSpPr>
              <a:spLocks noChangeAspect="1"/>
            </p:cNvSpPr>
            <p:nvPr/>
          </p:nvSpPr>
          <p:spPr bwMode="auto">
            <a:xfrm>
              <a:off x="1198" y="1648"/>
              <a:ext cx="497" cy="590"/>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057799" name="Freeform 7"/>
            <p:cNvSpPr>
              <a:spLocks noChangeAspect="1"/>
            </p:cNvSpPr>
            <p:nvPr/>
          </p:nvSpPr>
          <p:spPr bwMode="auto">
            <a:xfrm>
              <a:off x="1683" y="1686"/>
              <a:ext cx="620" cy="1285"/>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057800" name="Freeform 8"/>
            <p:cNvSpPr>
              <a:spLocks noChangeAspect="1"/>
            </p:cNvSpPr>
            <p:nvPr/>
          </p:nvSpPr>
          <p:spPr bwMode="auto">
            <a:xfrm>
              <a:off x="2754" y="1690"/>
              <a:ext cx="240" cy="1681"/>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057801" name="Line 9"/>
            <p:cNvSpPr>
              <a:spLocks noChangeAspect="1" noChangeShapeType="1"/>
            </p:cNvSpPr>
            <p:nvPr/>
          </p:nvSpPr>
          <p:spPr bwMode="auto">
            <a:xfrm>
              <a:off x="2288" y="2140"/>
              <a:ext cx="936" cy="79"/>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sp>
          <p:nvSpPr>
            <p:cNvPr id="1057805" name="Freeform 13"/>
            <p:cNvSpPr>
              <a:spLocks noChangeAspect="1"/>
            </p:cNvSpPr>
            <p:nvPr/>
          </p:nvSpPr>
          <p:spPr bwMode="auto">
            <a:xfrm>
              <a:off x="500" y="3284"/>
              <a:ext cx="626" cy="270"/>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057806" name="Freeform 14"/>
            <p:cNvSpPr>
              <a:spLocks noChangeAspect="1"/>
            </p:cNvSpPr>
            <p:nvPr/>
          </p:nvSpPr>
          <p:spPr bwMode="auto">
            <a:xfrm>
              <a:off x="1126" y="3554"/>
              <a:ext cx="831" cy="503"/>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057807" name="Freeform 15"/>
            <p:cNvSpPr>
              <a:spLocks noChangeAspect="1"/>
            </p:cNvSpPr>
            <p:nvPr/>
          </p:nvSpPr>
          <p:spPr bwMode="auto">
            <a:xfrm>
              <a:off x="723" y="2975"/>
              <a:ext cx="1025" cy="205"/>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057808" name="Line 16"/>
            <p:cNvSpPr>
              <a:spLocks noChangeAspect="1" noChangeShapeType="1"/>
            </p:cNvSpPr>
            <p:nvPr/>
          </p:nvSpPr>
          <p:spPr bwMode="auto">
            <a:xfrm flipH="1">
              <a:off x="453" y="3554"/>
              <a:ext cx="659" cy="320"/>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30231" name="Group 17"/>
            <p:cNvGrpSpPr>
              <a:grpSpLocks/>
            </p:cNvGrpSpPr>
            <p:nvPr/>
          </p:nvGrpSpPr>
          <p:grpSpPr bwMode="auto">
            <a:xfrm>
              <a:off x="692" y="1654"/>
              <a:ext cx="1017" cy="2300"/>
              <a:chOff x="692" y="1654"/>
              <a:chExt cx="1017" cy="2300"/>
            </a:xfrm>
          </p:grpSpPr>
          <p:grpSp>
            <p:nvGrpSpPr>
              <p:cNvPr id="130232" name="Group 18"/>
              <p:cNvGrpSpPr>
                <a:grpSpLocks/>
              </p:cNvGrpSpPr>
              <p:nvPr/>
            </p:nvGrpSpPr>
            <p:grpSpPr bwMode="auto">
              <a:xfrm>
                <a:off x="824" y="1654"/>
                <a:ext cx="885" cy="1893"/>
                <a:chOff x="824" y="1654"/>
                <a:chExt cx="885" cy="1893"/>
              </a:xfrm>
            </p:grpSpPr>
            <p:sp>
              <p:nvSpPr>
                <p:cNvPr id="1057811" name="Freeform 19"/>
                <p:cNvSpPr>
                  <a:spLocks noChangeAspect="1"/>
                </p:cNvSpPr>
                <p:nvPr/>
              </p:nvSpPr>
              <p:spPr bwMode="auto">
                <a:xfrm>
                  <a:off x="824" y="1654"/>
                  <a:ext cx="863" cy="569"/>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057812" name="Freeform 20"/>
                <p:cNvSpPr>
                  <a:spLocks noChangeAspect="1"/>
                </p:cNvSpPr>
                <p:nvPr/>
              </p:nvSpPr>
              <p:spPr bwMode="auto">
                <a:xfrm>
                  <a:off x="1122" y="2220"/>
                  <a:ext cx="587"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grpSp>
          <p:sp>
            <p:nvSpPr>
              <p:cNvPr id="1057813" name="Freeform 21"/>
              <p:cNvSpPr>
                <a:spLocks noChangeAspect="1"/>
              </p:cNvSpPr>
              <p:nvPr/>
            </p:nvSpPr>
            <p:spPr bwMode="auto">
              <a:xfrm>
                <a:off x="691" y="3545"/>
                <a:ext cx="430"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endParaRPr lang="en-GB" sz="1400">
                  <a:effectLst>
                    <a:outerShdw blurRad="38100" dist="38100" dir="2700000" algn="tl">
                      <a:srgbClr val="000000"/>
                    </a:outerShdw>
                  </a:effectLst>
                  <a:latin typeface="Calibri" pitchFamily="34" charset="0"/>
                </a:endParaRPr>
              </a:p>
            </p:txBody>
          </p:sp>
        </p:grpSp>
        <p:sp>
          <p:nvSpPr>
            <p:cNvPr id="130236" name="Text Box 22"/>
            <p:cNvSpPr txBox="1">
              <a:spLocks noChangeAspect="1" noChangeArrowheads="1"/>
            </p:cNvSpPr>
            <p:nvPr/>
          </p:nvSpPr>
          <p:spPr bwMode="auto">
            <a:xfrm rot="1191810">
              <a:off x="547" y="1787"/>
              <a:ext cx="590" cy="200"/>
            </a:xfrm>
            <a:prstGeom prst="rect">
              <a:avLst/>
            </a:prstGeom>
            <a:noFill/>
            <a:ln w="9525" algn="ctr">
              <a:noFill/>
              <a:miter lim="800000"/>
              <a:headEnd/>
              <a:tailEnd/>
            </a:ln>
          </p:spPr>
          <p:txBody>
            <a:bodyPr wrap="none">
              <a:spAutoFit/>
            </a:bodyPr>
            <a:lstStyle/>
            <a:p>
              <a:r>
                <a:rPr lang="en-GB" sz="900">
                  <a:solidFill>
                    <a:schemeClr val="tx1"/>
                  </a:solidFill>
                  <a:effectLst/>
                  <a:latin typeface="Calibri" pitchFamily="34" charset="0"/>
                </a:rPr>
                <a:t>serp chl cpx</a:t>
              </a:r>
            </a:p>
          </p:txBody>
        </p:sp>
        <p:sp>
          <p:nvSpPr>
            <p:cNvPr id="130237" name="Text Box 23"/>
            <p:cNvSpPr txBox="1">
              <a:spLocks noChangeAspect="1" noChangeArrowheads="1"/>
            </p:cNvSpPr>
            <p:nvPr/>
          </p:nvSpPr>
          <p:spPr bwMode="auto">
            <a:xfrm rot="1191810">
              <a:off x="527" y="1622"/>
              <a:ext cx="627" cy="200"/>
            </a:xfrm>
            <a:prstGeom prst="rect">
              <a:avLst/>
            </a:prstGeom>
            <a:noFill/>
            <a:ln w="9525" algn="ctr">
              <a:noFill/>
              <a:miter lim="800000"/>
              <a:headEnd/>
              <a:tailEnd/>
            </a:ln>
          </p:spPr>
          <p:txBody>
            <a:bodyPr wrap="none">
              <a:spAutoFit/>
            </a:bodyPr>
            <a:lstStyle/>
            <a:p>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ol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38" name="Text Box 24"/>
            <p:cNvSpPr txBox="1">
              <a:spLocks noChangeAspect="1" noChangeArrowheads="1"/>
            </p:cNvSpPr>
            <p:nvPr/>
          </p:nvSpPr>
          <p:spPr bwMode="auto">
            <a:xfrm rot="1833081">
              <a:off x="1080" y="1800"/>
              <a:ext cx="312" cy="200"/>
            </a:xfrm>
            <a:prstGeom prst="rect">
              <a:avLst/>
            </a:prstGeom>
            <a:noFill/>
            <a:ln w="9525" algn="ctr">
              <a:noFill/>
              <a:miter lim="800000"/>
              <a:headEnd/>
              <a:tailEnd/>
            </a:ln>
          </p:spPr>
          <p:txBody>
            <a:bodyPr wrap="none">
              <a:spAutoFit/>
            </a:bodyPr>
            <a:lstStyle/>
            <a:p>
              <a:r>
                <a:rPr lang="en-GB" sz="900">
                  <a:solidFill>
                    <a:schemeClr val="tx1"/>
                  </a:solidFill>
                  <a:effectLst/>
                  <a:latin typeface="Calibri" pitchFamily="34" charset="0"/>
                </a:rPr>
                <a:t>serp</a:t>
              </a:r>
            </a:p>
          </p:txBody>
        </p:sp>
        <p:sp>
          <p:nvSpPr>
            <p:cNvPr id="130239" name="Text Box 25"/>
            <p:cNvSpPr txBox="1">
              <a:spLocks noChangeAspect="1" noChangeArrowheads="1"/>
            </p:cNvSpPr>
            <p:nvPr/>
          </p:nvSpPr>
          <p:spPr bwMode="auto">
            <a:xfrm rot="1596048">
              <a:off x="836" y="1608"/>
              <a:ext cx="480" cy="200"/>
            </a:xfrm>
            <a:prstGeom prst="rect">
              <a:avLst/>
            </a:prstGeom>
            <a:noFill/>
            <a:ln w="9525" algn="ctr">
              <a:noFill/>
              <a:miter lim="800000"/>
              <a:headEnd/>
              <a:tailEnd/>
            </a:ln>
          </p:spPr>
          <p:txBody>
            <a:bodyPr wrap="none">
              <a:spAutoFit/>
            </a:bodyPr>
            <a:lstStyle/>
            <a:p>
              <a:r>
                <a:rPr lang="en-GB" sz="900" dirty="0" err="1">
                  <a:solidFill>
                    <a:schemeClr val="tx1"/>
                  </a:solidFill>
                  <a:effectLst/>
                  <a:latin typeface="Calibri" pitchFamily="34" charset="0"/>
                </a:rPr>
                <a:t>tc</a:t>
              </a:r>
              <a:r>
                <a:rPr lang="en-GB" sz="900" dirty="0">
                  <a:solidFill>
                    <a:schemeClr val="tx1"/>
                  </a:solidFill>
                  <a:effectLst/>
                  <a:latin typeface="Calibri" pitchFamily="34" charset="0"/>
                </a:rPr>
                <a:t> ol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40" name="Text Box 26"/>
            <p:cNvSpPr txBox="1">
              <a:spLocks noChangeAspect="1" noChangeArrowheads="1"/>
            </p:cNvSpPr>
            <p:nvPr/>
          </p:nvSpPr>
          <p:spPr bwMode="auto">
            <a:xfrm rot="1899183">
              <a:off x="1179" y="1678"/>
              <a:ext cx="309" cy="200"/>
            </a:xfrm>
            <a:prstGeom prst="rect">
              <a:avLst/>
            </a:prstGeom>
            <a:noFill/>
            <a:ln w="9525" algn="ctr">
              <a:noFill/>
              <a:miter lim="800000"/>
              <a:headEnd/>
              <a:tailEnd/>
            </a:ln>
          </p:spPr>
          <p:txBody>
            <a:bodyPr wrap="none">
              <a:spAutoFit/>
            </a:bodyPr>
            <a:lstStyle/>
            <a:p>
              <a:r>
                <a:rPr lang="en-GB" sz="900" dirty="0" err="1">
                  <a:solidFill>
                    <a:schemeClr val="tx1"/>
                  </a:solidFill>
                  <a:effectLst/>
                  <a:latin typeface="Calibri" pitchFamily="34" charset="0"/>
                </a:rPr>
                <a:t>tc</a:t>
              </a:r>
              <a:r>
                <a:rPr lang="en-GB" sz="900" dirty="0">
                  <a:solidFill>
                    <a:schemeClr val="tx1"/>
                  </a:solidFill>
                  <a:effectLst/>
                  <a:latin typeface="Calibri" pitchFamily="34" charset="0"/>
                </a:rPr>
                <a:t> ol</a:t>
              </a:r>
            </a:p>
          </p:txBody>
        </p:sp>
        <p:sp>
          <p:nvSpPr>
            <p:cNvPr id="130241" name="Text Box 27"/>
            <p:cNvSpPr txBox="1">
              <a:spLocks noChangeAspect="1" noChangeArrowheads="1"/>
            </p:cNvSpPr>
            <p:nvPr/>
          </p:nvSpPr>
          <p:spPr bwMode="auto">
            <a:xfrm rot="2255856">
              <a:off x="1271" y="1648"/>
              <a:ext cx="457" cy="200"/>
            </a:xfrm>
            <a:prstGeom prst="rect">
              <a:avLst/>
            </a:prstGeom>
            <a:noFill/>
            <a:ln w="9525" algn="ctr">
              <a:noFill/>
              <a:miter lim="800000"/>
              <a:headEnd/>
              <a:tailEnd/>
            </a:ln>
          </p:spPr>
          <p:txBody>
            <a:bodyPr wrap="none">
              <a:spAutoFit/>
            </a:bodyPr>
            <a:lstStyle/>
            <a:p>
              <a:r>
                <a:rPr lang="en-GB" sz="900" dirty="0">
                  <a:solidFill>
                    <a:schemeClr val="tx1"/>
                  </a:solidFill>
                  <a:effectLst/>
                  <a:latin typeface="Calibri" pitchFamily="34" charset="0"/>
                </a:rPr>
                <a:t>opx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42" name="Text Box 28"/>
            <p:cNvSpPr txBox="1">
              <a:spLocks noChangeAspect="1" noChangeArrowheads="1"/>
            </p:cNvSpPr>
            <p:nvPr/>
          </p:nvSpPr>
          <p:spPr bwMode="auto">
            <a:xfrm>
              <a:off x="1174" y="2225"/>
              <a:ext cx="455" cy="249"/>
            </a:xfrm>
            <a:prstGeom prst="rect">
              <a:avLst/>
            </a:prstGeom>
            <a:noFill/>
            <a:ln w="9525" algn="ctr">
              <a:noFill/>
              <a:miter lim="800000"/>
              <a:headEnd/>
              <a:tailEnd/>
            </a:ln>
          </p:spPr>
          <p:txBody>
            <a:bodyPr wrap="none">
              <a:spAutoFit/>
            </a:bodyPr>
            <a:lstStyle/>
            <a:p>
              <a:pPr algn="ctr">
                <a:lnSpc>
                  <a:spcPct val="70000"/>
                </a:lnSpc>
              </a:pPr>
              <a:r>
                <a:rPr lang="en-GB" sz="900" dirty="0" err="1">
                  <a:solidFill>
                    <a:schemeClr val="tx1"/>
                  </a:solidFill>
                  <a:effectLst/>
                  <a:latin typeface="Calibri" pitchFamily="34" charset="0"/>
                </a:rPr>
                <a:t>tc</a:t>
              </a:r>
              <a:r>
                <a:rPr lang="en-GB" sz="900" dirty="0">
                  <a:solidFill>
                    <a:schemeClr val="tx1"/>
                  </a:solidFill>
                  <a:effectLst/>
                  <a:latin typeface="Calibri" pitchFamily="34" charset="0"/>
                </a:rPr>
                <a:t> </a:t>
              </a:r>
              <a:r>
                <a:rPr lang="en-GB" sz="900" dirty="0" err="1">
                  <a:solidFill>
                    <a:schemeClr val="tx1"/>
                  </a:solidFill>
                  <a:effectLst/>
                  <a:latin typeface="Calibri" pitchFamily="34" charset="0"/>
                </a:rPr>
                <a:t>amph</a:t>
              </a:r>
              <a:endParaRPr lang="en-GB" sz="900" dirty="0">
                <a:solidFill>
                  <a:schemeClr val="tx1"/>
                </a:solidFill>
                <a:effectLst/>
                <a:latin typeface="Calibri" pitchFamily="34" charset="0"/>
              </a:endParaRPr>
            </a:p>
            <a:p>
              <a:pPr algn="ctr">
                <a:lnSpc>
                  <a:spcPct val="70000"/>
                </a:lnSpc>
              </a:pPr>
              <a:r>
                <a:rPr lang="en-GB" sz="900" dirty="0" err="1">
                  <a:solidFill>
                    <a:schemeClr val="tx1"/>
                  </a:solidFill>
                  <a:effectLst/>
                  <a:latin typeface="Calibri" pitchFamily="34" charset="0"/>
                </a:rPr>
                <a:t>chl</a:t>
              </a:r>
              <a:r>
                <a:rPr lang="en-GB" sz="900" dirty="0">
                  <a:solidFill>
                    <a:schemeClr val="tx1"/>
                  </a:solidFill>
                  <a:effectLst/>
                  <a:latin typeface="Calibri" pitchFamily="34" charset="0"/>
                </a:rPr>
                <a:t> ol</a:t>
              </a:r>
            </a:p>
          </p:txBody>
        </p:sp>
        <p:sp>
          <p:nvSpPr>
            <p:cNvPr id="130243" name="Text Box 29"/>
            <p:cNvSpPr txBox="1">
              <a:spLocks noChangeAspect="1" noChangeArrowheads="1"/>
            </p:cNvSpPr>
            <p:nvPr/>
          </p:nvSpPr>
          <p:spPr bwMode="auto">
            <a:xfrm>
              <a:off x="561" y="2080"/>
              <a:ext cx="531" cy="318"/>
            </a:xfrm>
            <a:prstGeom prst="rect">
              <a:avLst/>
            </a:prstGeom>
            <a:noFill/>
            <a:ln w="9525" algn="ctr">
              <a:noFill/>
              <a:miter lim="800000"/>
              <a:headEnd/>
              <a:tailEnd/>
            </a:ln>
          </p:spPr>
          <p:txBody>
            <a:bodyPr>
              <a:spAutoFit/>
            </a:bodyPr>
            <a:lstStyle/>
            <a:p>
              <a:r>
                <a:rPr lang="en-GB" sz="900" dirty="0" err="1">
                  <a:solidFill>
                    <a:schemeClr val="tx1"/>
                  </a:solidFill>
                  <a:effectLst/>
                  <a:latin typeface="Calibri" pitchFamily="34" charset="0"/>
                </a:rPr>
                <a:t>serp</a:t>
              </a:r>
              <a:r>
                <a:rPr lang="en-GB" sz="900" dirty="0">
                  <a:solidFill>
                    <a:schemeClr val="tx1"/>
                  </a:solidFill>
                  <a:effectLst/>
                  <a:latin typeface="Calibri" pitchFamily="34" charset="0"/>
                </a:rPr>
                <a:t> </a:t>
              </a:r>
              <a:r>
                <a:rPr lang="en-GB" sz="900" dirty="0" err="1">
                  <a:solidFill>
                    <a:schemeClr val="tx1"/>
                  </a:solidFill>
                  <a:effectLst/>
                  <a:latin typeface="Calibri" pitchFamily="34" charset="0"/>
                </a:rPr>
                <a:t>chl</a:t>
              </a:r>
              <a:r>
                <a:rPr lang="en-GB" sz="900" dirty="0">
                  <a:solidFill>
                    <a:schemeClr val="tx1"/>
                  </a:solidFill>
                  <a:effectLst/>
                  <a:latin typeface="Calibri" pitchFamily="34" charset="0"/>
                </a:rPr>
                <a:t> </a:t>
              </a: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ol</a:t>
              </a:r>
            </a:p>
          </p:txBody>
        </p:sp>
        <p:sp>
          <p:nvSpPr>
            <p:cNvPr id="1057822" name="Freeform 30"/>
            <p:cNvSpPr>
              <a:spLocks noChangeAspect="1"/>
            </p:cNvSpPr>
            <p:nvPr/>
          </p:nvSpPr>
          <p:spPr bwMode="auto">
            <a:xfrm>
              <a:off x="987" y="2003"/>
              <a:ext cx="377" cy="239"/>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30245" name="Text Box 31"/>
            <p:cNvSpPr txBox="1">
              <a:spLocks noChangeAspect="1" noChangeArrowheads="1"/>
            </p:cNvSpPr>
            <p:nvPr/>
          </p:nvSpPr>
          <p:spPr bwMode="auto">
            <a:xfrm>
              <a:off x="532" y="2449"/>
              <a:ext cx="638" cy="348"/>
            </a:xfrm>
            <a:prstGeom prst="rect">
              <a:avLst/>
            </a:prstGeom>
            <a:noFill/>
            <a:ln w="9525" algn="ctr">
              <a:noFill/>
              <a:miter lim="800000"/>
              <a:headEnd/>
              <a:tailEnd/>
            </a:ln>
          </p:spPr>
          <p:txBody>
            <a:bodyPr>
              <a:spAutoFit/>
            </a:bodyPr>
            <a:lstStyle/>
            <a:p>
              <a:pPr algn="ctr"/>
              <a:r>
                <a:rPr lang="en-GB" sz="1000" dirty="0" err="1">
                  <a:solidFill>
                    <a:schemeClr val="tx1"/>
                  </a:solidFill>
                  <a:effectLst/>
                  <a:latin typeface="Calibri" pitchFamily="34" charset="0"/>
                </a:rPr>
                <a:t>serp</a:t>
              </a:r>
              <a:r>
                <a:rPr lang="en-GB" sz="1000" dirty="0">
                  <a:solidFill>
                    <a:schemeClr val="tx1"/>
                  </a:solidFill>
                  <a:effectLst/>
                  <a:latin typeface="Calibri" pitchFamily="34" charset="0"/>
                </a:rPr>
                <a:t> </a:t>
              </a:r>
              <a:r>
                <a:rPr lang="en-GB" sz="1000" dirty="0" err="1">
                  <a:solidFill>
                    <a:schemeClr val="tx1"/>
                  </a:solidFill>
                  <a:effectLst/>
                  <a:latin typeface="Calibri" pitchFamily="34" charset="0"/>
                </a:rPr>
                <a:t>chl</a:t>
              </a:r>
              <a:r>
                <a:rPr lang="en-GB" sz="1000" dirty="0">
                  <a:solidFill>
                    <a:schemeClr val="tx1"/>
                  </a:solidFill>
                  <a:effectLst/>
                  <a:latin typeface="Calibri" pitchFamily="34" charset="0"/>
                </a:rPr>
                <a:t> cpx ol</a:t>
              </a:r>
            </a:p>
          </p:txBody>
        </p:sp>
        <p:sp>
          <p:nvSpPr>
            <p:cNvPr id="130246" name="Text Box 32"/>
            <p:cNvSpPr txBox="1">
              <a:spLocks noChangeAspect="1" noChangeArrowheads="1"/>
            </p:cNvSpPr>
            <p:nvPr/>
          </p:nvSpPr>
          <p:spPr bwMode="auto">
            <a:xfrm rot="-3984159">
              <a:off x="1255" y="2748"/>
              <a:ext cx="369" cy="129"/>
            </a:xfrm>
            <a:prstGeom prst="rect">
              <a:avLst/>
            </a:prstGeom>
            <a:noFill/>
            <a:ln w="9525" algn="ctr">
              <a:noFill/>
              <a:miter lim="800000"/>
              <a:headEnd/>
              <a:tailEnd/>
            </a:ln>
          </p:spPr>
          <p:txBody>
            <a:bodyPr>
              <a:spAutoFit/>
            </a:bodyPr>
            <a:lstStyle/>
            <a:p>
              <a:pPr>
                <a:lnSpc>
                  <a:spcPct val="50000"/>
                </a:lnSpc>
              </a:pPr>
              <a:r>
                <a:rPr lang="en-GB" sz="900">
                  <a:solidFill>
                    <a:schemeClr val="tx1"/>
                  </a:solidFill>
                  <a:effectLst/>
                  <a:latin typeface="Calibri" pitchFamily="34" charset="0"/>
                </a:rPr>
                <a:t>serp</a:t>
              </a:r>
            </a:p>
          </p:txBody>
        </p:sp>
        <p:sp>
          <p:nvSpPr>
            <p:cNvPr id="130247" name="Text Box 33"/>
            <p:cNvSpPr txBox="1">
              <a:spLocks noChangeAspect="1" noChangeArrowheads="1"/>
            </p:cNvSpPr>
            <p:nvPr/>
          </p:nvSpPr>
          <p:spPr bwMode="auto">
            <a:xfrm rot="17592413">
              <a:off x="1288" y="2751"/>
              <a:ext cx="593" cy="130"/>
            </a:xfrm>
            <a:prstGeom prst="rect">
              <a:avLst/>
            </a:prstGeom>
            <a:noFill/>
            <a:ln w="9525" algn="ctr">
              <a:noFill/>
              <a:miter lim="800000"/>
              <a:headEnd/>
              <a:tailEnd/>
            </a:ln>
          </p:spPr>
          <p:txBody>
            <a:bodyPr wrap="none">
              <a:spAutoFit/>
            </a:bodyPr>
            <a:lstStyle/>
            <a:p>
              <a:pPr>
                <a:lnSpc>
                  <a:spcPct val="50000"/>
                </a:lnSpc>
              </a:pPr>
              <a:r>
                <a:rPr lang="en-GB" sz="900" dirty="0">
                  <a:solidFill>
                    <a:schemeClr val="tx1"/>
                  </a:solidFill>
                  <a:effectLst/>
                  <a:latin typeface="Calibri" pitchFamily="34" charset="0"/>
                </a:rPr>
                <a:t>opx ol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48" name="Text Box 34"/>
            <p:cNvSpPr txBox="1">
              <a:spLocks noChangeAspect="1" noChangeArrowheads="1"/>
            </p:cNvSpPr>
            <p:nvPr/>
          </p:nvSpPr>
          <p:spPr bwMode="auto">
            <a:xfrm>
              <a:off x="821" y="3134"/>
              <a:ext cx="510" cy="321"/>
            </a:xfrm>
            <a:prstGeom prst="rect">
              <a:avLst/>
            </a:prstGeom>
            <a:noFill/>
            <a:ln w="9525" algn="ctr">
              <a:noFill/>
              <a:miter lim="800000"/>
              <a:headEnd/>
              <a:tailEnd/>
            </a:ln>
          </p:spPr>
          <p:txBody>
            <a:bodyPr>
              <a:spAutoFit/>
            </a:bodyPr>
            <a:lstStyle/>
            <a:p>
              <a:r>
                <a:rPr lang="en-GB" sz="900" dirty="0" err="1">
                  <a:solidFill>
                    <a:schemeClr val="tx1"/>
                  </a:solidFill>
                  <a:effectLst/>
                  <a:latin typeface="Calibri" pitchFamily="34" charset="0"/>
                </a:rPr>
                <a:t>serp</a:t>
              </a:r>
              <a:r>
                <a:rPr lang="en-GB" sz="900" dirty="0">
                  <a:solidFill>
                    <a:schemeClr val="tx1"/>
                  </a:solidFill>
                  <a:effectLst/>
                  <a:latin typeface="Calibri" pitchFamily="34" charset="0"/>
                </a:rPr>
                <a:t> gar cpx ol</a:t>
              </a:r>
            </a:p>
          </p:txBody>
        </p:sp>
        <p:sp>
          <p:nvSpPr>
            <p:cNvPr id="130249" name="Text Box 35"/>
            <p:cNvSpPr txBox="1">
              <a:spLocks noChangeAspect="1" noChangeArrowheads="1"/>
            </p:cNvSpPr>
            <p:nvPr/>
          </p:nvSpPr>
          <p:spPr bwMode="auto">
            <a:xfrm rot="1252350">
              <a:off x="473" y="3223"/>
              <a:ext cx="390" cy="140"/>
            </a:xfrm>
            <a:prstGeom prst="rect">
              <a:avLst/>
            </a:prstGeom>
            <a:noFill/>
            <a:ln w="9525" algn="ctr">
              <a:noFill/>
              <a:miter lim="800000"/>
              <a:headEnd/>
              <a:tailEnd/>
            </a:ln>
          </p:spPr>
          <p:txBody>
            <a:bodyPr wrap="none">
              <a:spAutoFit/>
            </a:bodyPr>
            <a:lstStyle/>
            <a:p>
              <a:pPr>
                <a:lnSpc>
                  <a:spcPct val="50000"/>
                </a:lnSpc>
              </a:pPr>
              <a:r>
                <a:rPr lang="en-GB" sz="900" dirty="0">
                  <a:solidFill>
                    <a:schemeClr val="tx1"/>
                  </a:solidFill>
                  <a:effectLst/>
                  <a:latin typeface="Calibri" pitchFamily="34" charset="0"/>
                </a:rPr>
                <a:t>ol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50" name="Text Box 36"/>
            <p:cNvSpPr txBox="1">
              <a:spLocks noChangeAspect="1" noChangeArrowheads="1"/>
            </p:cNvSpPr>
            <p:nvPr/>
          </p:nvSpPr>
          <p:spPr bwMode="auto">
            <a:xfrm rot="1289943">
              <a:off x="426" y="3376"/>
              <a:ext cx="631" cy="140"/>
            </a:xfrm>
            <a:prstGeom prst="rect">
              <a:avLst/>
            </a:prstGeom>
            <a:noFill/>
            <a:ln w="9525" algn="ctr">
              <a:noFill/>
              <a:miter lim="800000"/>
              <a:headEnd/>
              <a:tailEnd/>
            </a:ln>
          </p:spPr>
          <p:txBody>
            <a:bodyPr wrap="none">
              <a:spAutoFit/>
            </a:bodyPr>
            <a:lstStyle/>
            <a:p>
              <a:pPr>
                <a:lnSpc>
                  <a:spcPct val="50000"/>
                </a:lnSpc>
              </a:pPr>
              <a:r>
                <a:rPr lang="en-GB" sz="900">
                  <a:solidFill>
                    <a:schemeClr val="tx1"/>
                  </a:solidFill>
                  <a:effectLst/>
                  <a:latin typeface="Calibri" pitchFamily="34" charset="0"/>
                </a:rPr>
                <a:t>serp phase A</a:t>
              </a:r>
            </a:p>
          </p:txBody>
        </p:sp>
        <p:sp>
          <p:nvSpPr>
            <p:cNvPr id="130251" name="Text Box 37"/>
            <p:cNvSpPr txBox="1">
              <a:spLocks noChangeAspect="1" noChangeArrowheads="1"/>
            </p:cNvSpPr>
            <p:nvPr/>
          </p:nvSpPr>
          <p:spPr bwMode="auto">
            <a:xfrm>
              <a:off x="282" y="3405"/>
              <a:ext cx="604" cy="294"/>
            </a:xfrm>
            <a:prstGeom prst="rect">
              <a:avLst/>
            </a:prstGeom>
            <a:noFill/>
            <a:ln w="9525" algn="ctr">
              <a:noFill/>
              <a:miter lim="800000"/>
              <a:headEnd/>
              <a:tailEnd/>
            </a:ln>
          </p:spPr>
          <p:txBody>
            <a:bodyPr>
              <a:spAutoFit/>
            </a:bodyPr>
            <a:lstStyle/>
            <a:p>
              <a:pPr algn="ctr">
                <a:lnSpc>
                  <a:spcPct val="80000"/>
                </a:lnSpc>
              </a:pPr>
              <a:r>
                <a:rPr lang="en-GB" sz="1000">
                  <a:solidFill>
                    <a:schemeClr val="tx1"/>
                  </a:solidFill>
                  <a:effectLst/>
                  <a:latin typeface="Calibri" pitchFamily="34" charset="0"/>
                </a:rPr>
                <a:t>serp phase A cpx gar</a:t>
              </a:r>
            </a:p>
          </p:txBody>
        </p:sp>
        <p:sp>
          <p:nvSpPr>
            <p:cNvPr id="130252" name="Text Box 38"/>
            <p:cNvSpPr txBox="1">
              <a:spLocks noChangeAspect="1" noChangeArrowheads="1"/>
            </p:cNvSpPr>
            <p:nvPr/>
          </p:nvSpPr>
          <p:spPr bwMode="auto">
            <a:xfrm rot="-2519026">
              <a:off x="569" y="3700"/>
              <a:ext cx="436" cy="199"/>
            </a:xfrm>
            <a:prstGeom prst="rect">
              <a:avLst/>
            </a:prstGeom>
            <a:noFill/>
            <a:ln w="9525" algn="ctr">
              <a:noFill/>
              <a:miter lim="800000"/>
              <a:headEnd/>
              <a:tailEnd/>
            </a:ln>
          </p:spPr>
          <p:txBody>
            <a:bodyPr>
              <a:spAutoFit/>
            </a:bodyPr>
            <a:lstStyle/>
            <a:p>
              <a:r>
                <a:rPr lang="en-GB" sz="900">
                  <a:solidFill>
                    <a:schemeClr val="tx1"/>
                  </a:solidFill>
                  <a:effectLst/>
                  <a:latin typeface="Calibri" pitchFamily="34" charset="0"/>
                </a:rPr>
                <a:t>serp</a:t>
              </a:r>
            </a:p>
          </p:txBody>
        </p:sp>
        <p:sp>
          <p:nvSpPr>
            <p:cNvPr id="130253" name="Text Box 39"/>
            <p:cNvSpPr txBox="1">
              <a:spLocks noChangeAspect="1" noChangeArrowheads="1"/>
            </p:cNvSpPr>
            <p:nvPr/>
          </p:nvSpPr>
          <p:spPr bwMode="auto">
            <a:xfrm rot="-2664561">
              <a:off x="551" y="3761"/>
              <a:ext cx="686" cy="199"/>
            </a:xfrm>
            <a:prstGeom prst="rect">
              <a:avLst/>
            </a:prstGeom>
            <a:noFill/>
            <a:ln w="9525" algn="ctr">
              <a:noFill/>
              <a:miter lim="800000"/>
              <a:headEnd/>
              <a:tailEnd/>
            </a:ln>
          </p:spPr>
          <p:txBody>
            <a:bodyPr>
              <a:spAutoFit/>
            </a:bodyPr>
            <a:lstStyle/>
            <a:p>
              <a:r>
                <a:rPr lang="en-GB" sz="900" dirty="0">
                  <a:solidFill>
                    <a:schemeClr val="tx1"/>
                  </a:solidFill>
                  <a:effectLst/>
                  <a:latin typeface="Calibri" pitchFamily="34" charset="0"/>
                </a:rPr>
                <a:t>“A” opx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54" name="Text Box 40"/>
            <p:cNvSpPr txBox="1">
              <a:spLocks noChangeAspect="1" noChangeArrowheads="1"/>
            </p:cNvSpPr>
            <p:nvPr/>
          </p:nvSpPr>
          <p:spPr bwMode="auto">
            <a:xfrm>
              <a:off x="850" y="3845"/>
              <a:ext cx="770" cy="292"/>
            </a:xfrm>
            <a:prstGeom prst="rect">
              <a:avLst/>
            </a:prstGeom>
            <a:noFill/>
            <a:ln w="9525" algn="ctr">
              <a:noFill/>
              <a:miter lim="800000"/>
              <a:headEnd/>
              <a:tailEnd/>
            </a:ln>
          </p:spPr>
          <p:txBody>
            <a:bodyPr>
              <a:spAutoFit/>
            </a:bodyPr>
            <a:lstStyle/>
            <a:p>
              <a:pPr algn="ctr">
                <a:lnSpc>
                  <a:spcPct val="80000"/>
                </a:lnSpc>
              </a:pPr>
              <a:r>
                <a:rPr lang="en-GB" sz="1000">
                  <a:solidFill>
                    <a:schemeClr val="tx1"/>
                  </a:solidFill>
                  <a:effectLst/>
                  <a:latin typeface="Calibri" pitchFamily="34" charset="0"/>
                </a:rPr>
                <a:t>phase A opx cpx gar</a:t>
              </a:r>
            </a:p>
          </p:txBody>
        </p:sp>
        <p:sp>
          <p:nvSpPr>
            <p:cNvPr id="130255" name="Text Box 41"/>
            <p:cNvSpPr txBox="1">
              <a:spLocks noChangeAspect="1" noChangeArrowheads="1"/>
            </p:cNvSpPr>
            <p:nvPr/>
          </p:nvSpPr>
          <p:spPr bwMode="auto">
            <a:xfrm rot="2049888">
              <a:off x="1310" y="3765"/>
              <a:ext cx="524" cy="199"/>
            </a:xfrm>
            <a:prstGeom prst="rect">
              <a:avLst/>
            </a:prstGeom>
            <a:noFill/>
            <a:ln w="9525" algn="ctr">
              <a:noFill/>
              <a:miter lim="800000"/>
              <a:headEnd/>
              <a:tailEnd/>
            </a:ln>
          </p:spPr>
          <p:txBody>
            <a:bodyPr>
              <a:spAutoFit/>
            </a:bodyPr>
            <a:lstStyle/>
            <a:p>
              <a:r>
                <a:rPr lang="en-GB" sz="900">
                  <a:solidFill>
                    <a:schemeClr val="tx1"/>
                  </a:solidFill>
                  <a:effectLst/>
                  <a:latin typeface="Calibri" pitchFamily="34" charset="0"/>
                </a:rPr>
                <a:t>“A” opx</a:t>
              </a:r>
            </a:p>
          </p:txBody>
        </p:sp>
        <p:sp>
          <p:nvSpPr>
            <p:cNvPr id="130256" name="Text Box 42"/>
            <p:cNvSpPr txBox="1">
              <a:spLocks noChangeAspect="1" noChangeArrowheads="1"/>
            </p:cNvSpPr>
            <p:nvPr/>
          </p:nvSpPr>
          <p:spPr bwMode="auto">
            <a:xfrm rot="1951574">
              <a:off x="1425" y="3678"/>
              <a:ext cx="390" cy="140"/>
            </a:xfrm>
            <a:prstGeom prst="rect">
              <a:avLst/>
            </a:prstGeom>
            <a:noFill/>
            <a:ln w="9525" algn="ctr">
              <a:noFill/>
              <a:miter lim="800000"/>
              <a:headEnd/>
              <a:tailEnd/>
            </a:ln>
          </p:spPr>
          <p:txBody>
            <a:bodyPr wrap="none">
              <a:spAutoFit/>
            </a:bodyPr>
            <a:lstStyle/>
            <a:p>
              <a:pPr>
                <a:lnSpc>
                  <a:spcPct val="50000"/>
                </a:lnSpc>
              </a:pPr>
              <a:r>
                <a:rPr lang="en-GB" sz="900" dirty="0">
                  <a:solidFill>
                    <a:schemeClr val="tx1"/>
                  </a:solidFill>
                  <a:effectLst/>
                  <a:latin typeface="Calibri" pitchFamily="34" charset="0"/>
                </a:rPr>
                <a:t>ol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57" name="Text Box 43"/>
            <p:cNvSpPr txBox="1">
              <a:spLocks noChangeAspect="1" noChangeArrowheads="1"/>
            </p:cNvSpPr>
            <p:nvPr/>
          </p:nvSpPr>
          <p:spPr bwMode="auto">
            <a:xfrm>
              <a:off x="1630" y="2355"/>
              <a:ext cx="546" cy="348"/>
            </a:xfrm>
            <a:prstGeom prst="rect">
              <a:avLst/>
            </a:prstGeom>
            <a:noFill/>
            <a:ln w="9525" algn="ctr">
              <a:noFill/>
              <a:miter lim="800000"/>
              <a:headEnd/>
              <a:tailEnd/>
            </a:ln>
          </p:spPr>
          <p:txBody>
            <a:bodyPr>
              <a:spAutoFit/>
            </a:bodyPr>
            <a:lstStyle/>
            <a:p>
              <a:pPr algn="ctr"/>
              <a:r>
                <a:rPr lang="en-GB" sz="1000" dirty="0" err="1">
                  <a:solidFill>
                    <a:schemeClr val="tx1"/>
                  </a:solidFill>
                  <a:effectLst/>
                  <a:latin typeface="Calibri" pitchFamily="34" charset="0"/>
                </a:rPr>
                <a:t>chl</a:t>
              </a:r>
              <a:r>
                <a:rPr lang="en-GB" sz="1000" dirty="0">
                  <a:solidFill>
                    <a:schemeClr val="tx1"/>
                  </a:solidFill>
                  <a:effectLst/>
                  <a:latin typeface="Calibri" pitchFamily="34" charset="0"/>
                </a:rPr>
                <a:t> cpx opx ol</a:t>
              </a:r>
            </a:p>
          </p:txBody>
        </p:sp>
        <p:sp>
          <p:nvSpPr>
            <p:cNvPr id="130258" name="Text Box 44"/>
            <p:cNvSpPr txBox="1">
              <a:spLocks noChangeAspect="1" noChangeArrowheads="1"/>
            </p:cNvSpPr>
            <p:nvPr/>
          </p:nvSpPr>
          <p:spPr bwMode="auto">
            <a:xfrm rot="-2921715">
              <a:off x="1797" y="2628"/>
              <a:ext cx="436" cy="294"/>
            </a:xfrm>
            <a:prstGeom prst="rect">
              <a:avLst/>
            </a:prstGeom>
            <a:noFill/>
            <a:ln w="9525" algn="ctr">
              <a:noFill/>
              <a:miter lim="800000"/>
              <a:headEnd/>
              <a:tailEnd/>
            </a:ln>
          </p:spPr>
          <p:txBody>
            <a:bodyPr>
              <a:spAutoFit/>
            </a:bodyPr>
            <a:lstStyle/>
            <a:p>
              <a:r>
                <a:rPr lang="en-GB" sz="900">
                  <a:solidFill>
                    <a:schemeClr val="tx1"/>
                  </a:solidFill>
                  <a:effectLst/>
                  <a:latin typeface="Calibri" pitchFamily="34" charset="0"/>
                </a:rPr>
                <a:t>chl opx</a:t>
              </a:r>
            </a:p>
          </p:txBody>
        </p:sp>
        <p:sp>
          <p:nvSpPr>
            <p:cNvPr id="130259" name="Text Box 45"/>
            <p:cNvSpPr txBox="1">
              <a:spLocks noChangeAspect="1" noChangeArrowheads="1"/>
            </p:cNvSpPr>
            <p:nvPr/>
          </p:nvSpPr>
          <p:spPr bwMode="auto">
            <a:xfrm rot="19232406">
              <a:off x="1652" y="2784"/>
              <a:ext cx="692" cy="200"/>
            </a:xfrm>
            <a:prstGeom prst="rect">
              <a:avLst/>
            </a:prstGeom>
            <a:noFill/>
            <a:ln w="9525" algn="ctr">
              <a:noFill/>
              <a:miter lim="800000"/>
              <a:headEnd/>
              <a:tailEnd/>
            </a:ln>
          </p:spPr>
          <p:txBody>
            <a:bodyPr>
              <a:spAutoFit/>
            </a:bodyPr>
            <a:lstStyle/>
            <a:p>
              <a:r>
                <a:rPr lang="en-GB" sz="900" dirty="0">
                  <a:solidFill>
                    <a:schemeClr val="tx1"/>
                  </a:solidFill>
                  <a:effectLst/>
                  <a:latin typeface="Calibri" pitchFamily="34" charset="0"/>
                </a:rPr>
                <a:t>ol gar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60" name="Text Box 46"/>
            <p:cNvSpPr txBox="1">
              <a:spLocks noChangeAspect="1" noChangeArrowheads="1"/>
            </p:cNvSpPr>
            <p:nvPr/>
          </p:nvSpPr>
          <p:spPr bwMode="auto">
            <a:xfrm>
              <a:off x="1643" y="1869"/>
              <a:ext cx="596" cy="318"/>
            </a:xfrm>
            <a:prstGeom prst="rect">
              <a:avLst/>
            </a:prstGeom>
            <a:noFill/>
            <a:ln w="9525" algn="ctr">
              <a:noFill/>
              <a:miter lim="800000"/>
              <a:headEnd/>
              <a:tailEnd/>
            </a:ln>
          </p:spPr>
          <p:txBody>
            <a:bodyPr>
              <a:spAutoFit/>
            </a:bodyPr>
            <a:lstStyle/>
            <a:p>
              <a:pPr algn="ctr">
                <a:lnSpc>
                  <a:spcPct val="90000"/>
                </a:lnSpc>
              </a:pPr>
              <a:r>
                <a:rPr lang="en-GB" sz="1000" dirty="0" err="1">
                  <a:solidFill>
                    <a:schemeClr val="tx1"/>
                  </a:solidFill>
                  <a:effectLst/>
                  <a:latin typeface="Calibri" pitchFamily="34" charset="0"/>
                </a:rPr>
                <a:t>amph</a:t>
              </a:r>
              <a:r>
                <a:rPr lang="en-GB" sz="1000" dirty="0">
                  <a:solidFill>
                    <a:schemeClr val="tx1"/>
                  </a:solidFill>
                  <a:effectLst/>
                  <a:latin typeface="Calibri" pitchFamily="34" charset="0"/>
                </a:rPr>
                <a:t> </a:t>
              </a:r>
              <a:r>
                <a:rPr lang="en-GB" sz="1000" dirty="0" err="1">
                  <a:solidFill>
                    <a:schemeClr val="tx1"/>
                  </a:solidFill>
                  <a:effectLst/>
                  <a:latin typeface="Calibri" pitchFamily="34" charset="0"/>
                </a:rPr>
                <a:t>chl</a:t>
              </a:r>
              <a:r>
                <a:rPr lang="en-GB" sz="1000" dirty="0">
                  <a:solidFill>
                    <a:schemeClr val="tx1"/>
                  </a:solidFill>
                  <a:effectLst/>
                  <a:latin typeface="Calibri" pitchFamily="34" charset="0"/>
                </a:rPr>
                <a:t> opx ol</a:t>
              </a:r>
            </a:p>
          </p:txBody>
        </p:sp>
        <p:sp>
          <p:nvSpPr>
            <p:cNvPr id="130261" name="Text Box 47"/>
            <p:cNvSpPr txBox="1">
              <a:spLocks noChangeAspect="1" noChangeArrowheads="1"/>
            </p:cNvSpPr>
            <p:nvPr/>
          </p:nvSpPr>
          <p:spPr bwMode="auto">
            <a:xfrm rot="551331">
              <a:off x="1660" y="2245"/>
              <a:ext cx="651" cy="200"/>
            </a:xfrm>
            <a:prstGeom prst="rect">
              <a:avLst/>
            </a:prstGeom>
            <a:noFill/>
            <a:ln w="9525" algn="ctr">
              <a:noFill/>
              <a:miter lim="800000"/>
              <a:headEnd/>
              <a:tailEnd/>
            </a:ln>
          </p:spPr>
          <p:txBody>
            <a:bodyPr>
              <a:spAutoFit/>
            </a:bodyPr>
            <a:lstStyle/>
            <a:p>
              <a:r>
                <a:rPr lang="en-GB" sz="900">
                  <a:solidFill>
                    <a:schemeClr val="tx1"/>
                  </a:solidFill>
                  <a:effectLst/>
                  <a:latin typeface="Calibri" pitchFamily="34" charset="0"/>
                </a:rPr>
                <a:t>chl opx cpx</a:t>
              </a:r>
            </a:p>
          </p:txBody>
        </p:sp>
        <p:sp>
          <p:nvSpPr>
            <p:cNvPr id="130262" name="Text Box 48"/>
            <p:cNvSpPr txBox="1">
              <a:spLocks noChangeAspect="1" noChangeArrowheads="1"/>
            </p:cNvSpPr>
            <p:nvPr/>
          </p:nvSpPr>
          <p:spPr bwMode="auto">
            <a:xfrm rot="551331">
              <a:off x="1653" y="2125"/>
              <a:ext cx="713" cy="200"/>
            </a:xfrm>
            <a:prstGeom prst="rect">
              <a:avLst/>
            </a:prstGeom>
            <a:noFill/>
            <a:ln w="9525" algn="ctr">
              <a:noFill/>
              <a:miter lim="800000"/>
              <a:headEnd/>
              <a:tailEnd/>
            </a:ln>
          </p:spPr>
          <p:txBody>
            <a:bodyPr>
              <a:spAutoFit/>
            </a:bodyPr>
            <a:lstStyle/>
            <a:p>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ol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63" name="Text Box 49"/>
            <p:cNvSpPr txBox="1">
              <a:spLocks noChangeAspect="1" noChangeArrowheads="1"/>
            </p:cNvSpPr>
            <p:nvPr/>
          </p:nvSpPr>
          <p:spPr bwMode="auto">
            <a:xfrm rot="1882094">
              <a:off x="1695" y="1788"/>
              <a:ext cx="265" cy="200"/>
            </a:xfrm>
            <a:prstGeom prst="rect">
              <a:avLst/>
            </a:prstGeom>
            <a:noFill/>
            <a:ln w="9525" algn="ctr">
              <a:noFill/>
              <a:miter lim="800000"/>
              <a:headEnd/>
              <a:tailEnd/>
            </a:ln>
          </p:spPr>
          <p:txBody>
            <a:bodyPr>
              <a:spAutoFit/>
            </a:bodyPr>
            <a:lstStyle/>
            <a:p>
              <a:r>
                <a:rPr lang="en-GB" sz="900">
                  <a:solidFill>
                    <a:schemeClr val="tx1"/>
                  </a:solidFill>
                  <a:effectLst/>
                  <a:latin typeface="Calibri" pitchFamily="34" charset="0"/>
                </a:rPr>
                <a:t>chl</a:t>
              </a:r>
            </a:p>
          </p:txBody>
        </p:sp>
        <p:sp>
          <p:nvSpPr>
            <p:cNvPr id="130264" name="Text Box 50"/>
            <p:cNvSpPr txBox="1">
              <a:spLocks noChangeAspect="1" noChangeArrowheads="1"/>
            </p:cNvSpPr>
            <p:nvPr/>
          </p:nvSpPr>
          <p:spPr bwMode="auto">
            <a:xfrm rot="1714239">
              <a:off x="1641" y="1672"/>
              <a:ext cx="782" cy="199"/>
            </a:xfrm>
            <a:prstGeom prst="rect">
              <a:avLst/>
            </a:prstGeom>
            <a:noFill/>
            <a:ln w="9525" algn="ctr">
              <a:noFill/>
              <a:miter lim="800000"/>
              <a:headEnd/>
              <a:tailEnd/>
            </a:ln>
          </p:spPr>
          <p:txBody>
            <a:bodyPr>
              <a:spAutoFit/>
            </a:bodyPr>
            <a:lstStyle/>
            <a:p>
              <a:r>
                <a:rPr lang="en-GB" sz="900" dirty="0">
                  <a:solidFill>
                    <a:schemeClr val="tx1"/>
                  </a:solidFill>
                  <a:effectLst/>
                  <a:latin typeface="Calibri" pitchFamily="34" charset="0"/>
                </a:rPr>
                <a:t>opx ol sp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65" name="Text Box 51"/>
            <p:cNvSpPr txBox="1">
              <a:spLocks noChangeAspect="1" noChangeArrowheads="1"/>
            </p:cNvSpPr>
            <p:nvPr/>
          </p:nvSpPr>
          <p:spPr bwMode="auto">
            <a:xfrm>
              <a:off x="2275" y="2273"/>
              <a:ext cx="493" cy="321"/>
            </a:xfrm>
            <a:prstGeom prst="rect">
              <a:avLst/>
            </a:prstGeom>
            <a:noFill/>
            <a:ln w="9525" algn="ctr">
              <a:noFill/>
              <a:miter lim="800000"/>
              <a:headEnd/>
              <a:tailEnd/>
            </a:ln>
          </p:spPr>
          <p:txBody>
            <a:bodyPr>
              <a:spAutoFit/>
            </a:bodyPr>
            <a:lstStyle/>
            <a:p>
              <a:r>
                <a:rPr lang="en-GB" sz="900" dirty="0">
                  <a:solidFill>
                    <a:schemeClr val="tx1"/>
                  </a:solidFill>
                  <a:effectLst/>
                  <a:latin typeface="Calibri" pitchFamily="34" charset="0"/>
                </a:rPr>
                <a:t>cpx gar opx H</a:t>
              </a:r>
              <a:r>
                <a:rPr lang="en-GB" sz="900" baseline="-25000" dirty="0">
                  <a:solidFill>
                    <a:schemeClr val="tx1"/>
                  </a:solidFill>
                  <a:effectLst/>
                  <a:latin typeface="Calibri" pitchFamily="34" charset="0"/>
                </a:rPr>
                <a:t>2</a:t>
              </a:r>
              <a:r>
                <a:rPr lang="en-GB" sz="900" dirty="0">
                  <a:solidFill>
                    <a:schemeClr val="tx1"/>
                  </a:solidFill>
                  <a:effectLst/>
                  <a:latin typeface="Calibri" pitchFamily="34" charset="0"/>
                </a:rPr>
                <a:t>O</a:t>
              </a:r>
            </a:p>
          </p:txBody>
        </p:sp>
        <p:sp>
          <p:nvSpPr>
            <p:cNvPr id="130266" name="Text Box 52"/>
            <p:cNvSpPr txBox="1">
              <a:spLocks noChangeAspect="1" noChangeArrowheads="1"/>
            </p:cNvSpPr>
            <p:nvPr/>
          </p:nvSpPr>
          <p:spPr bwMode="auto">
            <a:xfrm>
              <a:off x="2281" y="2235"/>
              <a:ext cx="494" cy="128"/>
            </a:xfrm>
            <a:prstGeom prst="rect">
              <a:avLst/>
            </a:prstGeom>
            <a:noFill/>
            <a:ln w="9525" algn="ctr">
              <a:noFill/>
              <a:miter lim="800000"/>
              <a:headEnd/>
              <a:tailEnd/>
            </a:ln>
          </p:spPr>
          <p:txBody>
            <a:bodyPr>
              <a:spAutoFit/>
            </a:bodyPr>
            <a:lstStyle/>
            <a:p>
              <a:pPr>
                <a:lnSpc>
                  <a:spcPct val="4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ol</a:t>
              </a:r>
            </a:p>
          </p:txBody>
        </p:sp>
        <p:sp>
          <p:nvSpPr>
            <p:cNvPr id="130267" name="Text Box 53"/>
            <p:cNvSpPr txBox="1">
              <a:spLocks noChangeAspect="1" noChangeArrowheads="1"/>
            </p:cNvSpPr>
            <p:nvPr/>
          </p:nvSpPr>
          <p:spPr bwMode="auto">
            <a:xfrm rot="274436">
              <a:off x="2205" y="2142"/>
              <a:ext cx="709" cy="145"/>
            </a:xfrm>
            <a:prstGeom prst="rect">
              <a:avLst/>
            </a:prstGeom>
            <a:noFill/>
            <a:ln w="9525" algn="ctr">
              <a:noFill/>
              <a:miter lim="800000"/>
              <a:headEnd/>
              <a:tailEnd/>
            </a:ln>
          </p:spPr>
          <p:txBody>
            <a:bodyPr>
              <a:spAutoFit/>
            </a:bodyPr>
            <a:lstStyle/>
            <a:p>
              <a:pPr>
                <a:lnSpc>
                  <a:spcPct val="70000"/>
                </a:lnSpc>
              </a:pPr>
              <a:r>
                <a:rPr lang="en-GB" sz="700" dirty="0" err="1">
                  <a:solidFill>
                    <a:schemeClr val="tx1"/>
                  </a:solidFill>
                  <a:effectLst/>
                  <a:latin typeface="Calibri" pitchFamily="34" charset="0"/>
                </a:rPr>
                <a:t>amph</a:t>
              </a:r>
              <a:r>
                <a:rPr lang="en-GB" sz="700" dirty="0">
                  <a:solidFill>
                    <a:schemeClr val="tx1"/>
                  </a:solidFill>
                  <a:effectLst/>
                  <a:latin typeface="Calibri" pitchFamily="34" charset="0"/>
                </a:rPr>
                <a:t> gar opx ol</a:t>
              </a:r>
            </a:p>
          </p:txBody>
        </p:sp>
        <p:sp>
          <p:nvSpPr>
            <p:cNvPr id="130268" name="Text Box 54"/>
            <p:cNvSpPr txBox="1">
              <a:spLocks noChangeAspect="1" noChangeArrowheads="1"/>
            </p:cNvSpPr>
            <p:nvPr/>
          </p:nvSpPr>
          <p:spPr bwMode="auto">
            <a:xfrm>
              <a:off x="2246" y="1726"/>
              <a:ext cx="576" cy="345"/>
            </a:xfrm>
            <a:prstGeom prst="rect">
              <a:avLst/>
            </a:prstGeom>
            <a:noFill/>
            <a:ln w="9525" algn="ctr">
              <a:noFill/>
              <a:miter lim="800000"/>
              <a:headEnd/>
              <a:tailEnd/>
            </a:ln>
          </p:spPr>
          <p:txBody>
            <a:bodyPr>
              <a:spAutoFit/>
            </a:bodyPr>
            <a:lstStyle/>
            <a:p>
              <a:pPr algn="ctr"/>
              <a:r>
                <a:rPr lang="en-GB" sz="1000" dirty="0" err="1">
                  <a:solidFill>
                    <a:schemeClr val="tx1"/>
                  </a:solidFill>
                  <a:effectLst/>
                  <a:latin typeface="Calibri" pitchFamily="34" charset="0"/>
                </a:rPr>
                <a:t>amph</a:t>
              </a:r>
              <a:r>
                <a:rPr lang="en-GB" sz="1000" dirty="0">
                  <a:solidFill>
                    <a:schemeClr val="tx1"/>
                  </a:solidFill>
                  <a:effectLst/>
                  <a:latin typeface="Calibri" pitchFamily="34" charset="0"/>
                </a:rPr>
                <a:t> sp opx ol</a:t>
              </a:r>
            </a:p>
          </p:txBody>
        </p:sp>
        <p:sp>
          <p:nvSpPr>
            <p:cNvPr id="130269" name="Text Box 55"/>
            <p:cNvSpPr txBox="1">
              <a:spLocks noChangeAspect="1" noChangeArrowheads="1"/>
            </p:cNvSpPr>
            <p:nvPr/>
          </p:nvSpPr>
          <p:spPr bwMode="auto">
            <a:xfrm>
              <a:off x="2099" y="3014"/>
              <a:ext cx="588" cy="345"/>
            </a:xfrm>
            <a:prstGeom prst="rect">
              <a:avLst/>
            </a:prstGeom>
            <a:noFill/>
            <a:ln w="9525" algn="ctr">
              <a:noFill/>
              <a:miter lim="800000"/>
              <a:headEnd/>
              <a:tailEnd/>
            </a:ln>
          </p:spPr>
          <p:txBody>
            <a:bodyPr>
              <a:spAutoFit/>
            </a:bodyPr>
            <a:lstStyle/>
            <a:p>
              <a:pPr algn="ctr"/>
              <a:r>
                <a:rPr lang="en-GB" sz="1000" dirty="0">
                  <a:solidFill>
                    <a:schemeClr val="tx1"/>
                  </a:solidFill>
                  <a:effectLst/>
                  <a:latin typeface="Calibri" pitchFamily="34" charset="0"/>
                </a:rPr>
                <a:t>cpx opx ol gar</a:t>
              </a:r>
            </a:p>
          </p:txBody>
        </p:sp>
        <p:sp>
          <p:nvSpPr>
            <p:cNvPr id="130270" name="Text Box 57"/>
            <p:cNvSpPr txBox="1">
              <a:spLocks noChangeAspect="1" noChangeArrowheads="1"/>
            </p:cNvSpPr>
            <p:nvPr/>
          </p:nvSpPr>
          <p:spPr bwMode="auto">
            <a:xfrm rot="4682296">
              <a:off x="2649" y="2867"/>
              <a:ext cx="493" cy="184"/>
            </a:xfrm>
            <a:prstGeom prst="rect">
              <a:avLst/>
            </a:prstGeom>
            <a:noFill/>
            <a:ln w="9525" algn="ctr">
              <a:noFill/>
              <a:miter lim="800000"/>
              <a:headEnd/>
              <a:tailEnd/>
            </a:ln>
          </p:spPr>
          <p:txBody>
            <a:bodyPr>
              <a:spAutoFit/>
            </a:bodyPr>
            <a:lstStyle/>
            <a:p>
              <a:r>
                <a:rPr lang="en-GB" sz="900">
                  <a:solidFill>
                    <a:schemeClr val="tx1"/>
                  </a:solidFill>
                  <a:effectLst/>
                  <a:latin typeface="Calibri" pitchFamily="34" charset="0"/>
                </a:rPr>
                <a:t>solidus</a:t>
              </a:r>
            </a:p>
          </p:txBody>
        </p:sp>
        <p:sp>
          <p:nvSpPr>
            <p:cNvPr id="130271" name="Text Box 58"/>
            <p:cNvSpPr txBox="1">
              <a:spLocks noChangeAspect="1" noChangeArrowheads="1"/>
            </p:cNvSpPr>
            <p:nvPr/>
          </p:nvSpPr>
          <p:spPr bwMode="auto">
            <a:xfrm rot="-2532926">
              <a:off x="2729" y="1715"/>
              <a:ext cx="491" cy="199"/>
            </a:xfrm>
            <a:prstGeom prst="rect">
              <a:avLst/>
            </a:prstGeom>
            <a:noFill/>
            <a:ln w="9525" algn="ctr">
              <a:noFill/>
              <a:miter lim="800000"/>
              <a:headEnd/>
              <a:tailEnd/>
            </a:ln>
          </p:spPr>
          <p:txBody>
            <a:bodyPr>
              <a:spAutoFit/>
            </a:bodyPr>
            <a:lstStyle/>
            <a:p>
              <a:r>
                <a:rPr lang="en-GB" sz="900">
                  <a:solidFill>
                    <a:schemeClr val="tx1"/>
                  </a:solidFill>
                  <a:effectLst/>
                  <a:latin typeface="Calibri" pitchFamily="34" charset="0"/>
                </a:rPr>
                <a:t>solidus</a:t>
              </a:r>
            </a:p>
          </p:txBody>
        </p:sp>
        <p:sp>
          <p:nvSpPr>
            <p:cNvPr id="130272" name="Text Box 59"/>
            <p:cNvSpPr txBox="1">
              <a:spLocks noChangeAspect="1" noChangeArrowheads="1"/>
            </p:cNvSpPr>
            <p:nvPr/>
          </p:nvSpPr>
          <p:spPr bwMode="auto">
            <a:xfrm rot="353099">
              <a:off x="2900" y="2236"/>
              <a:ext cx="270" cy="140"/>
            </a:xfrm>
            <a:prstGeom prst="rect">
              <a:avLst/>
            </a:prstGeom>
            <a:noFill/>
            <a:ln w="9525" algn="ctr">
              <a:noFill/>
              <a:miter lim="800000"/>
              <a:headEnd/>
              <a:tailEnd/>
            </a:ln>
          </p:spPr>
          <p:txBody>
            <a:bodyPr>
              <a:spAutoFit/>
            </a:bodyPr>
            <a:lstStyle/>
            <a:p>
              <a:pPr algn="r">
                <a:lnSpc>
                  <a:spcPct val="50000"/>
                </a:lnSpc>
              </a:pPr>
              <a:r>
                <a:rPr lang="en-GB" sz="900">
                  <a:solidFill>
                    <a:schemeClr val="tx1"/>
                  </a:solidFill>
                  <a:effectLst/>
                  <a:latin typeface="Calibri" pitchFamily="34" charset="0"/>
                </a:rPr>
                <a:t>gar</a:t>
              </a:r>
            </a:p>
          </p:txBody>
        </p:sp>
        <p:sp>
          <p:nvSpPr>
            <p:cNvPr id="130273" name="Text Box 60"/>
            <p:cNvSpPr txBox="1">
              <a:spLocks noChangeAspect="1" noChangeArrowheads="1"/>
            </p:cNvSpPr>
            <p:nvPr/>
          </p:nvSpPr>
          <p:spPr bwMode="auto">
            <a:xfrm rot="353099">
              <a:off x="2925" y="2097"/>
              <a:ext cx="271" cy="139"/>
            </a:xfrm>
            <a:prstGeom prst="rect">
              <a:avLst/>
            </a:prstGeom>
            <a:noFill/>
            <a:ln w="9525" algn="ctr">
              <a:noFill/>
              <a:miter lim="800000"/>
              <a:headEnd/>
              <a:tailEnd/>
            </a:ln>
          </p:spPr>
          <p:txBody>
            <a:bodyPr>
              <a:spAutoFit/>
            </a:bodyPr>
            <a:lstStyle/>
            <a:p>
              <a:pPr algn="r">
                <a:lnSpc>
                  <a:spcPct val="50000"/>
                </a:lnSpc>
              </a:pPr>
              <a:r>
                <a:rPr lang="en-GB" sz="900">
                  <a:solidFill>
                    <a:schemeClr val="tx1"/>
                  </a:solidFill>
                  <a:effectLst/>
                  <a:latin typeface="Calibri" pitchFamily="34" charset="0"/>
                </a:rPr>
                <a:t>sp</a:t>
              </a:r>
            </a:p>
          </p:txBody>
        </p:sp>
        <p:sp>
          <p:nvSpPr>
            <p:cNvPr id="130274" name="Text Box 61"/>
            <p:cNvSpPr txBox="1">
              <a:spLocks noChangeAspect="1" noChangeArrowheads="1"/>
            </p:cNvSpPr>
            <p:nvPr/>
          </p:nvSpPr>
          <p:spPr bwMode="auto">
            <a:xfrm>
              <a:off x="1182" y="1239"/>
              <a:ext cx="1148" cy="26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30275" name="Text Box 62"/>
            <p:cNvSpPr txBox="1">
              <a:spLocks noChangeAspect="1" noChangeArrowheads="1"/>
            </p:cNvSpPr>
            <p:nvPr/>
          </p:nvSpPr>
          <p:spPr bwMode="auto">
            <a:xfrm>
              <a:off x="155" y="1460"/>
              <a:ext cx="416" cy="154"/>
            </a:xfrm>
            <a:prstGeom prst="rect">
              <a:avLst/>
            </a:prstGeom>
            <a:noFill/>
            <a:ln w="9525" algn="ctr">
              <a:noFill/>
              <a:miter lim="800000"/>
              <a:headEnd/>
              <a:tailEnd/>
            </a:ln>
          </p:spPr>
          <p:txBody>
            <a:bodyPr wrap="square">
              <a:spAutoFit/>
            </a:bodyPr>
            <a:lstStyle/>
            <a:p>
              <a:pPr algn="ctr">
                <a:lnSpc>
                  <a:spcPct val="50000"/>
                </a:lnSpc>
              </a:pPr>
              <a:r>
                <a:rPr lang="en-GB" sz="1100" dirty="0">
                  <a:solidFill>
                    <a:schemeClr val="tx1"/>
                  </a:solidFill>
                  <a:effectLst/>
                  <a:latin typeface="Calibri" pitchFamily="34" charset="0"/>
                </a:rPr>
                <a:t>400</a:t>
              </a:r>
            </a:p>
          </p:txBody>
        </p:sp>
        <p:sp>
          <p:nvSpPr>
            <p:cNvPr id="130276" name="Text Box 63"/>
            <p:cNvSpPr txBox="1">
              <a:spLocks noChangeAspect="1" noChangeArrowheads="1"/>
            </p:cNvSpPr>
            <p:nvPr/>
          </p:nvSpPr>
          <p:spPr bwMode="auto">
            <a:xfrm>
              <a:off x="571" y="1460"/>
              <a:ext cx="418" cy="154"/>
            </a:xfrm>
            <a:prstGeom prst="rect">
              <a:avLst/>
            </a:prstGeom>
            <a:noFill/>
            <a:ln w="9525" algn="ctr">
              <a:noFill/>
              <a:miter lim="800000"/>
              <a:headEnd/>
              <a:tailEnd/>
            </a:ln>
          </p:spPr>
          <p:txBody>
            <a:bodyPr wrap="square">
              <a:spAutoFit/>
            </a:bodyPr>
            <a:lstStyle/>
            <a:p>
              <a:pPr algn="ctr">
                <a:lnSpc>
                  <a:spcPct val="50000"/>
                </a:lnSpc>
              </a:pPr>
              <a:r>
                <a:rPr lang="en-GB" sz="1100">
                  <a:solidFill>
                    <a:schemeClr val="tx1"/>
                  </a:solidFill>
                  <a:effectLst/>
                  <a:latin typeface="Calibri" pitchFamily="34" charset="0"/>
                </a:rPr>
                <a:t>500</a:t>
              </a:r>
            </a:p>
          </p:txBody>
        </p:sp>
        <p:sp>
          <p:nvSpPr>
            <p:cNvPr id="130277" name="Text Box 64"/>
            <p:cNvSpPr txBox="1">
              <a:spLocks noChangeAspect="1" noChangeArrowheads="1"/>
            </p:cNvSpPr>
            <p:nvPr/>
          </p:nvSpPr>
          <p:spPr bwMode="auto">
            <a:xfrm>
              <a:off x="973" y="1460"/>
              <a:ext cx="420" cy="154"/>
            </a:xfrm>
            <a:prstGeom prst="rect">
              <a:avLst/>
            </a:prstGeom>
            <a:noFill/>
            <a:ln w="9525" algn="ctr">
              <a:noFill/>
              <a:miter lim="800000"/>
              <a:headEnd/>
              <a:tailEnd/>
            </a:ln>
          </p:spPr>
          <p:txBody>
            <a:bodyPr wrap="square">
              <a:spAutoFit/>
            </a:bodyPr>
            <a:lstStyle/>
            <a:p>
              <a:pPr algn="ctr">
                <a:lnSpc>
                  <a:spcPct val="50000"/>
                </a:lnSpc>
              </a:pPr>
              <a:r>
                <a:rPr lang="en-GB" sz="1100">
                  <a:solidFill>
                    <a:schemeClr val="tx1"/>
                  </a:solidFill>
                  <a:effectLst/>
                  <a:latin typeface="Calibri" pitchFamily="34" charset="0"/>
                </a:rPr>
                <a:t>600</a:t>
              </a:r>
            </a:p>
          </p:txBody>
        </p:sp>
        <p:sp>
          <p:nvSpPr>
            <p:cNvPr id="130278" name="Text Box 65"/>
            <p:cNvSpPr txBox="1">
              <a:spLocks noChangeAspect="1" noChangeArrowheads="1"/>
            </p:cNvSpPr>
            <p:nvPr/>
          </p:nvSpPr>
          <p:spPr bwMode="auto">
            <a:xfrm>
              <a:off x="1396" y="1460"/>
              <a:ext cx="418" cy="154"/>
            </a:xfrm>
            <a:prstGeom prst="rect">
              <a:avLst/>
            </a:prstGeom>
            <a:noFill/>
            <a:ln w="9525" algn="ctr">
              <a:noFill/>
              <a:miter lim="800000"/>
              <a:headEnd/>
              <a:tailEnd/>
            </a:ln>
          </p:spPr>
          <p:txBody>
            <a:bodyPr wrap="square">
              <a:spAutoFit/>
            </a:bodyPr>
            <a:lstStyle/>
            <a:p>
              <a:pPr algn="ctr">
                <a:lnSpc>
                  <a:spcPct val="50000"/>
                </a:lnSpc>
              </a:pPr>
              <a:r>
                <a:rPr lang="en-GB" sz="1100">
                  <a:solidFill>
                    <a:schemeClr val="tx1"/>
                  </a:solidFill>
                  <a:effectLst/>
                  <a:latin typeface="Calibri" pitchFamily="34" charset="0"/>
                </a:rPr>
                <a:t>700</a:t>
              </a:r>
            </a:p>
          </p:txBody>
        </p:sp>
        <p:sp>
          <p:nvSpPr>
            <p:cNvPr id="130279" name="Text Box 66"/>
            <p:cNvSpPr txBox="1">
              <a:spLocks noChangeAspect="1" noChangeArrowheads="1"/>
            </p:cNvSpPr>
            <p:nvPr/>
          </p:nvSpPr>
          <p:spPr bwMode="auto">
            <a:xfrm>
              <a:off x="1799" y="1460"/>
              <a:ext cx="418" cy="154"/>
            </a:xfrm>
            <a:prstGeom prst="rect">
              <a:avLst/>
            </a:prstGeom>
            <a:noFill/>
            <a:ln w="9525" algn="ctr">
              <a:noFill/>
              <a:miter lim="800000"/>
              <a:headEnd/>
              <a:tailEnd/>
            </a:ln>
          </p:spPr>
          <p:txBody>
            <a:bodyPr wrap="square">
              <a:spAutoFit/>
            </a:bodyPr>
            <a:lstStyle/>
            <a:p>
              <a:pPr algn="ctr">
                <a:lnSpc>
                  <a:spcPct val="50000"/>
                </a:lnSpc>
              </a:pPr>
              <a:r>
                <a:rPr lang="en-GB" sz="1100">
                  <a:solidFill>
                    <a:schemeClr val="tx1"/>
                  </a:solidFill>
                  <a:effectLst/>
                  <a:latin typeface="Calibri" pitchFamily="34" charset="0"/>
                </a:rPr>
                <a:t>800</a:t>
              </a:r>
            </a:p>
          </p:txBody>
        </p:sp>
        <p:sp>
          <p:nvSpPr>
            <p:cNvPr id="130280" name="Text Box 67"/>
            <p:cNvSpPr txBox="1">
              <a:spLocks noChangeAspect="1" noChangeArrowheads="1"/>
            </p:cNvSpPr>
            <p:nvPr/>
          </p:nvSpPr>
          <p:spPr bwMode="auto">
            <a:xfrm>
              <a:off x="2205" y="1460"/>
              <a:ext cx="419" cy="154"/>
            </a:xfrm>
            <a:prstGeom prst="rect">
              <a:avLst/>
            </a:prstGeom>
            <a:noFill/>
            <a:ln w="9525" algn="ctr">
              <a:noFill/>
              <a:miter lim="800000"/>
              <a:headEnd/>
              <a:tailEnd/>
            </a:ln>
          </p:spPr>
          <p:txBody>
            <a:bodyPr wrap="square">
              <a:spAutoFit/>
            </a:bodyPr>
            <a:lstStyle/>
            <a:p>
              <a:pPr algn="ctr">
                <a:lnSpc>
                  <a:spcPct val="50000"/>
                </a:lnSpc>
              </a:pPr>
              <a:r>
                <a:rPr lang="en-GB" sz="1100">
                  <a:solidFill>
                    <a:schemeClr val="tx1"/>
                  </a:solidFill>
                  <a:effectLst/>
                  <a:latin typeface="Calibri" pitchFamily="34" charset="0"/>
                </a:rPr>
                <a:t>900</a:t>
              </a:r>
            </a:p>
          </p:txBody>
        </p:sp>
        <p:sp>
          <p:nvSpPr>
            <p:cNvPr id="130281" name="Text Box 68"/>
            <p:cNvSpPr txBox="1">
              <a:spLocks noChangeAspect="1" noChangeArrowheads="1"/>
            </p:cNvSpPr>
            <p:nvPr/>
          </p:nvSpPr>
          <p:spPr bwMode="auto">
            <a:xfrm>
              <a:off x="2562" y="1460"/>
              <a:ext cx="496" cy="154"/>
            </a:xfrm>
            <a:prstGeom prst="rect">
              <a:avLst/>
            </a:prstGeom>
            <a:noFill/>
            <a:ln w="9525" algn="ctr">
              <a:noFill/>
              <a:miter lim="800000"/>
              <a:headEnd/>
              <a:tailEnd/>
            </a:ln>
          </p:spPr>
          <p:txBody>
            <a:bodyPr wrap="square">
              <a:spAutoFit/>
            </a:bodyPr>
            <a:lstStyle/>
            <a:p>
              <a:pPr algn="ctr">
                <a:lnSpc>
                  <a:spcPct val="50000"/>
                </a:lnSpc>
              </a:pPr>
              <a:r>
                <a:rPr lang="en-GB" sz="1100">
                  <a:solidFill>
                    <a:schemeClr val="tx1"/>
                  </a:solidFill>
                  <a:effectLst/>
                  <a:latin typeface="Calibri" pitchFamily="34" charset="0"/>
                </a:rPr>
                <a:t>1000</a:t>
              </a:r>
            </a:p>
          </p:txBody>
        </p:sp>
        <p:sp>
          <p:nvSpPr>
            <p:cNvPr id="130282" name="Text Box 69"/>
            <p:cNvSpPr txBox="1">
              <a:spLocks noChangeAspect="1" noChangeArrowheads="1"/>
            </p:cNvSpPr>
            <p:nvPr/>
          </p:nvSpPr>
          <p:spPr bwMode="auto">
            <a:xfrm>
              <a:off x="2989" y="1460"/>
              <a:ext cx="484" cy="154"/>
            </a:xfrm>
            <a:prstGeom prst="rect">
              <a:avLst/>
            </a:prstGeom>
            <a:noFill/>
            <a:ln w="9525" algn="ctr">
              <a:noFill/>
              <a:miter lim="800000"/>
              <a:headEnd/>
              <a:tailEnd/>
            </a:ln>
          </p:spPr>
          <p:txBody>
            <a:bodyPr wrap="square">
              <a:spAutoFit/>
            </a:bodyPr>
            <a:lstStyle/>
            <a:p>
              <a:pPr algn="ctr">
                <a:lnSpc>
                  <a:spcPct val="50000"/>
                </a:lnSpc>
              </a:pPr>
              <a:r>
                <a:rPr lang="en-GB" sz="1100">
                  <a:solidFill>
                    <a:schemeClr val="tx1"/>
                  </a:solidFill>
                  <a:effectLst/>
                  <a:latin typeface="Calibri" pitchFamily="34" charset="0"/>
                </a:rPr>
                <a:t>1100</a:t>
              </a:r>
            </a:p>
          </p:txBody>
        </p:sp>
        <p:sp>
          <p:nvSpPr>
            <p:cNvPr id="130283" name="Text Box 70"/>
            <p:cNvSpPr txBox="1">
              <a:spLocks noChangeAspect="1" noChangeArrowheads="1"/>
            </p:cNvSpPr>
            <p:nvPr/>
          </p:nvSpPr>
          <p:spPr bwMode="auto">
            <a:xfrm rot="16200000">
              <a:off x="-395" y="2736"/>
              <a:ext cx="1087" cy="24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30284" name="Text Box 71"/>
            <p:cNvSpPr txBox="1">
              <a:spLocks noChangeAspect="1" noChangeArrowheads="1"/>
            </p:cNvSpPr>
            <p:nvPr/>
          </p:nvSpPr>
          <p:spPr bwMode="auto">
            <a:xfrm>
              <a:off x="217" y="1850"/>
              <a:ext cx="200" cy="154"/>
            </a:xfrm>
            <a:prstGeom prst="rect">
              <a:avLst/>
            </a:prstGeom>
            <a:noFill/>
            <a:ln w="9525" algn="ctr">
              <a:noFill/>
              <a:miter lim="800000"/>
              <a:headEnd/>
              <a:tailEnd/>
            </a:ln>
          </p:spPr>
          <p:txBody>
            <a:bodyPr>
              <a:spAutoFit/>
            </a:bodyPr>
            <a:lstStyle/>
            <a:p>
              <a:pPr algn="r">
                <a:lnSpc>
                  <a:spcPct val="50000"/>
                </a:lnSpc>
              </a:pPr>
              <a:r>
                <a:rPr lang="en-GB" sz="1100" dirty="0">
                  <a:solidFill>
                    <a:schemeClr val="tx1"/>
                  </a:solidFill>
                  <a:effectLst/>
                  <a:latin typeface="Calibri" pitchFamily="34" charset="0"/>
                </a:rPr>
                <a:t>1</a:t>
              </a:r>
            </a:p>
          </p:txBody>
        </p:sp>
        <p:sp>
          <p:nvSpPr>
            <p:cNvPr id="130285" name="Text Box 72"/>
            <p:cNvSpPr txBox="1">
              <a:spLocks noChangeAspect="1" noChangeArrowheads="1"/>
            </p:cNvSpPr>
            <p:nvPr/>
          </p:nvSpPr>
          <p:spPr bwMode="auto">
            <a:xfrm>
              <a:off x="217" y="2166"/>
              <a:ext cx="200" cy="154"/>
            </a:xfrm>
            <a:prstGeom prst="rect">
              <a:avLst/>
            </a:prstGeom>
            <a:noFill/>
            <a:ln w="9525" algn="ctr">
              <a:noFill/>
              <a:miter lim="800000"/>
              <a:headEnd/>
              <a:tailEnd/>
            </a:ln>
          </p:spPr>
          <p:txBody>
            <a:bodyPr>
              <a:spAutoFit/>
            </a:bodyPr>
            <a:lstStyle/>
            <a:p>
              <a:pPr algn="r">
                <a:lnSpc>
                  <a:spcPct val="50000"/>
                </a:lnSpc>
              </a:pPr>
              <a:r>
                <a:rPr lang="en-GB" sz="1100">
                  <a:solidFill>
                    <a:schemeClr val="tx1"/>
                  </a:solidFill>
                  <a:effectLst/>
                  <a:latin typeface="Calibri" pitchFamily="34" charset="0"/>
                </a:rPr>
                <a:t>2</a:t>
              </a:r>
            </a:p>
          </p:txBody>
        </p:sp>
        <p:sp>
          <p:nvSpPr>
            <p:cNvPr id="130286" name="Text Box 73"/>
            <p:cNvSpPr txBox="1">
              <a:spLocks noChangeAspect="1" noChangeArrowheads="1"/>
            </p:cNvSpPr>
            <p:nvPr/>
          </p:nvSpPr>
          <p:spPr bwMode="auto">
            <a:xfrm>
              <a:off x="217" y="2486"/>
              <a:ext cx="200" cy="154"/>
            </a:xfrm>
            <a:prstGeom prst="rect">
              <a:avLst/>
            </a:prstGeom>
            <a:noFill/>
            <a:ln w="9525" algn="ctr">
              <a:noFill/>
              <a:miter lim="800000"/>
              <a:headEnd/>
              <a:tailEnd/>
            </a:ln>
          </p:spPr>
          <p:txBody>
            <a:bodyPr>
              <a:spAutoFit/>
            </a:bodyPr>
            <a:lstStyle/>
            <a:p>
              <a:pPr algn="r">
                <a:lnSpc>
                  <a:spcPct val="50000"/>
                </a:lnSpc>
              </a:pPr>
              <a:r>
                <a:rPr lang="en-GB" sz="1100">
                  <a:solidFill>
                    <a:schemeClr val="tx1"/>
                  </a:solidFill>
                  <a:effectLst/>
                  <a:latin typeface="Calibri" pitchFamily="34" charset="0"/>
                </a:rPr>
                <a:t>3</a:t>
              </a:r>
            </a:p>
          </p:txBody>
        </p:sp>
        <p:sp>
          <p:nvSpPr>
            <p:cNvPr id="130287" name="Text Box 74"/>
            <p:cNvSpPr txBox="1">
              <a:spLocks noChangeAspect="1" noChangeArrowheads="1"/>
            </p:cNvSpPr>
            <p:nvPr/>
          </p:nvSpPr>
          <p:spPr bwMode="auto">
            <a:xfrm>
              <a:off x="217" y="2792"/>
              <a:ext cx="200" cy="154"/>
            </a:xfrm>
            <a:prstGeom prst="rect">
              <a:avLst/>
            </a:prstGeom>
            <a:noFill/>
            <a:ln w="9525" algn="ctr">
              <a:noFill/>
              <a:miter lim="800000"/>
              <a:headEnd/>
              <a:tailEnd/>
            </a:ln>
          </p:spPr>
          <p:txBody>
            <a:bodyPr>
              <a:spAutoFit/>
            </a:bodyPr>
            <a:lstStyle/>
            <a:p>
              <a:pPr algn="r">
                <a:lnSpc>
                  <a:spcPct val="50000"/>
                </a:lnSpc>
              </a:pPr>
              <a:r>
                <a:rPr lang="en-GB" sz="1100">
                  <a:solidFill>
                    <a:schemeClr val="tx1"/>
                  </a:solidFill>
                  <a:effectLst/>
                  <a:latin typeface="Calibri" pitchFamily="34" charset="0"/>
                </a:rPr>
                <a:t>4</a:t>
              </a:r>
            </a:p>
          </p:txBody>
        </p:sp>
        <p:sp>
          <p:nvSpPr>
            <p:cNvPr id="130288" name="Text Box 75"/>
            <p:cNvSpPr txBox="1">
              <a:spLocks noChangeAspect="1" noChangeArrowheads="1"/>
            </p:cNvSpPr>
            <p:nvPr/>
          </p:nvSpPr>
          <p:spPr bwMode="auto">
            <a:xfrm>
              <a:off x="217" y="3113"/>
              <a:ext cx="200" cy="154"/>
            </a:xfrm>
            <a:prstGeom prst="rect">
              <a:avLst/>
            </a:prstGeom>
            <a:noFill/>
            <a:ln w="9525" algn="ctr">
              <a:noFill/>
              <a:miter lim="800000"/>
              <a:headEnd/>
              <a:tailEnd/>
            </a:ln>
          </p:spPr>
          <p:txBody>
            <a:bodyPr>
              <a:spAutoFit/>
            </a:bodyPr>
            <a:lstStyle/>
            <a:p>
              <a:pPr algn="r">
                <a:lnSpc>
                  <a:spcPct val="50000"/>
                </a:lnSpc>
              </a:pPr>
              <a:r>
                <a:rPr lang="en-GB" sz="1100">
                  <a:solidFill>
                    <a:schemeClr val="tx1"/>
                  </a:solidFill>
                  <a:effectLst/>
                  <a:latin typeface="Calibri" pitchFamily="34" charset="0"/>
                </a:rPr>
                <a:t>5</a:t>
              </a:r>
            </a:p>
          </p:txBody>
        </p:sp>
        <p:sp>
          <p:nvSpPr>
            <p:cNvPr id="130289" name="Text Box 76"/>
            <p:cNvSpPr txBox="1">
              <a:spLocks noChangeAspect="1" noChangeArrowheads="1"/>
            </p:cNvSpPr>
            <p:nvPr/>
          </p:nvSpPr>
          <p:spPr bwMode="auto">
            <a:xfrm>
              <a:off x="217" y="3433"/>
              <a:ext cx="200" cy="154"/>
            </a:xfrm>
            <a:prstGeom prst="rect">
              <a:avLst/>
            </a:prstGeom>
            <a:noFill/>
            <a:ln w="9525" algn="ctr">
              <a:noFill/>
              <a:miter lim="800000"/>
              <a:headEnd/>
              <a:tailEnd/>
            </a:ln>
          </p:spPr>
          <p:txBody>
            <a:bodyPr>
              <a:spAutoFit/>
            </a:bodyPr>
            <a:lstStyle/>
            <a:p>
              <a:pPr algn="r">
                <a:lnSpc>
                  <a:spcPct val="50000"/>
                </a:lnSpc>
              </a:pPr>
              <a:r>
                <a:rPr lang="en-GB" sz="1100">
                  <a:solidFill>
                    <a:schemeClr val="tx1"/>
                  </a:solidFill>
                  <a:effectLst/>
                  <a:latin typeface="Calibri" pitchFamily="34" charset="0"/>
                </a:rPr>
                <a:t>6</a:t>
              </a:r>
            </a:p>
          </p:txBody>
        </p:sp>
        <p:sp>
          <p:nvSpPr>
            <p:cNvPr id="130290" name="Text Box 77"/>
            <p:cNvSpPr txBox="1">
              <a:spLocks noChangeAspect="1" noChangeArrowheads="1"/>
            </p:cNvSpPr>
            <p:nvPr/>
          </p:nvSpPr>
          <p:spPr bwMode="auto">
            <a:xfrm>
              <a:off x="217" y="3750"/>
              <a:ext cx="200" cy="154"/>
            </a:xfrm>
            <a:prstGeom prst="rect">
              <a:avLst/>
            </a:prstGeom>
            <a:noFill/>
            <a:ln w="9525" algn="ctr">
              <a:noFill/>
              <a:miter lim="800000"/>
              <a:headEnd/>
              <a:tailEnd/>
            </a:ln>
          </p:spPr>
          <p:txBody>
            <a:bodyPr>
              <a:spAutoFit/>
            </a:bodyPr>
            <a:lstStyle/>
            <a:p>
              <a:pPr algn="r">
                <a:lnSpc>
                  <a:spcPct val="50000"/>
                </a:lnSpc>
              </a:pPr>
              <a:r>
                <a:rPr lang="en-GB" sz="1100">
                  <a:solidFill>
                    <a:schemeClr val="tx1"/>
                  </a:solidFill>
                  <a:effectLst/>
                  <a:latin typeface="Calibri" pitchFamily="34" charset="0"/>
                </a:rPr>
                <a:t>7</a:t>
              </a:r>
            </a:p>
          </p:txBody>
        </p:sp>
        <p:sp>
          <p:nvSpPr>
            <p:cNvPr id="130291" name="Text Box 78"/>
            <p:cNvSpPr txBox="1">
              <a:spLocks noChangeAspect="1" noChangeArrowheads="1"/>
            </p:cNvSpPr>
            <p:nvPr/>
          </p:nvSpPr>
          <p:spPr bwMode="auto">
            <a:xfrm>
              <a:off x="217" y="4060"/>
              <a:ext cx="200" cy="154"/>
            </a:xfrm>
            <a:prstGeom prst="rect">
              <a:avLst/>
            </a:prstGeom>
            <a:noFill/>
            <a:ln w="9525" algn="ctr">
              <a:noFill/>
              <a:miter lim="800000"/>
              <a:headEnd/>
              <a:tailEnd/>
            </a:ln>
          </p:spPr>
          <p:txBody>
            <a:bodyPr>
              <a:spAutoFit/>
            </a:bodyPr>
            <a:lstStyle/>
            <a:p>
              <a:pPr algn="r">
                <a:lnSpc>
                  <a:spcPct val="50000"/>
                </a:lnSpc>
              </a:pPr>
              <a:r>
                <a:rPr lang="en-GB" sz="1100">
                  <a:solidFill>
                    <a:schemeClr val="tx1"/>
                  </a:solidFill>
                  <a:effectLst/>
                  <a:latin typeface="Calibri" pitchFamily="34" charset="0"/>
                </a:rPr>
                <a:t>8</a:t>
              </a:r>
            </a:p>
          </p:txBody>
        </p:sp>
        <p:sp>
          <p:nvSpPr>
            <p:cNvPr id="130292" name="Text Box 79"/>
            <p:cNvSpPr txBox="1">
              <a:spLocks noChangeAspect="1" noChangeArrowheads="1"/>
            </p:cNvSpPr>
            <p:nvPr/>
          </p:nvSpPr>
          <p:spPr bwMode="auto">
            <a:xfrm rot="5400000">
              <a:off x="3123" y="2784"/>
              <a:ext cx="670" cy="198"/>
            </a:xfrm>
            <a:prstGeom prst="rect">
              <a:avLst/>
            </a:prstGeom>
            <a:noFill/>
            <a:ln w="9525" algn="ctr">
              <a:noFill/>
              <a:miter lim="800000"/>
              <a:headEnd/>
              <a:tailEnd/>
            </a:ln>
          </p:spPr>
          <p:txBody>
            <a:bodyPr wrap="none">
              <a:spAutoFit/>
            </a:bodyPr>
            <a:lstStyle/>
            <a:p>
              <a:r>
                <a:rPr lang="en-GB" sz="1000">
                  <a:solidFill>
                    <a:schemeClr val="tx1"/>
                  </a:solidFill>
                  <a:effectLst/>
                  <a:latin typeface="Calibri" pitchFamily="34" charset="0"/>
                </a:rPr>
                <a:t>Depth (km)</a:t>
              </a:r>
            </a:p>
          </p:txBody>
        </p:sp>
        <p:sp>
          <p:nvSpPr>
            <p:cNvPr id="130293" name="Text Box 80"/>
            <p:cNvSpPr txBox="1">
              <a:spLocks noChangeAspect="1" noChangeArrowheads="1"/>
            </p:cNvSpPr>
            <p:nvPr/>
          </p:nvSpPr>
          <p:spPr bwMode="auto">
            <a:xfrm>
              <a:off x="3198" y="2047"/>
              <a:ext cx="293" cy="134"/>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50</a:t>
              </a:r>
            </a:p>
          </p:txBody>
        </p:sp>
        <p:sp>
          <p:nvSpPr>
            <p:cNvPr id="130294" name="Text Box 81"/>
            <p:cNvSpPr txBox="1">
              <a:spLocks noChangeAspect="1" noChangeArrowheads="1"/>
            </p:cNvSpPr>
            <p:nvPr/>
          </p:nvSpPr>
          <p:spPr bwMode="auto">
            <a:xfrm>
              <a:off x="3198" y="2264"/>
              <a:ext cx="293" cy="134"/>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70</a:t>
              </a:r>
            </a:p>
          </p:txBody>
        </p:sp>
        <p:sp>
          <p:nvSpPr>
            <p:cNvPr id="130295" name="Text Box 82"/>
            <p:cNvSpPr txBox="1">
              <a:spLocks noChangeAspect="1" noChangeArrowheads="1"/>
            </p:cNvSpPr>
            <p:nvPr/>
          </p:nvSpPr>
          <p:spPr bwMode="auto">
            <a:xfrm>
              <a:off x="3198" y="2577"/>
              <a:ext cx="344" cy="134"/>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100</a:t>
              </a:r>
            </a:p>
          </p:txBody>
        </p:sp>
        <p:sp>
          <p:nvSpPr>
            <p:cNvPr id="130296" name="Text Box 83"/>
            <p:cNvSpPr txBox="1">
              <a:spLocks noChangeAspect="1" noChangeArrowheads="1"/>
            </p:cNvSpPr>
            <p:nvPr/>
          </p:nvSpPr>
          <p:spPr bwMode="auto">
            <a:xfrm>
              <a:off x="3198" y="3116"/>
              <a:ext cx="392" cy="134"/>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150</a:t>
              </a:r>
            </a:p>
          </p:txBody>
        </p:sp>
        <p:sp>
          <p:nvSpPr>
            <p:cNvPr id="130297" name="Text Box 84"/>
            <p:cNvSpPr txBox="1">
              <a:spLocks noChangeAspect="1" noChangeArrowheads="1"/>
            </p:cNvSpPr>
            <p:nvPr/>
          </p:nvSpPr>
          <p:spPr bwMode="auto">
            <a:xfrm>
              <a:off x="3198" y="3444"/>
              <a:ext cx="392" cy="134"/>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180</a:t>
              </a:r>
            </a:p>
          </p:txBody>
        </p:sp>
        <p:sp>
          <p:nvSpPr>
            <p:cNvPr id="130298" name="Text Box 85"/>
            <p:cNvSpPr txBox="1">
              <a:spLocks noChangeAspect="1" noChangeArrowheads="1"/>
            </p:cNvSpPr>
            <p:nvPr/>
          </p:nvSpPr>
          <p:spPr bwMode="auto">
            <a:xfrm>
              <a:off x="3198" y="3645"/>
              <a:ext cx="392" cy="134"/>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200</a:t>
              </a:r>
            </a:p>
          </p:txBody>
        </p:sp>
        <p:sp>
          <p:nvSpPr>
            <p:cNvPr id="130299" name="Text Box 86"/>
            <p:cNvSpPr txBox="1">
              <a:spLocks noChangeAspect="1" noChangeArrowheads="1"/>
            </p:cNvSpPr>
            <p:nvPr/>
          </p:nvSpPr>
          <p:spPr bwMode="auto">
            <a:xfrm>
              <a:off x="3198" y="4046"/>
              <a:ext cx="392" cy="134"/>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240</a:t>
              </a:r>
            </a:p>
          </p:txBody>
        </p:sp>
        <p:sp>
          <p:nvSpPr>
            <p:cNvPr id="1057879" name="Line 87"/>
            <p:cNvSpPr>
              <a:spLocks noChangeAspect="1" noChangeShapeType="1"/>
            </p:cNvSpPr>
            <p:nvPr/>
          </p:nvSpPr>
          <p:spPr bwMode="auto">
            <a:xfrm>
              <a:off x="376" y="1914"/>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0" name="Line 88"/>
            <p:cNvSpPr>
              <a:spLocks noChangeAspect="1" noChangeShapeType="1"/>
            </p:cNvSpPr>
            <p:nvPr/>
          </p:nvSpPr>
          <p:spPr bwMode="auto">
            <a:xfrm>
              <a:off x="376" y="2227"/>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1" name="Line 89"/>
            <p:cNvSpPr>
              <a:spLocks noChangeAspect="1" noChangeShapeType="1"/>
            </p:cNvSpPr>
            <p:nvPr/>
          </p:nvSpPr>
          <p:spPr bwMode="auto">
            <a:xfrm>
              <a:off x="376" y="2547"/>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2" name="Line 90"/>
            <p:cNvSpPr>
              <a:spLocks noChangeAspect="1" noChangeShapeType="1"/>
            </p:cNvSpPr>
            <p:nvPr/>
          </p:nvSpPr>
          <p:spPr bwMode="auto">
            <a:xfrm>
              <a:off x="376" y="2859"/>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3" name="Line 91"/>
            <p:cNvSpPr>
              <a:spLocks noChangeAspect="1" noChangeShapeType="1"/>
            </p:cNvSpPr>
            <p:nvPr/>
          </p:nvSpPr>
          <p:spPr bwMode="auto">
            <a:xfrm>
              <a:off x="376" y="3179"/>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4" name="Line 92"/>
            <p:cNvSpPr>
              <a:spLocks noChangeAspect="1" noChangeShapeType="1"/>
            </p:cNvSpPr>
            <p:nvPr/>
          </p:nvSpPr>
          <p:spPr bwMode="auto">
            <a:xfrm>
              <a:off x="376" y="3492"/>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5" name="Line 93"/>
            <p:cNvSpPr>
              <a:spLocks noChangeAspect="1" noChangeShapeType="1"/>
            </p:cNvSpPr>
            <p:nvPr/>
          </p:nvSpPr>
          <p:spPr bwMode="auto">
            <a:xfrm>
              <a:off x="376" y="3814"/>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6" name="Line 94"/>
            <p:cNvSpPr>
              <a:spLocks noChangeAspect="1" noChangeShapeType="1"/>
            </p:cNvSpPr>
            <p:nvPr/>
          </p:nvSpPr>
          <p:spPr bwMode="auto">
            <a:xfrm>
              <a:off x="784" y="1590"/>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7" name="Line 95"/>
            <p:cNvSpPr>
              <a:spLocks noChangeAspect="1" noChangeShapeType="1"/>
            </p:cNvSpPr>
            <p:nvPr/>
          </p:nvSpPr>
          <p:spPr bwMode="auto">
            <a:xfrm>
              <a:off x="1191" y="1590"/>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8" name="Line 96"/>
            <p:cNvSpPr>
              <a:spLocks noChangeAspect="1" noChangeShapeType="1"/>
            </p:cNvSpPr>
            <p:nvPr/>
          </p:nvSpPr>
          <p:spPr bwMode="auto">
            <a:xfrm>
              <a:off x="1597" y="1590"/>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89" name="Line 97"/>
            <p:cNvSpPr>
              <a:spLocks noChangeAspect="1" noChangeShapeType="1"/>
            </p:cNvSpPr>
            <p:nvPr/>
          </p:nvSpPr>
          <p:spPr bwMode="auto">
            <a:xfrm>
              <a:off x="2001" y="1590"/>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0" name="Line 98"/>
            <p:cNvSpPr>
              <a:spLocks noChangeAspect="1" noChangeShapeType="1"/>
            </p:cNvSpPr>
            <p:nvPr/>
          </p:nvSpPr>
          <p:spPr bwMode="auto">
            <a:xfrm>
              <a:off x="2408" y="1590"/>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1" name="Line 99"/>
            <p:cNvSpPr>
              <a:spLocks noChangeAspect="1" noChangeShapeType="1"/>
            </p:cNvSpPr>
            <p:nvPr/>
          </p:nvSpPr>
          <p:spPr bwMode="auto">
            <a:xfrm>
              <a:off x="2811" y="1590"/>
              <a:ext cx="0" cy="58"/>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057894" name="Text Box 102"/>
            <p:cNvSpPr txBox="1">
              <a:spLocks noChangeArrowheads="1"/>
            </p:cNvSpPr>
            <p:nvPr/>
          </p:nvSpPr>
          <p:spPr bwMode="auto">
            <a:xfrm>
              <a:off x="199" y="4122"/>
              <a:ext cx="3254" cy="199"/>
            </a:xfrm>
            <a:prstGeom prst="rect">
              <a:avLst/>
            </a:prstGeom>
            <a:noFill/>
            <a:ln w="9525" algn="ctr">
              <a:noFill/>
              <a:miter lim="800000"/>
              <a:headEnd/>
              <a:tailEnd/>
            </a:ln>
            <a:effectLst/>
          </p:spPr>
          <p:txBody>
            <a:bodyPr>
              <a:spAutoFit/>
            </a:bodyPr>
            <a:lstStyle/>
            <a:p>
              <a:pPr>
                <a:spcBef>
                  <a:spcPct val="50000"/>
                </a:spcBef>
              </a:pPr>
              <a:r>
                <a:rPr lang="en-GB" sz="900" dirty="0" smtClean="0">
                  <a:solidFill>
                    <a:schemeClr val="tx1"/>
                  </a:solidFill>
                  <a:effectLst>
                    <a:outerShdw blurRad="38100" dist="38100" dir="2700000" algn="tl">
                      <a:srgbClr val="FFFFFF"/>
                    </a:outerShdw>
                  </a:effectLst>
                  <a:latin typeface="Calibri" pitchFamily="34" charset="0"/>
                </a:rPr>
                <a:t>Schmidt </a:t>
              </a:r>
              <a:r>
                <a:rPr lang="en-GB" sz="900" dirty="0" smtClean="0">
                  <a:solidFill>
                    <a:schemeClr val="tx1"/>
                  </a:solidFill>
                  <a:effectLst>
                    <a:outerShdw blurRad="38100" dist="38100" dir="2700000" algn="tl">
                      <a:srgbClr val="FFFFFF"/>
                    </a:outerShdw>
                  </a:effectLst>
                  <a:latin typeface="Calibri" pitchFamily="34" charset="0"/>
                </a:rPr>
                <a:t>and </a:t>
              </a:r>
              <a:r>
                <a:rPr lang="en-GB" sz="900" dirty="0" err="1" smtClean="0">
                  <a:solidFill>
                    <a:schemeClr val="tx1"/>
                  </a:solidFill>
                  <a:effectLst>
                    <a:outerShdw blurRad="38100" dist="38100" dir="2700000" algn="tl">
                      <a:srgbClr val="FFFFFF"/>
                    </a:outerShdw>
                  </a:effectLst>
                  <a:latin typeface="Calibri" pitchFamily="34" charset="0"/>
                </a:rPr>
                <a:t>Poli</a:t>
              </a:r>
              <a:r>
                <a:rPr lang="en-GB" sz="900" dirty="0" smtClean="0">
                  <a:solidFill>
                    <a:schemeClr val="tx1"/>
                  </a:solidFill>
                  <a:effectLst>
                    <a:outerShdw blurRad="38100" dist="38100" dir="2700000" algn="tl">
                      <a:srgbClr val="FFFFFF"/>
                    </a:outerShdw>
                  </a:effectLst>
                  <a:latin typeface="Calibri" pitchFamily="34" charset="0"/>
                </a:rPr>
                <a:t>, 19</a:t>
              </a:r>
              <a:r>
                <a:rPr lang="en-GB" sz="900" dirty="0" smtClean="0">
                  <a:solidFill>
                    <a:schemeClr val="tx1"/>
                  </a:solidFill>
                  <a:effectLst>
                    <a:outerShdw blurRad="38100" dist="38100" dir="2700000" algn="tl">
                      <a:srgbClr val="FFFFFF"/>
                    </a:outerShdw>
                  </a:effectLst>
                  <a:latin typeface="Calibri" pitchFamily="34" charset="0"/>
                </a:rPr>
                <a:t>98 (Earth </a:t>
              </a:r>
              <a:r>
                <a:rPr lang="en-GB" sz="900" dirty="0" smtClean="0">
                  <a:solidFill>
                    <a:schemeClr val="tx1"/>
                  </a:solidFill>
                  <a:effectLst>
                    <a:outerShdw blurRad="38100" dist="38100" dir="2700000" algn="tl">
                      <a:srgbClr val="FFFFFF"/>
                    </a:outerShdw>
                  </a:effectLst>
                  <a:latin typeface="Calibri" pitchFamily="34" charset="0"/>
                </a:rPr>
                <a:t>Planet. Sci. Lett., 163, </a:t>
              </a:r>
              <a:r>
                <a:rPr lang="en-GB" sz="900" dirty="0" smtClean="0">
                  <a:solidFill>
                    <a:schemeClr val="tx1"/>
                  </a:solidFill>
                  <a:effectLst>
                    <a:outerShdw blurRad="38100" dist="38100" dir="2700000" algn="tl">
                      <a:srgbClr val="FFFFFF"/>
                    </a:outerShdw>
                  </a:effectLst>
                  <a:latin typeface="Calibri" pitchFamily="34" charset="0"/>
                </a:rPr>
                <a:t>361-379)</a:t>
              </a:r>
              <a:endParaRPr lang="en-GB" sz="900" dirty="0">
                <a:solidFill>
                  <a:schemeClr val="tx1"/>
                </a:solidFill>
                <a:effectLst>
                  <a:outerShdw blurRad="38100" dist="38100" dir="2700000" algn="tl">
                    <a:srgbClr val="FFFFFF"/>
                  </a:outerShdw>
                </a:effectLst>
                <a:latin typeface="Calibri" pitchFamily="34" charset="0"/>
              </a:endParaRPr>
            </a:p>
          </p:txBody>
        </p:sp>
        <p:sp>
          <p:nvSpPr>
            <p:cNvPr id="1057895" name="Line 103"/>
            <p:cNvSpPr>
              <a:spLocks noChangeShapeType="1"/>
            </p:cNvSpPr>
            <p:nvPr/>
          </p:nvSpPr>
          <p:spPr bwMode="auto">
            <a:xfrm flipV="1">
              <a:off x="1431" y="1929"/>
              <a:ext cx="57" cy="316"/>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30315" name="Text Box 104"/>
            <p:cNvSpPr txBox="1">
              <a:spLocks noChangeAspect="1" noChangeArrowheads="1"/>
            </p:cNvSpPr>
            <p:nvPr/>
          </p:nvSpPr>
          <p:spPr bwMode="auto">
            <a:xfrm>
              <a:off x="1952" y="3448"/>
              <a:ext cx="1119" cy="574"/>
            </a:xfrm>
            <a:prstGeom prst="rect">
              <a:avLst/>
            </a:prstGeom>
            <a:solidFill>
              <a:schemeClr val="bg1"/>
            </a:solidFill>
            <a:ln w="19050" algn="ctr">
              <a:solidFill>
                <a:schemeClr val="tx1"/>
              </a:solidFill>
              <a:miter lim="800000"/>
              <a:headEnd/>
              <a:tailEnd/>
            </a:ln>
          </p:spPr>
          <p:txBody>
            <a:bodyPr>
              <a:spAutoFit/>
            </a:bodyPr>
            <a:lstStyle/>
            <a:p>
              <a:pPr algn="ctr"/>
              <a:r>
                <a:rPr lang="en-GB" b="1" dirty="0">
                  <a:solidFill>
                    <a:schemeClr val="tx1"/>
                  </a:solidFill>
                  <a:effectLst/>
                  <a:latin typeface="Calibri" pitchFamily="34" charset="0"/>
                </a:rPr>
                <a:t>Peridotite</a:t>
              </a:r>
            </a:p>
            <a:p>
              <a:pPr algn="ctr"/>
              <a:r>
                <a:rPr lang="en-GB" b="1" dirty="0">
                  <a:solidFill>
                    <a:schemeClr val="tx1"/>
                  </a:solidFill>
                  <a:effectLst/>
                  <a:latin typeface="Calibri" pitchFamily="34" charset="0"/>
                </a:rPr>
                <a:t>+ H</a:t>
              </a:r>
              <a:r>
                <a:rPr lang="en-GB" b="1" baseline="-25000" dirty="0">
                  <a:solidFill>
                    <a:schemeClr val="tx1"/>
                  </a:solidFill>
                  <a:effectLst/>
                  <a:latin typeface="Calibri" pitchFamily="34" charset="0"/>
                </a:rPr>
                <a:t>2</a:t>
              </a:r>
              <a:r>
                <a:rPr lang="en-GB" b="1" dirty="0">
                  <a:solidFill>
                    <a:schemeClr val="tx1"/>
                  </a:solidFill>
                  <a:effectLst/>
                  <a:latin typeface="Calibri" pitchFamily="34" charset="0"/>
                </a:rPr>
                <a:t>O</a:t>
              </a:r>
            </a:p>
          </p:txBody>
        </p:sp>
        <p:grpSp>
          <p:nvGrpSpPr>
            <p:cNvPr id="130316" name="Group 10"/>
            <p:cNvGrpSpPr>
              <a:grpSpLocks/>
            </p:cNvGrpSpPr>
            <p:nvPr/>
          </p:nvGrpSpPr>
          <p:grpSpPr bwMode="auto">
            <a:xfrm>
              <a:off x="554" y="1690"/>
              <a:ext cx="2206" cy="626"/>
              <a:chOff x="554" y="1690"/>
              <a:chExt cx="2206" cy="626"/>
            </a:xfrm>
          </p:grpSpPr>
          <p:sp>
            <p:nvSpPr>
              <p:cNvPr id="1057803" name="Freeform 11"/>
              <p:cNvSpPr>
                <a:spLocks noChangeAspect="1"/>
              </p:cNvSpPr>
              <p:nvPr/>
            </p:nvSpPr>
            <p:spPr bwMode="auto">
              <a:xfrm>
                <a:off x="554" y="1690"/>
                <a:ext cx="1141"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sp>
            <p:nvSpPr>
              <p:cNvPr id="1057804" name="Freeform 12"/>
              <p:cNvSpPr>
                <a:spLocks noChangeAspect="1"/>
              </p:cNvSpPr>
              <p:nvPr/>
            </p:nvSpPr>
            <p:spPr bwMode="auto">
              <a:xfrm>
                <a:off x="1662" y="2220"/>
                <a:ext cx="1098" cy="97"/>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endParaRPr lang="en-GB" sz="1400">
                  <a:effectLst>
                    <a:outerShdw blurRad="38100" dist="38100" dir="2700000" algn="tl">
                      <a:srgbClr val="000000"/>
                    </a:outerShdw>
                  </a:effectLst>
                  <a:latin typeface="Calibri" pitchFamily="34" charset="0"/>
                </a:endParaRPr>
              </a:p>
            </p:txBody>
          </p:sp>
        </p:grpSp>
      </p:grpSp>
      <p:sp>
        <p:nvSpPr>
          <p:cNvPr id="130319" name="Freeform 271"/>
          <p:cNvSpPr>
            <a:spLocks/>
          </p:cNvSpPr>
          <p:nvPr/>
        </p:nvSpPr>
        <p:spPr bwMode="auto">
          <a:xfrm>
            <a:off x="485775" y="4991100"/>
            <a:ext cx="2028825" cy="1025525"/>
          </a:xfrm>
          <a:custGeom>
            <a:avLst/>
            <a:gdLst/>
            <a:ahLst/>
            <a:cxnLst>
              <a:cxn ang="0">
                <a:pos x="2" y="9"/>
              </a:cxn>
              <a:cxn ang="0">
                <a:pos x="543" y="206"/>
              </a:cxn>
              <a:cxn ang="0">
                <a:pos x="699" y="272"/>
              </a:cxn>
              <a:cxn ang="0">
                <a:pos x="1119" y="509"/>
              </a:cxn>
              <a:cxn ang="0">
                <a:pos x="1260" y="625"/>
              </a:cxn>
              <a:cxn ang="0">
                <a:pos x="1068" y="635"/>
              </a:cxn>
              <a:cxn ang="0">
                <a:pos x="2" y="635"/>
              </a:cxn>
              <a:cxn ang="0">
                <a:pos x="2" y="9"/>
              </a:cxn>
            </a:cxnLst>
            <a:rect l="0" t="0" r="r" b="b"/>
            <a:pathLst>
              <a:path w="1278" h="646">
                <a:moveTo>
                  <a:pt x="2" y="9"/>
                </a:moveTo>
                <a:cubicBezTo>
                  <a:pt x="52" y="0"/>
                  <a:pt x="427" y="162"/>
                  <a:pt x="543" y="206"/>
                </a:cubicBezTo>
                <a:cubicBezTo>
                  <a:pt x="659" y="250"/>
                  <a:pt x="603" y="222"/>
                  <a:pt x="699" y="272"/>
                </a:cubicBezTo>
                <a:cubicBezTo>
                  <a:pt x="795" y="322"/>
                  <a:pt x="1026" y="450"/>
                  <a:pt x="1119" y="509"/>
                </a:cubicBezTo>
                <a:cubicBezTo>
                  <a:pt x="1212" y="568"/>
                  <a:pt x="1268" y="604"/>
                  <a:pt x="1260" y="625"/>
                </a:cubicBezTo>
                <a:cubicBezTo>
                  <a:pt x="1252" y="646"/>
                  <a:pt x="1278" y="633"/>
                  <a:pt x="1068" y="635"/>
                </a:cubicBezTo>
                <a:cubicBezTo>
                  <a:pt x="858" y="637"/>
                  <a:pt x="4" y="636"/>
                  <a:pt x="2" y="635"/>
                </a:cubicBezTo>
                <a:cubicBezTo>
                  <a:pt x="0" y="638"/>
                  <a:pt x="0" y="8"/>
                  <a:pt x="2" y="9"/>
                </a:cubicBezTo>
                <a:close/>
              </a:path>
            </a:pathLst>
          </a:custGeom>
          <a:solidFill>
            <a:srgbClr val="FF0000">
              <a:alpha val="70000"/>
            </a:srgbClr>
          </a:solidFill>
          <a:ln w="9525" cap="flat" cmpd="sng">
            <a:noFill/>
            <a:prstDash val="solid"/>
            <a:round/>
            <a:headEnd/>
            <a:tailEnd/>
          </a:ln>
          <a:effectLst/>
        </p:spPr>
        <p:txBody>
          <a:bodyPr anchor="ctr"/>
          <a:lstStyle/>
          <a:p>
            <a:endParaRPr lang="en-GB">
              <a:latin typeface="Calibri" pitchFamily="34" charset="0"/>
            </a:endParaRPr>
          </a:p>
        </p:txBody>
      </p:sp>
      <p:sp>
        <p:nvSpPr>
          <p:cNvPr id="166" name="Text Box 71"/>
          <p:cNvSpPr txBox="1">
            <a:spLocks noChangeArrowheads="1"/>
          </p:cNvSpPr>
          <p:nvPr/>
        </p:nvSpPr>
        <p:spPr bwMode="auto">
          <a:xfrm>
            <a:off x="407194" y="6334780"/>
            <a:ext cx="2601912"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smtClean="0">
                <a:solidFill>
                  <a:schemeClr val="bg1"/>
                </a:solidFill>
                <a:effectLst>
                  <a:outerShdw blurRad="38100" dist="38100" dir="2700000" algn="tl">
                    <a:srgbClr val="000000"/>
                  </a:outerShdw>
                </a:effectLst>
                <a:latin typeface="Calibri" pitchFamily="34" charset="0"/>
              </a:rPr>
              <a:t>Litasov</a:t>
            </a:r>
            <a:r>
              <a:rPr lang="en-GB" sz="1400" dirty="0" smtClean="0">
                <a:solidFill>
                  <a:schemeClr val="bg1"/>
                </a:solidFill>
                <a:effectLst>
                  <a:outerShdw blurRad="38100" dist="38100" dir="2700000" algn="tl">
                    <a:srgbClr val="000000"/>
                  </a:outerShdw>
                </a:effectLst>
                <a:latin typeface="Calibri" pitchFamily="34" charset="0"/>
              </a:rPr>
              <a:t> and </a:t>
            </a:r>
            <a:r>
              <a:rPr lang="en-GB" sz="1400" dirty="0" err="1" smtClean="0">
                <a:solidFill>
                  <a:schemeClr val="bg1"/>
                </a:solidFill>
                <a:effectLst>
                  <a:outerShdw blurRad="38100" dist="38100" dir="2700000" algn="tl">
                    <a:srgbClr val="000000"/>
                  </a:outerShdw>
                </a:effectLst>
                <a:latin typeface="Calibri" pitchFamily="34" charset="0"/>
              </a:rPr>
              <a:t>Ohtani</a:t>
            </a:r>
            <a:r>
              <a:rPr lang="en-GB" sz="1400" dirty="0" smtClean="0">
                <a:solidFill>
                  <a:schemeClr val="bg1"/>
                </a:solidFill>
                <a:effectLst>
                  <a:outerShdw blurRad="38100" dist="38100" dir="2700000" algn="tl">
                    <a:srgbClr val="000000"/>
                  </a:outerShdw>
                </a:effectLst>
                <a:latin typeface="Calibri" pitchFamily="34" charset="0"/>
              </a:rPr>
              <a:t> (2003) Phys. Chem. Mineral., 30, 147-156.</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43459"/>
                                        </p:tgtEl>
                                        <p:attrNameLst>
                                          <p:attrName>style.visibility</p:attrName>
                                        </p:attrNameLst>
                                      </p:cBhvr>
                                      <p:to>
                                        <p:strVal val="visible"/>
                                      </p:to>
                                    </p:set>
                                    <p:animEffect transition="in" filter="fade">
                                      <p:cBhvr>
                                        <p:cTn id="7" dur="500"/>
                                        <p:tgtEl>
                                          <p:spTgt spid="10434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43519"/>
                                        </p:tgtEl>
                                        <p:attrNameLst>
                                          <p:attrName>style.visibility</p:attrName>
                                        </p:attrNameLst>
                                      </p:cBhvr>
                                      <p:to>
                                        <p:strVal val="visible"/>
                                      </p:to>
                                    </p:set>
                                    <p:animEffect transition="in" filter="wipe(up)">
                                      <p:cBhvr>
                                        <p:cTn id="12" dur="2000"/>
                                        <p:tgtEl>
                                          <p:spTgt spid="1043519"/>
                                        </p:tgtEl>
                                      </p:cBhvr>
                                    </p:animEffec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1043520"/>
                                        </p:tgtEl>
                                        <p:attrNameLst>
                                          <p:attrName>style.visibility</p:attrName>
                                        </p:attrNameLst>
                                      </p:cBhvr>
                                      <p:to>
                                        <p:strVal val="visible"/>
                                      </p:to>
                                    </p:set>
                                    <p:animEffect transition="in" filter="wipe(left)">
                                      <p:cBhvr>
                                        <p:cTn id="16" dur="500"/>
                                        <p:tgtEl>
                                          <p:spTgt spid="10435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0219"/>
                                        </p:tgtEl>
                                        <p:attrNameLst>
                                          <p:attrName>style.visibility</p:attrName>
                                        </p:attrNameLst>
                                      </p:cBhvr>
                                      <p:to>
                                        <p:strVal val="visible"/>
                                      </p:to>
                                    </p:set>
                                    <p:animEffect transition="in" filter="fade">
                                      <p:cBhvr>
                                        <p:cTn id="21" dur="500"/>
                                        <p:tgtEl>
                                          <p:spTgt spid="1302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0319"/>
                                        </p:tgtEl>
                                        <p:attrNameLst>
                                          <p:attrName>style.visibility</p:attrName>
                                        </p:attrNameLst>
                                      </p:cBhvr>
                                      <p:to>
                                        <p:strVal val="visible"/>
                                      </p:to>
                                    </p:set>
                                    <p:animEffect transition="in" filter="wipe(up)">
                                      <p:cBhvr>
                                        <p:cTn id="26" dur="500"/>
                                        <p:tgtEl>
                                          <p:spTgt spid="130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459" grpId="0"/>
      <p:bldP spid="1043519" grpId="0" animBg="1"/>
      <p:bldP spid="1303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7" name="Picture 6"/>
          <p:cNvPicPr>
            <a:picLocks noChangeAspect="1" noChangeArrowheads="1"/>
          </p:cNvPicPr>
          <p:nvPr/>
        </p:nvPicPr>
        <p:blipFill>
          <a:blip r:embed="rId3" cstate="print"/>
          <a:srcRect/>
          <a:stretch>
            <a:fillRect/>
          </a:stretch>
        </p:blipFill>
        <p:spPr bwMode="auto">
          <a:xfrm>
            <a:off x="4548188" y="0"/>
            <a:ext cx="4595812" cy="6858000"/>
          </a:xfrm>
          <a:prstGeom prst="rect">
            <a:avLst/>
          </a:prstGeom>
          <a:noFill/>
          <a:ln w="9525" algn="ctr">
            <a:noFill/>
            <a:miter lim="800000"/>
            <a:headEnd/>
            <a:tailEnd/>
          </a:ln>
        </p:spPr>
      </p:pic>
      <p:sp>
        <p:nvSpPr>
          <p:cNvPr id="1043463" name="Freeform 7"/>
          <p:cNvSpPr>
            <a:spLocks/>
          </p:cNvSpPr>
          <p:nvPr/>
        </p:nvSpPr>
        <p:spPr bwMode="auto">
          <a:xfrm>
            <a:off x="5683250" y="2271713"/>
            <a:ext cx="246063" cy="323850"/>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459" name="Text Box 3"/>
          <p:cNvSpPr txBox="1">
            <a:spLocks noChangeArrowheads="1"/>
          </p:cNvSpPr>
          <p:nvPr/>
        </p:nvSpPr>
        <p:spPr bwMode="auto">
          <a:xfrm>
            <a:off x="71439" y="1778000"/>
            <a:ext cx="4422492" cy="830997"/>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In simplified systems, the field of the Phase A  reaches 10 GPa.</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43465" name="Freeform 9"/>
          <p:cNvSpPr>
            <a:spLocks/>
          </p:cNvSpPr>
          <p:nvPr/>
        </p:nvSpPr>
        <p:spPr bwMode="auto">
          <a:xfrm>
            <a:off x="5683250" y="2705100"/>
            <a:ext cx="279400" cy="461963"/>
          </a:xfrm>
          <a:custGeom>
            <a:avLst/>
            <a:gdLst/>
            <a:ahLst/>
            <a:cxnLst>
              <a:cxn ang="0">
                <a:pos x="14" y="30"/>
              </a:cxn>
              <a:cxn ang="0">
                <a:pos x="11" y="192"/>
              </a:cxn>
              <a:cxn ang="0">
                <a:pos x="41" y="243"/>
              </a:cxn>
              <a:cxn ang="0">
                <a:pos x="71" y="291"/>
              </a:cxn>
              <a:cxn ang="0">
                <a:pos x="146" y="255"/>
              </a:cxn>
              <a:cxn ang="0">
                <a:pos x="167" y="213"/>
              </a:cxn>
              <a:cxn ang="0">
                <a:pos x="170" y="156"/>
              </a:cxn>
              <a:cxn ang="0">
                <a:pos x="152" y="126"/>
              </a:cxn>
              <a:cxn ang="0">
                <a:pos x="143" y="99"/>
              </a:cxn>
              <a:cxn ang="0">
                <a:pos x="140" y="90"/>
              </a:cxn>
              <a:cxn ang="0">
                <a:pos x="122" y="27"/>
              </a:cxn>
              <a:cxn ang="0">
                <a:pos x="86" y="6"/>
              </a:cxn>
              <a:cxn ang="0">
                <a:pos x="68" y="0"/>
              </a:cxn>
              <a:cxn ang="0">
                <a:pos x="14" y="30"/>
              </a:cxn>
            </a:cxnLst>
            <a:rect l="0" t="0" r="r" b="b"/>
            <a:pathLst>
              <a:path w="176" h="291">
                <a:moveTo>
                  <a:pt x="14" y="30"/>
                </a:moveTo>
                <a:cubicBezTo>
                  <a:pt x="0" y="85"/>
                  <a:pt x="7" y="127"/>
                  <a:pt x="11" y="192"/>
                </a:cubicBezTo>
                <a:cubicBezTo>
                  <a:pt x="12" y="212"/>
                  <a:pt x="35" y="225"/>
                  <a:pt x="41" y="243"/>
                </a:cubicBezTo>
                <a:cubicBezTo>
                  <a:pt x="44" y="272"/>
                  <a:pt x="44" y="282"/>
                  <a:pt x="71" y="291"/>
                </a:cubicBezTo>
                <a:cubicBezTo>
                  <a:pt x="119" y="286"/>
                  <a:pt x="109" y="279"/>
                  <a:pt x="146" y="255"/>
                </a:cubicBezTo>
                <a:cubicBezTo>
                  <a:pt x="151" y="241"/>
                  <a:pt x="159" y="226"/>
                  <a:pt x="167" y="213"/>
                </a:cubicBezTo>
                <a:cubicBezTo>
                  <a:pt x="174" y="186"/>
                  <a:pt x="176" y="187"/>
                  <a:pt x="170" y="156"/>
                </a:cubicBezTo>
                <a:cubicBezTo>
                  <a:pt x="168" y="145"/>
                  <a:pt x="155" y="135"/>
                  <a:pt x="152" y="126"/>
                </a:cubicBezTo>
                <a:cubicBezTo>
                  <a:pt x="149" y="117"/>
                  <a:pt x="146" y="108"/>
                  <a:pt x="143" y="99"/>
                </a:cubicBezTo>
                <a:cubicBezTo>
                  <a:pt x="142" y="96"/>
                  <a:pt x="140" y="90"/>
                  <a:pt x="140" y="90"/>
                </a:cubicBezTo>
                <a:cubicBezTo>
                  <a:pt x="138" y="67"/>
                  <a:pt x="141" y="43"/>
                  <a:pt x="122" y="27"/>
                </a:cubicBezTo>
                <a:cubicBezTo>
                  <a:pt x="110" y="17"/>
                  <a:pt x="102" y="11"/>
                  <a:pt x="86" y="6"/>
                </a:cubicBezTo>
                <a:cubicBezTo>
                  <a:pt x="80" y="4"/>
                  <a:pt x="68" y="0"/>
                  <a:pt x="68" y="0"/>
                </a:cubicBezTo>
                <a:cubicBezTo>
                  <a:pt x="53" y="2"/>
                  <a:pt x="14" y="8"/>
                  <a:pt x="14" y="3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466" name="Freeform 10"/>
          <p:cNvSpPr>
            <a:spLocks/>
          </p:cNvSpPr>
          <p:nvPr/>
        </p:nvSpPr>
        <p:spPr bwMode="auto">
          <a:xfrm>
            <a:off x="5930900" y="4019550"/>
            <a:ext cx="485775" cy="700088"/>
          </a:xfrm>
          <a:custGeom>
            <a:avLst/>
            <a:gdLst/>
            <a:ahLst/>
            <a:cxnLst>
              <a:cxn ang="0">
                <a:pos x="59" y="15"/>
              </a:cxn>
              <a:cxn ang="0">
                <a:pos x="110" y="405"/>
              </a:cxn>
              <a:cxn ang="0">
                <a:pos x="164" y="441"/>
              </a:cxn>
              <a:cxn ang="0">
                <a:pos x="209" y="438"/>
              </a:cxn>
              <a:cxn ang="0">
                <a:pos x="257" y="408"/>
              </a:cxn>
              <a:cxn ang="0">
                <a:pos x="272" y="318"/>
              </a:cxn>
              <a:cxn ang="0">
                <a:pos x="287" y="270"/>
              </a:cxn>
              <a:cxn ang="0">
                <a:pos x="188" y="0"/>
              </a:cxn>
              <a:cxn ang="0">
                <a:pos x="77" y="3"/>
              </a:cxn>
              <a:cxn ang="0">
                <a:pos x="59" y="15"/>
              </a:cxn>
            </a:cxnLst>
            <a:rect l="0" t="0" r="r" b="b"/>
            <a:pathLst>
              <a:path w="306" h="441">
                <a:moveTo>
                  <a:pt x="59" y="15"/>
                </a:moveTo>
                <a:cubicBezTo>
                  <a:pt x="60" y="154"/>
                  <a:pt x="0" y="311"/>
                  <a:pt x="110" y="405"/>
                </a:cubicBezTo>
                <a:cubicBezTo>
                  <a:pt x="126" y="419"/>
                  <a:pt x="143" y="434"/>
                  <a:pt x="164" y="441"/>
                </a:cubicBezTo>
                <a:cubicBezTo>
                  <a:pt x="179" y="440"/>
                  <a:pt x="194" y="441"/>
                  <a:pt x="209" y="438"/>
                </a:cubicBezTo>
                <a:cubicBezTo>
                  <a:pt x="226" y="434"/>
                  <a:pt x="239" y="414"/>
                  <a:pt x="257" y="408"/>
                </a:cubicBezTo>
                <a:cubicBezTo>
                  <a:pt x="280" y="385"/>
                  <a:pt x="269" y="347"/>
                  <a:pt x="272" y="318"/>
                </a:cubicBezTo>
                <a:cubicBezTo>
                  <a:pt x="274" y="303"/>
                  <a:pt x="283" y="285"/>
                  <a:pt x="287" y="270"/>
                </a:cubicBezTo>
                <a:cubicBezTo>
                  <a:pt x="285" y="175"/>
                  <a:pt x="306" y="39"/>
                  <a:pt x="188" y="0"/>
                </a:cubicBezTo>
                <a:cubicBezTo>
                  <a:pt x="151" y="1"/>
                  <a:pt x="114" y="1"/>
                  <a:pt x="77" y="3"/>
                </a:cubicBezTo>
                <a:cubicBezTo>
                  <a:pt x="65" y="4"/>
                  <a:pt x="68" y="15"/>
                  <a:pt x="59" y="15"/>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467" name="Text Box 11"/>
          <p:cNvSpPr txBox="1">
            <a:spLocks noChangeArrowheads="1"/>
          </p:cNvSpPr>
          <p:nvPr/>
        </p:nvSpPr>
        <p:spPr bwMode="auto">
          <a:xfrm rot="4202875">
            <a:off x="5699988" y="4144755"/>
            <a:ext cx="950773"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 + SuB</a:t>
            </a:r>
            <a:endParaRPr lang="en-GB" sz="1600">
              <a:solidFill>
                <a:srgbClr val="FFFF00"/>
              </a:solidFill>
              <a:effectLst>
                <a:outerShdw blurRad="38100" dist="38100" dir="2700000" algn="tl">
                  <a:srgbClr val="000000"/>
                </a:outerShdw>
              </a:effectLst>
              <a:latin typeface="Calibri" pitchFamily="34" charset="0"/>
            </a:endParaRPr>
          </a:p>
        </p:txBody>
      </p:sp>
      <p:sp>
        <p:nvSpPr>
          <p:cNvPr id="1043468" name="Rectangle 12"/>
          <p:cNvSpPr>
            <a:spLocks noChangeArrowheads="1"/>
          </p:cNvSpPr>
          <p:nvPr/>
        </p:nvSpPr>
        <p:spPr bwMode="auto">
          <a:xfrm>
            <a:off x="5667375" y="5629275"/>
            <a:ext cx="266700" cy="90487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69" name="Text Box 13"/>
          <p:cNvSpPr txBox="1">
            <a:spLocks noChangeArrowheads="1"/>
          </p:cNvSpPr>
          <p:nvPr/>
        </p:nvSpPr>
        <p:spPr bwMode="auto">
          <a:xfrm>
            <a:off x="5070475" y="6051550"/>
            <a:ext cx="1233030"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Phase G/D/F</a:t>
            </a:r>
            <a:endParaRPr lang="en-GB" sz="1600">
              <a:solidFill>
                <a:srgbClr val="FFFF00"/>
              </a:solidFill>
              <a:effectLst>
                <a:outerShdw blurRad="38100" dist="38100" dir="2700000" algn="tl">
                  <a:srgbClr val="000000"/>
                </a:outerShdw>
              </a:effectLst>
              <a:latin typeface="Calibri" pitchFamily="34" charset="0"/>
            </a:endParaRPr>
          </a:p>
        </p:txBody>
      </p:sp>
      <p:sp>
        <p:nvSpPr>
          <p:cNvPr id="1043472" name="Freeform 16"/>
          <p:cNvSpPr>
            <a:spLocks/>
          </p:cNvSpPr>
          <p:nvPr/>
        </p:nvSpPr>
        <p:spPr bwMode="auto">
          <a:xfrm>
            <a:off x="5086350" y="2486025"/>
            <a:ext cx="3267075" cy="1038225"/>
          </a:xfrm>
          <a:custGeom>
            <a:avLst/>
            <a:gdLst/>
            <a:ahLst/>
            <a:cxnLst>
              <a:cxn ang="0">
                <a:pos x="0" y="9"/>
              </a:cxn>
              <a:cxn ang="0">
                <a:pos x="258" y="0"/>
              </a:cxn>
              <a:cxn ang="0">
                <a:pos x="2058" y="654"/>
              </a:cxn>
            </a:cxnLst>
            <a:rect l="0" t="0" r="r" b="b"/>
            <a:pathLst>
              <a:path w="2058" h="654">
                <a:moveTo>
                  <a:pt x="0" y="9"/>
                </a:moveTo>
                <a:lnTo>
                  <a:pt x="258" y="0"/>
                </a:lnTo>
                <a:lnTo>
                  <a:pt x="2058" y="654"/>
                </a:lnTo>
              </a:path>
            </a:pathLst>
          </a:custGeom>
          <a:noFill/>
          <a:ln w="57150" cap="flat" cmpd="sng">
            <a:solidFill>
              <a:srgbClr val="6600CC"/>
            </a:solidFill>
            <a:prstDash val="dash"/>
            <a:round/>
            <a:headEnd/>
            <a:tailEnd/>
          </a:ln>
          <a:effectLst/>
        </p:spPr>
        <p:txBody>
          <a:bodyPr anchor="ctr"/>
          <a:lstStyle/>
          <a:p>
            <a:pPr>
              <a:defRPr/>
            </a:pPr>
            <a:endParaRPr lang="en-GB">
              <a:latin typeface="Calibri" pitchFamily="34" charset="0"/>
            </a:endParaRPr>
          </a:p>
        </p:txBody>
      </p:sp>
      <p:sp>
        <p:nvSpPr>
          <p:cNvPr id="1043473" name="Freeform 17"/>
          <p:cNvSpPr>
            <a:spLocks/>
          </p:cNvSpPr>
          <p:nvPr/>
        </p:nvSpPr>
        <p:spPr bwMode="auto">
          <a:xfrm>
            <a:off x="5176838" y="3619500"/>
            <a:ext cx="3490912" cy="1052513"/>
          </a:xfrm>
          <a:custGeom>
            <a:avLst/>
            <a:gdLst/>
            <a:ahLst/>
            <a:cxnLst>
              <a:cxn ang="0">
                <a:pos x="0" y="9"/>
              </a:cxn>
              <a:cxn ang="0">
                <a:pos x="258" y="0"/>
              </a:cxn>
              <a:cxn ang="0">
                <a:pos x="2199" y="663"/>
              </a:cxn>
            </a:cxnLst>
            <a:rect l="0" t="0" r="r" b="b"/>
            <a:pathLst>
              <a:path w="2199" h="663">
                <a:moveTo>
                  <a:pt x="0" y="9"/>
                </a:moveTo>
                <a:lnTo>
                  <a:pt x="258" y="0"/>
                </a:lnTo>
                <a:lnTo>
                  <a:pt x="2199" y="663"/>
                </a:lnTo>
              </a:path>
            </a:pathLst>
          </a:custGeom>
          <a:noFill/>
          <a:ln w="57150" cap="flat" cmpd="sng">
            <a:solidFill>
              <a:srgbClr val="66FF33"/>
            </a:solidFill>
            <a:prstDash val="dash"/>
            <a:round/>
            <a:headEnd/>
            <a:tailEnd/>
          </a:ln>
          <a:effectLst/>
        </p:spPr>
        <p:txBody>
          <a:bodyPr anchor="ctr"/>
          <a:lstStyle/>
          <a:p>
            <a:pPr>
              <a:defRPr/>
            </a:pPr>
            <a:endParaRPr lang="en-GB">
              <a:latin typeface="Calibri" pitchFamily="34" charset="0"/>
            </a:endParaRPr>
          </a:p>
        </p:txBody>
      </p:sp>
      <p:sp>
        <p:nvSpPr>
          <p:cNvPr id="1043474" name="Text Box 18"/>
          <p:cNvSpPr txBox="1">
            <a:spLocks noChangeArrowheads="1"/>
          </p:cNvSpPr>
          <p:nvPr/>
        </p:nvSpPr>
        <p:spPr bwMode="auto">
          <a:xfrm>
            <a:off x="6561138" y="2393950"/>
            <a:ext cx="367408"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43475" name="Rectangle 19"/>
          <p:cNvSpPr>
            <a:spLocks noChangeArrowheads="1"/>
          </p:cNvSpPr>
          <p:nvPr/>
        </p:nvSpPr>
        <p:spPr bwMode="auto">
          <a:xfrm rot="1415311">
            <a:off x="6781800" y="2824163"/>
            <a:ext cx="261938" cy="15716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76" name="Rectangle 20"/>
          <p:cNvSpPr>
            <a:spLocks noChangeArrowheads="1"/>
          </p:cNvSpPr>
          <p:nvPr/>
        </p:nvSpPr>
        <p:spPr bwMode="auto">
          <a:xfrm rot="6673846">
            <a:off x="6772275" y="3090863"/>
            <a:ext cx="261938"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77" name="Text Box 21"/>
          <p:cNvSpPr txBox="1">
            <a:spLocks noChangeArrowheads="1"/>
          </p:cNvSpPr>
          <p:nvPr/>
        </p:nvSpPr>
        <p:spPr bwMode="auto">
          <a:xfrm>
            <a:off x="6737350" y="2713038"/>
            <a:ext cx="367408"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43478" name="Text Box 22"/>
          <p:cNvSpPr txBox="1">
            <a:spLocks noChangeArrowheads="1"/>
          </p:cNvSpPr>
          <p:nvPr/>
        </p:nvSpPr>
        <p:spPr bwMode="auto">
          <a:xfrm>
            <a:off x="6689725" y="3060700"/>
            <a:ext cx="467564"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a:t>
            </a:r>
            <a:endParaRPr lang="en-GB" sz="1600">
              <a:solidFill>
                <a:srgbClr val="FFFF00"/>
              </a:solidFill>
              <a:effectLst>
                <a:outerShdw blurRad="38100" dist="38100" dir="2700000" algn="tl">
                  <a:srgbClr val="000000"/>
                </a:outerShdw>
              </a:effectLst>
              <a:latin typeface="Calibri" pitchFamily="34" charset="0"/>
            </a:endParaRPr>
          </a:p>
        </p:txBody>
      </p:sp>
      <p:sp>
        <p:nvSpPr>
          <p:cNvPr id="1043479" name="Rectangle 23"/>
          <p:cNvSpPr>
            <a:spLocks noChangeArrowheads="1"/>
          </p:cNvSpPr>
          <p:nvPr/>
        </p:nvSpPr>
        <p:spPr bwMode="auto">
          <a:xfrm rot="6673846">
            <a:off x="7192169" y="3987007"/>
            <a:ext cx="184150"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80" name="Rectangle 24"/>
          <p:cNvSpPr>
            <a:spLocks noChangeArrowheads="1"/>
          </p:cNvSpPr>
          <p:nvPr/>
        </p:nvSpPr>
        <p:spPr bwMode="auto">
          <a:xfrm rot="6673846">
            <a:off x="7156450" y="4260850"/>
            <a:ext cx="220663" cy="157163"/>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81" name="Text Box 25"/>
          <p:cNvSpPr txBox="1">
            <a:spLocks noChangeArrowheads="1"/>
          </p:cNvSpPr>
          <p:nvPr/>
        </p:nvSpPr>
        <p:spPr bwMode="auto">
          <a:xfrm>
            <a:off x="6913563" y="3856038"/>
            <a:ext cx="467564"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a:t>
            </a:r>
            <a:endParaRPr lang="en-GB" sz="1600">
              <a:solidFill>
                <a:srgbClr val="FFFF00"/>
              </a:solidFill>
              <a:effectLst>
                <a:outerShdw blurRad="38100" dist="38100" dir="2700000" algn="tl">
                  <a:srgbClr val="000000"/>
                </a:outerShdw>
              </a:effectLst>
              <a:latin typeface="Calibri" pitchFamily="34" charset="0"/>
            </a:endParaRPr>
          </a:p>
        </p:txBody>
      </p:sp>
      <p:sp>
        <p:nvSpPr>
          <p:cNvPr id="1043482" name="Text Box 26"/>
          <p:cNvSpPr txBox="1">
            <a:spLocks noChangeArrowheads="1"/>
          </p:cNvSpPr>
          <p:nvPr/>
        </p:nvSpPr>
        <p:spPr bwMode="auto">
          <a:xfrm>
            <a:off x="6870700" y="4098925"/>
            <a:ext cx="450850" cy="336550"/>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a:t>
            </a:r>
            <a:endParaRPr lang="en-GB" sz="1600">
              <a:solidFill>
                <a:srgbClr val="FFFF00"/>
              </a:solidFill>
              <a:effectLst>
                <a:outerShdw blurRad="38100" dist="38100" dir="2700000" algn="tl">
                  <a:srgbClr val="000000"/>
                </a:outerShdw>
              </a:effectLst>
              <a:latin typeface="Calibri" pitchFamily="34" charset="0"/>
            </a:endParaRPr>
          </a:p>
        </p:txBody>
      </p:sp>
      <p:sp>
        <p:nvSpPr>
          <p:cNvPr id="1043483" name="Rectangle 27"/>
          <p:cNvSpPr>
            <a:spLocks noChangeArrowheads="1"/>
          </p:cNvSpPr>
          <p:nvPr/>
        </p:nvSpPr>
        <p:spPr bwMode="auto">
          <a:xfrm rot="-528454">
            <a:off x="6958013" y="4538663"/>
            <a:ext cx="271462" cy="142875"/>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84" name="Text Box 28"/>
          <p:cNvSpPr txBox="1">
            <a:spLocks noChangeArrowheads="1"/>
          </p:cNvSpPr>
          <p:nvPr/>
        </p:nvSpPr>
        <p:spPr bwMode="auto">
          <a:xfrm rot="-647058">
            <a:off x="6861175" y="4432300"/>
            <a:ext cx="450850" cy="336550"/>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a:t>
            </a:r>
            <a:endParaRPr lang="en-GB" sz="1600">
              <a:solidFill>
                <a:srgbClr val="FFFF00"/>
              </a:solidFill>
              <a:effectLst>
                <a:outerShdw blurRad="38100" dist="38100" dir="2700000" algn="tl">
                  <a:srgbClr val="000000"/>
                </a:outerShdw>
              </a:effectLst>
              <a:latin typeface="Calibri" pitchFamily="34" charset="0"/>
            </a:endParaRPr>
          </a:p>
        </p:txBody>
      </p:sp>
      <p:sp>
        <p:nvSpPr>
          <p:cNvPr id="1043485" name="Rectangle 29"/>
          <p:cNvSpPr>
            <a:spLocks noChangeArrowheads="1"/>
          </p:cNvSpPr>
          <p:nvPr/>
        </p:nvSpPr>
        <p:spPr bwMode="auto">
          <a:xfrm rot="-710896">
            <a:off x="6829425" y="4719638"/>
            <a:ext cx="657225" cy="1524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86" name="Text Box 30"/>
          <p:cNvSpPr txBox="1">
            <a:spLocks noChangeArrowheads="1"/>
          </p:cNvSpPr>
          <p:nvPr/>
        </p:nvSpPr>
        <p:spPr bwMode="auto">
          <a:xfrm rot="-647058">
            <a:off x="6750968" y="4702761"/>
            <a:ext cx="1037976"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MgPv + Pc</a:t>
            </a:r>
            <a:endParaRPr lang="en-GB" sz="1600">
              <a:solidFill>
                <a:srgbClr val="FFFF00"/>
              </a:solidFill>
              <a:effectLst>
                <a:outerShdw blurRad="38100" dist="38100" dir="2700000" algn="tl">
                  <a:srgbClr val="000000"/>
                </a:outerShdw>
              </a:effectLst>
              <a:latin typeface="Calibri" pitchFamily="34" charset="0"/>
            </a:endParaRPr>
          </a:p>
        </p:txBody>
      </p:sp>
      <p:sp>
        <p:nvSpPr>
          <p:cNvPr id="1043487" name="Freeform 31"/>
          <p:cNvSpPr>
            <a:spLocks/>
          </p:cNvSpPr>
          <p:nvPr/>
        </p:nvSpPr>
        <p:spPr bwMode="auto">
          <a:xfrm>
            <a:off x="4995863" y="4505325"/>
            <a:ext cx="3195637" cy="619125"/>
          </a:xfrm>
          <a:custGeom>
            <a:avLst/>
            <a:gdLst/>
            <a:ahLst/>
            <a:cxnLst>
              <a:cxn ang="0">
                <a:pos x="0" y="390"/>
              </a:cxn>
              <a:cxn ang="0">
                <a:pos x="2013" y="0"/>
              </a:cxn>
            </a:cxnLst>
            <a:rect l="0" t="0" r="r" b="b"/>
            <a:pathLst>
              <a:path w="2013" h="390">
                <a:moveTo>
                  <a:pt x="0" y="390"/>
                </a:moveTo>
                <a:lnTo>
                  <a:pt x="2013" y="0"/>
                </a:lnTo>
              </a:path>
            </a:pathLst>
          </a:custGeom>
          <a:noFill/>
          <a:ln w="57150" cap="flat" cmpd="sng">
            <a:solidFill>
              <a:srgbClr val="CC3300"/>
            </a:solidFill>
            <a:prstDash val="dash"/>
            <a:round/>
            <a:headEnd/>
            <a:tailEnd/>
          </a:ln>
          <a:effectLst/>
        </p:spPr>
        <p:txBody>
          <a:bodyPr anchor="ctr"/>
          <a:lstStyle/>
          <a:p>
            <a:pPr>
              <a:defRPr/>
            </a:pPr>
            <a:endParaRPr lang="en-GB">
              <a:latin typeface="Calibri" pitchFamily="34" charset="0"/>
            </a:endParaRPr>
          </a:p>
        </p:txBody>
      </p:sp>
      <p:sp>
        <p:nvSpPr>
          <p:cNvPr id="1043488" name="Rectangle 32"/>
          <p:cNvSpPr>
            <a:spLocks noChangeArrowheads="1"/>
          </p:cNvSpPr>
          <p:nvPr/>
        </p:nvSpPr>
        <p:spPr bwMode="auto">
          <a:xfrm rot="-1328130">
            <a:off x="5167313" y="5657850"/>
            <a:ext cx="581025" cy="20002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43489" name="Text Box 33"/>
          <p:cNvSpPr txBox="1">
            <a:spLocks noChangeArrowheads="1"/>
          </p:cNvSpPr>
          <p:nvPr/>
        </p:nvSpPr>
        <p:spPr bwMode="auto">
          <a:xfrm rot="-1293761">
            <a:off x="5165518" y="5539373"/>
            <a:ext cx="830677"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SuB out</a:t>
            </a:r>
            <a:endParaRPr lang="en-GB" sz="1600">
              <a:solidFill>
                <a:srgbClr val="FFFF00"/>
              </a:solidFill>
              <a:effectLst>
                <a:outerShdw blurRad="38100" dist="38100" dir="2700000" algn="tl">
                  <a:srgbClr val="000000"/>
                </a:outerShdw>
              </a:effectLst>
              <a:latin typeface="Calibri" pitchFamily="34" charset="0"/>
            </a:endParaRPr>
          </a:p>
        </p:txBody>
      </p:sp>
      <p:sp>
        <p:nvSpPr>
          <p:cNvPr id="1043490" name="Oval 34"/>
          <p:cNvSpPr>
            <a:spLocks noChangeArrowheads="1"/>
          </p:cNvSpPr>
          <p:nvPr/>
        </p:nvSpPr>
        <p:spPr bwMode="auto">
          <a:xfrm>
            <a:off x="5824538" y="341947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491" name="Oval 35"/>
          <p:cNvSpPr>
            <a:spLocks noChangeArrowheads="1"/>
          </p:cNvSpPr>
          <p:nvPr/>
        </p:nvSpPr>
        <p:spPr bwMode="auto">
          <a:xfrm>
            <a:off x="6172200" y="3567113"/>
            <a:ext cx="152400" cy="233362"/>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492" name="Oval 36"/>
          <p:cNvSpPr>
            <a:spLocks noChangeArrowheads="1"/>
          </p:cNvSpPr>
          <p:nvPr/>
        </p:nvSpPr>
        <p:spPr bwMode="auto">
          <a:xfrm>
            <a:off x="6686550" y="374332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493" name="Oval 37"/>
          <p:cNvSpPr>
            <a:spLocks noChangeArrowheads="1"/>
          </p:cNvSpPr>
          <p:nvPr/>
        </p:nvSpPr>
        <p:spPr bwMode="auto">
          <a:xfrm>
            <a:off x="7697788" y="337185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494" name="Oval 38"/>
          <p:cNvSpPr>
            <a:spLocks noChangeArrowheads="1"/>
          </p:cNvSpPr>
          <p:nvPr/>
        </p:nvSpPr>
        <p:spPr bwMode="auto">
          <a:xfrm>
            <a:off x="8188325" y="354330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495" name="Text Box 39"/>
          <p:cNvSpPr txBox="1">
            <a:spLocks noChangeArrowheads="1"/>
          </p:cNvSpPr>
          <p:nvPr/>
        </p:nvSpPr>
        <p:spPr bwMode="auto">
          <a:xfrm>
            <a:off x="5646738" y="3348038"/>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2.0</a:t>
            </a:r>
            <a:endParaRPr lang="en-GB" sz="1400" i="1">
              <a:solidFill>
                <a:srgbClr val="FF6600"/>
              </a:solidFill>
              <a:effectLst>
                <a:outerShdw blurRad="38100" dist="38100" dir="2700000" algn="tl">
                  <a:srgbClr val="000000"/>
                </a:outerShdw>
              </a:effectLst>
              <a:latin typeface="Calibri" pitchFamily="34" charset="0"/>
            </a:endParaRPr>
          </a:p>
        </p:txBody>
      </p:sp>
      <p:sp>
        <p:nvSpPr>
          <p:cNvPr id="1043496" name="Text Box 40"/>
          <p:cNvSpPr txBox="1">
            <a:spLocks noChangeArrowheads="1"/>
          </p:cNvSpPr>
          <p:nvPr/>
        </p:nvSpPr>
        <p:spPr bwMode="auto">
          <a:xfrm>
            <a:off x="6032500" y="3562350"/>
            <a:ext cx="415925" cy="304800"/>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1.5</a:t>
            </a:r>
            <a:endParaRPr lang="en-GB" sz="1400" i="1">
              <a:solidFill>
                <a:srgbClr val="FF6600"/>
              </a:solidFill>
              <a:effectLst>
                <a:outerShdw blurRad="38100" dist="38100" dir="2700000" algn="tl">
                  <a:srgbClr val="000000"/>
                </a:outerShdw>
              </a:effectLst>
              <a:latin typeface="Calibri" pitchFamily="34" charset="0"/>
            </a:endParaRPr>
          </a:p>
        </p:txBody>
      </p:sp>
      <p:sp>
        <p:nvSpPr>
          <p:cNvPr id="1043497" name="Text Box 41"/>
          <p:cNvSpPr txBox="1">
            <a:spLocks noChangeArrowheads="1"/>
          </p:cNvSpPr>
          <p:nvPr/>
        </p:nvSpPr>
        <p:spPr bwMode="auto">
          <a:xfrm>
            <a:off x="6537325" y="3724275"/>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0.8</a:t>
            </a:r>
            <a:endParaRPr lang="en-GB" sz="1400" i="1">
              <a:solidFill>
                <a:srgbClr val="FF6600"/>
              </a:solidFill>
              <a:effectLst>
                <a:outerShdw blurRad="38100" dist="38100" dir="2700000" algn="tl">
                  <a:srgbClr val="000000"/>
                </a:outerShdw>
              </a:effectLst>
              <a:latin typeface="Calibri" pitchFamily="34" charset="0"/>
            </a:endParaRPr>
          </a:p>
        </p:txBody>
      </p:sp>
      <p:sp>
        <p:nvSpPr>
          <p:cNvPr id="1043498" name="Text Box 42"/>
          <p:cNvSpPr txBox="1">
            <a:spLocks noChangeArrowheads="1"/>
          </p:cNvSpPr>
          <p:nvPr/>
        </p:nvSpPr>
        <p:spPr bwMode="auto">
          <a:xfrm>
            <a:off x="7467600" y="3286125"/>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0.5</a:t>
            </a:r>
            <a:endParaRPr lang="en-GB" sz="1400" i="1">
              <a:solidFill>
                <a:srgbClr val="FF6600"/>
              </a:solidFill>
              <a:effectLst>
                <a:outerShdw blurRad="38100" dist="38100" dir="2700000" algn="tl">
                  <a:srgbClr val="000000"/>
                </a:outerShdw>
              </a:effectLst>
              <a:latin typeface="Calibri" pitchFamily="34" charset="0"/>
            </a:endParaRPr>
          </a:p>
        </p:txBody>
      </p:sp>
      <p:sp>
        <p:nvSpPr>
          <p:cNvPr id="1043499" name="Text Box 43"/>
          <p:cNvSpPr txBox="1">
            <a:spLocks noChangeArrowheads="1"/>
          </p:cNvSpPr>
          <p:nvPr/>
        </p:nvSpPr>
        <p:spPr bwMode="auto">
          <a:xfrm>
            <a:off x="7977188" y="3471863"/>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0.2</a:t>
            </a:r>
            <a:endParaRPr lang="en-GB" sz="1400" i="1">
              <a:solidFill>
                <a:srgbClr val="FF6600"/>
              </a:solidFill>
              <a:effectLst>
                <a:outerShdw blurRad="38100" dist="38100" dir="2700000" algn="tl">
                  <a:srgbClr val="000000"/>
                </a:outerShdw>
              </a:effectLst>
              <a:latin typeface="Calibri" pitchFamily="34" charset="0"/>
            </a:endParaRPr>
          </a:p>
        </p:txBody>
      </p:sp>
      <p:sp>
        <p:nvSpPr>
          <p:cNvPr id="1043500" name="Oval 44"/>
          <p:cNvSpPr>
            <a:spLocks noChangeArrowheads="1"/>
          </p:cNvSpPr>
          <p:nvPr/>
        </p:nvSpPr>
        <p:spPr bwMode="auto">
          <a:xfrm>
            <a:off x="6548438" y="4038600"/>
            <a:ext cx="161925"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43501" name="Text Box 45"/>
          <p:cNvSpPr txBox="1">
            <a:spLocks noChangeArrowheads="1"/>
          </p:cNvSpPr>
          <p:nvPr/>
        </p:nvSpPr>
        <p:spPr bwMode="auto">
          <a:xfrm>
            <a:off x="6399213" y="4024313"/>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0.8</a:t>
            </a:r>
            <a:endParaRPr lang="en-GB" sz="1400" i="1">
              <a:solidFill>
                <a:srgbClr val="FF6600"/>
              </a:solidFill>
              <a:effectLst>
                <a:outerShdw blurRad="38100" dist="38100" dir="2700000" algn="tl">
                  <a:srgbClr val="000000"/>
                </a:outerShdw>
              </a:effectLst>
              <a:latin typeface="Calibri" pitchFamily="34" charset="0"/>
            </a:endParaRPr>
          </a:p>
        </p:txBody>
      </p:sp>
      <p:sp>
        <p:nvSpPr>
          <p:cNvPr id="1043502" name="Rectangle 46"/>
          <p:cNvSpPr>
            <a:spLocks noChangeArrowheads="1"/>
          </p:cNvSpPr>
          <p:nvPr/>
        </p:nvSpPr>
        <p:spPr bwMode="auto">
          <a:xfrm>
            <a:off x="8255000" y="927100"/>
            <a:ext cx="304800" cy="15240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43503" name="Text Box 47"/>
          <p:cNvSpPr txBox="1">
            <a:spLocks noChangeArrowheads="1"/>
          </p:cNvSpPr>
          <p:nvPr/>
        </p:nvSpPr>
        <p:spPr bwMode="auto">
          <a:xfrm>
            <a:off x="6127750" y="984250"/>
            <a:ext cx="2129494" cy="369332"/>
          </a:xfrm>
          <a:prstGeom prst="rect">
            <a:avLst/>
          </a:prstGeom>
          <a:noFill/>
          <a:ln w="9525" algn="ctr">
            <a:noFill/>
            <a:miter lim="800000"/>
            <a:headEnd/>
            <a:tailEnd/>
          </a:ln>
          <a:effectLst/>
        </p:spPr>
        <p:txBody>
          <a:bodyPr wrap="none">
            <a:spAutoFit/>
          </a:bodyPr>
          <a:lstStyle/>
          <a:p>
            <a:pPr>
              <a:defRPr/>
            </a:pPr>
            <a:r>
              <a:rPr lang="en-GB" dirty="0" smtClean="0">
                <a:solidFill>
                  <a:schemeClr val="tx1"/>
                </a:solidFill>
                <a:effectLst>
                  <a:outerShdw blurRad="38100" dist="38100" dir="2700000" algn="tl">
                    <a:srgbClr val="FFFFFF"/>
                  </a:outerShdw>
                </a:effectLst>
                <a:latin typeface="Calibri" pitchFamily="34" charset="0"/>
              </a:rPr>
              <a:t>Pyrolite + 2 wt% H</a:t>
            </a:r>
            <a:r>
              <a:rPr lang="en-GB" baseline="-25000" dirty="0" smtClean="0">
                <a:solidFill>
                  <a:schemeClr val="tx1"/>
                </a:solidFill>
                <a:effectLst>
                  <a:outerShdw blurRad="38100" dist="38100" dir="2700000" algn="tl">
                    <a:srgbClr val="FFFFFF"/>
                  </a:outerShdw>
                </a:effectLst>
                <a:latin typeface="Calibri" pitchFamily="34" charset="0"/>
              </a:rPr>
              <a:t>2</a:t>
            </a:r>
            <a:r>
              <a:rPr lang="en-GB" dirty="0" smtClean="0">
                <a:solidFill>
                  <a:schemeClr val="tx1"/>
                </a:solidFill>
                <a:effectLst>
                  <a:outerShdw blurRad="38100" dist="38100" dir="2700000" algn="tl">
                    <a:srgbClr val="FFFFFF"/>
                  </a:outerShdw>
                </a:effectLst>
                <a:latin typeface="Calibri" pitchFamily="34" charset="0"/>
              </a:rPr>
              <a:t>O</a:t>
            </a:r>
            <a:endParaRPr lang="en-GB" dirty="0">
              <a:solidFill>
                <a:schemeClr val="tx1"/>
              </a:solidFill>
              <a:effectLst>
                <a:outerShdw blurRad="38100" dist="38100" dir="2700000" algn="tl">
                  <a:srgbClr val="FFFFFF"/>
                </a:outerShdw>
              </a:effectLst>
              <a:latin typeface="Calibri" pitchFamily="34" charset="0"/>
            </a:endParaRPr>
          </a:p>
        </p:txBody>
      </p:sp>
      <p:sp>
        <p:nvSpPr>
          <p:cNvPr id="1043511" name="Freeform 55"/>
          <p:cNvSpPr>
            <a:spLocks/>
          </p:cNvSpPr>
          <p:nvPr/>
        </p:nvSpPr>
        <p:spPr bwMode="auto">
          <a:xfrm>
            <a:off x="5010150" y="1257300"/>
            <a:ext cx="157163" cy="293688"/>
          </a:xfrm>
          <a:custGeom>
            <a:avLst/>
            <a:gdLst/>
            <a:ahLst/>
            <a:cxnLst>
              <a:cxn ang="0">
                <a:pos x="48" y="0"/>
              </a:cxn>
              <a:cxn ang="0">
                <a:pos x="30" y="6"/>
              </a:cxn>
              <a:cxn ang="0">
                <a:pos x="12" y="18"/>
              </a:cxn>
              <a:cxn ang="0">
                <a:pos x="12" y="96"/>
              </a:cxn>
              <a:cxn ang="0">
                <a:pos x="0" y="132"/>
              </a:cxn>
              <a:cxn ang="0">
                <a:pos x="39" y="183"/>
              </a:cxn>
              <a:cxn ang="0">
                <a:pos x="75" y="177"/>
              </a:cxn>
              <a:cxn ang="0">
                <a:pos x="81" y="147"/>
              </a:cxn>
              <a:cxn ang="0">
                <a:pos x="99" y="87"/>
              </a:cxn>
              <a:cxn ang="0">
                <a:pos x="48" y="0"/>
              </a:cxn>
            </a:cxnLst>
            <a:rect l="0" t="0" r="r" b="b"/>
            <a:pathLst>
              <a:path w="99" h="185">
                <a:moveTo>
                  <a:pt x="48" y="0"/>
                </a:moveTo>
                <a:cubicBezTo>
                  <a:pt x="42" y="2"/>
                  <a:pt x="36" y="4"/>
                  <a:pt x="30" y="6"/>
                </a:cubicBezTo>
                <a:cubicBezTo>
                  <a:pt x="23" y="8"/>
                  <a:pt x="12" y="18"/>
                  <a:pt x="12" y="18"/>
                </a:cubicBezTo>
                <a:cubicBezTo>
                  <a:pt x="1" y="50"/>
                  <a:pt x="12" y="14"/>
                  <a:pt x="12" y="96"/>
                </a:cubicBezTo>
                <a:cubicBezTo>
                  <a:pt x="12" y="112"/>
                  <a:pt x="5" y="118"/>
                  <a:pt x="0" y="132"/>
                </a:cubicBezTo>
                <a:cubicBezTo>
                  <a:pt x="4" y="166"/>
                  <a:pt x="6" y="175"/>
                  <a:pt x="39" y="183"/>
                </a:cubicBezTo>
                <a:cubicBezTo>
                  <a:pt x="51" y="179"/>
                  <a:pt x="66" y="185"/>
                  <a:pt x="75" y="177"/>
                </a:cubicBezTo>
                <a:cubicBezTo>
                  <a:pt x="83" y="171"/>
                  <a:pt x="78" y="157"/>
                  <a:pt x="81" y="147"/>
                </a:cubicBezTo>
                <a:cubicBezTo>
                  <a:pt x="84" y="119"/>
                  <a:pt x="91" y="111"/>
                  <a:pt x="99" y="87"/>
                </a:cubicBezTo>
                <a:cubicBezTo>
                  <a:pt x="97" y="60"/>
                  <a:pt x="89" y="0"/>
                  <a:pt x="48" y="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512" name="Text Box 56"/>
          <p:cNvSpPr txBox="1">
            <a:spLocks noChangeArrowheads="1"/>
          </p:cNvSpPr>
          <p:nvPr/>
        </p:nvSpPr>
        <p:spPr bwMode="auto">
          <a:xfrm rot="5400000">
            <a:off x="4848758" y="1169294"/>
            <a:ext cx="513282" cy="307777"/>
          </a:xfrm>
          <a:prstGeom prst="rect">
            <a:avLst/>
          </a:prstGeom>
          <a:noFill/>
          <a:ln w="9525" algn="ctr">
            <a:noFill/>
            <a:miter lim="800000"/>
            <a:headEnd/>
            <a:tailEnd/>
          </a:ln>
          <a:effectLst/>
        </p:spPr>
        <p:txBody>
          <a:bodyPr wrap="none">
            <a:spAutoFit/>
          </a:bodyPr>
          <a:lstStyle/>
          <a:p>
            <a:pPr>
              <a:defRPr/>
            </a:pPr>
            <a:r>
              <a:rPr lang="en-GB" sz="1400" smtClean="0">
                <a:solidFill>
                  <a:srgbClr val="FFFF00"/>
                </a:solidFill>
                <a:effectLst>
                  <a:outerShdw blurRad="38100" dist="38100" dir="2700000" algn="tl">
                    <a:srgbClr val="000000"/>
                  </a:outerShdw>
                </a:effectLst>
                <a:latin typeface="Calibri" pitchFamily="34" charset="0"/>
              </a:rPr>
              <a:t>Serp</a:t>
            </a:r>
            <a:endParaRPr lang="en-GB" sz="1400">
              <a:solidFill>
                <a:srgbClr val="FFFF00"/>
              </a:solidFill>
              <a:effectLst>
                <a:outerShdw blurRad="38100" dist="38100" dir="2700000" algn="tl">
                  <a:srgbClr val="000000"/>
                </a:outerShdw>
              </a:effectLst>
              <a:latin typeface="Calibri" pitchFamily="34" charset="0"/>
            </a:endParaRPr>
          </a:p>
        </p:txBody>
      </p:sp>
      <p:sp>
        <p:nvSpPr>
          <p:cNvPr id="1043513" name="Rectangle 57"/>
          <p:cNvSpPr>
            <a:spLocks noChangeArrowheads="1"/>
          </p:cNvSpPr>
          <p:nvPr/>
        </p:nvSpPr>
        <p:spPr bwMode="auto">
          <a:xfrm rot="-440474">
            <a:off x="5561013" y="3797300"/>
            <a:ext cx="254000" cy="1041400"/>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43515" name="Freeform 59"/>
          <p:cNvSpPr>
            <a:spLocks/>
          </p:cNvSpPr>
          <p:nvPr/>
        </p:nvSpPr>
        <p:spPr bwMode="auto">
          <a:xfrm>
            <a:off x="5776913" y="1438275"/>
            <a:ext cx="557212" cy="800100"/>
          </a:xfrm>
          <a:custGeom>
            <a:avLst/>
            <a:gdLst/>
            <a:ahLst/>
            <a:cxnLst>
              <a:cxn ang="0">
                <a:pos x="9" y="21"/>
              </a:cxn>
              <a:cxn ang="0">
                <a:pos x="0" y="69"/>
              </a:cxn>
              <a:cxn ang="0">
                <a:pos x="108" y="216"/>
              </a:cxn>
              <a:cxn ang="0">
                <a:pos x="177" y="321"/>
              </a:cxn>
              <a:cxn ang="0">
                <a:pos x="228" y="417"/>
              </a:cxn>
              <a:cxn ang="0">
                <a:pos x="267" y="504"/>
              </a:cxn>
              <a:cxn ang="0">
                <a:pos x="351" y="498"/>
              </a:cxn>
              <a:cxn ang="0">
                <a:pos x="150" y="72"/>
              </a:cxn>
              <a:cxn ang="0">
                <a:pos x="75" y="0"/>
              </a:cxn>
              <a:cxn ang="0">
                <a:pos x="9" y="21"/>
              </a:cxn>
            </a:cxnLst>
            <a:rect l="0" t="0" r="r" b="b"/>
            <a:pathLst>
              <a:path w="351" h="504">
                <a:moveTo>
                  <a:pt x="9" y="21"/>
                </a:moveTo>
                <a:lnTo>
                  <a:pt x="0" y="69"/>
                </a:lnTo>
                <a:lnTo>
                  <a:pt x="108" y="216"/>
                </a:lnTo>
                <a:lnTo>
                  <a:pt x="177" y="321"/>
                </a:lnTo>
                <a:lnTo>
                  <a:pt x="228" y="417"/>
                </a:lnTo>
                <a:lnTo>
                  <a:pt x="267" y="504"/>
                </a:lnTo>
                <a:lnTo>
                  <a:pt x="351" y="498"/>
                </a:lnTo>
                <a:lnTo>
                  <a:pt x="150" y="72"/>
                </a:lnTo>
                <a:lnTo>
                  <a:pt x="75" y="0"/>
                </a:lnTo>
                <a:lnTo>
                  <a:pt x="9" y="2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516" name="Text Box 60"/>
          <p:cNvSpPr txBox="1">
            <a:spLocks noChangeArrowheads="1"/>
          </p:cNvSpPr>
          <p:nvPr/>
        </p:nvSpPr>
        <p:spPr bwMode="auto">
          <a:xfrm rot="3013473">
            <a:off x="5770388" y="1488867"/>
            <a:ext cx="495649" cy="338554"/>
          </a:xfrm>
          <a:prstGeom prst="rect">
            <a:avLst/>
          </a:prstGeom>
          <a:noFill/>
          <a:ln w="9525" algn="ctr">
            <a:noFill/>
            <a:miter lim="800000"/>
            <a:headEnd/>
            <a:tailEnd/>
          </a:ln>
          <a:effectLst/>
        </p:spPr>
        <p:txBody>
          <a:bodyPr wrap="none">
            <a:spAutoFit/>
          </a:bodyPr>
          <a:lstStyle/>
          <a:p>
            <a:pPr>
              <a:defRPr/>
            </a:pPr>
            <a:r>
              <a:rPr lang="en-GB" sz="1600" b="1" smtClean="0">
                <a:solidFill>
                  <a:srgbClr val="FF0000"/>
                </a:solidFill>
                <a:effectLst>
                  <a:outerShdw blurRad="38100" dist="38100" dir="2700000" algn="tl">
                    <a:srgbClr val="000000"/>
                  </a:outerShdw>
                </a:effectLst>
                <a:latin typeface="Calibri" pitchFamily="34" charset="0"/>
              </a:rPr>
              <a:t>Hot</a:t>
            </a:r>
            <a:endParaRPr lang="en-GB" sz="1600" b="1">
              <a:solidFill>
                <a:srgbClr val="FF0000"/>
              </a:solidFill>
              <a:effectLst>
                <a:outerShdw blurRad="38100" dist="38100" dir="2700000" algn="tl">
                  <a:srgbClr val="000000"/>
                </a:outerShdw>
              </a:effectLst>
              <a:latin typeface="Calibri" pitchFamily="34" charset="0"/>
            </a:endParaRPr>
          </a:p>
        </p:txBody>
      </p:sp>
      <p:sp>
        <p:nvSpPr>
          <p:cNvPr id="1043517" name="Text Box 61"/>
          <p:cNvSpPr txBox="1">
            <a:spLocks noChangeArrowheads="1"/>
          </p:cNvSpPr>
          <p:nvPr/>
        </p:nvSpPr>
        <p:spPr bwMode="auto">
          <a:xfrm rot="4498551">
            <a:off x="5767209" y="2200861"/>
            <a:ext cx="1152880" cy="338554"/>
          </a:xfrm>
          <a:prstGeom prst="rect">
            <a:avLst/>
          </a:prstGeom>
          <a:noFill/>
          <a:ln w="9525" algn="ctr">
            <a:noFill/>
            <a:miter lim="800000"/>
            <a:headEnd/>
            <a:tailEnd/>
          </a:ln>
          <a:effectLst/>
        </p:spPr>
        <p:txBody>
          <a:bodyPr wrap="none">
            <a:spAutoFit/>
          </a:bodyPr>
          <a:lstStyle/>
          <a:p>
            <a:pPr>
              <a:defRPr/>
            </a:pPr>
            <a:r>
              <a:rPr lang="en-GB" sz="1600" b="1" smtClean="0">
                <a:solidFill>
                  <a:srgbClr val="FF0000"/>
                </a:solidFill>
                <a:effectLst>
                  <a:outerShdw blurRad="38100" dist="38100" dir="2700000" algn="tl">
                    <a:srgbClr val="000000"/>
                  </a:outerShdw>
                </a:effectLst>
                <a:latin typeface="Calibri" pitchFamily="34" charset="0"/>
              </a:rPr>
              <a:t>Subduction</a:t>
            </a:r>
            <a:endParaRPr lang="en-GB" sz="1600" b="1">
              <a:solidFill>
                <a:srgbClr val="FF0000"/>
              </a:solidFill>
              <a:effectLst>
                <a:outerShdw blurRad="38100" dist="38100" dir="2700000" algn="tl">
                  <a:srgbClr val="000000"/>
                </a:outerShdw>
              </a:effectLst>
              <a:latin typeface="Calibri" pitchFamily="34" charset="0"/>
            </a:endParaRPr>
          </a:p>
        </p:txBody>
      </p:sp>
      <p:sp>
        <p:nvSpPr>
          <p:cNvPr id="1043518" name="Text Box 62"/>
          <p:cNvSpPr txBox="1">
            <a:spLocks noChangeArrowheads="1"/>
          </p:cNvSpPr>
          <p:nvPr/>
        </p:nvSpPr>
        <p:spPr bwMode="auto">
          <a:xfrm>
            <a:off x="71439" y="2974975"/>
            <a:ext cx="4297361" cy="830997"/>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The stability of Phase E partially overlaps that of wadsleyite.</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43470" name="Freeform 14"/>
          <p:cNvSpPr>
            <a:spLocks/>
          </p:cNvSpPr>
          <p:nvPr/>
        </p:nvSpPr>
        <p:spPr bwMode="auto">
          <a:xfrm rot="-741322">
            <a:off x="5060950" y="2114550"/>
            <a:ext cx="233363" cy="369888"/>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519" name="Freeform 63"/>
          <p:cNvSpPr>
            <a:spLocks/>
          </p:cNvSpPr>
          <p:nvPr/>
        </p:nvSpPr>
        <p:spPr bwMode="auto">
          <a:xfrm>
            <a:off x="4981575" y="1776413"/>
            <a:ext cx="433388" cy="728662"/>
          </a:xfrm>
          <a:custGeom>
            <a:avLst/>
            <a:gdLst/>
            <a:ahLst/>
            <a:cxnLst>
              <a:cxn ang="0">
                <a:pos x="0" y="0"/>
              </a:cxn>
              <a:cxn ang="0">
                <a:pos x="6" y="459"/>
              </a:cxn>
              <a:cxn ang="0">
                <a:pos x="273" y="453"/>
              </a:cxn>
              <a:cxn ang="0">
                <a:pos x="189" y="237"/>
              </a:cxn>
              <a:cxn ang="0">
                <a:pos x="96" y="93"/>
              </a:cxn>
              <a:cxn ang="0">
                <a:pos x="0" y="0"/>
              </a:cxn>
            </a:cxnLst>
            <a:rect l="0" t="0" r="r" b="b"/>
            <a:pathLst>
              <a:path w="273" h="459">
                <a:moveTo>
                  <a:pt x="0" y="0"/>
                </a:moveTo>
                <a:lnTo>
                  <a:pt x="6" y="459"/>
                </a:lnTo>
                <a:lnTo>
                  <a:pt x="273" y="453"/>
                </a:lnTo>
                <a:lnTo>
                  <a:pt x="189" y="237"/>
                </a:lnTo>
                <a:lnTo>
                  <a:pt x="96" y="93"/>
                </a:lnTo>
                <a:lnTo>
                  <a:pt x="0" y="0"/>
                </a:lnTo>
                <a:close/>
              </a:path>
            </a:pathLst>
          </a:custGeom>
          <a:solidFill>
            <a:srgbClr val="FF3300">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471" name="Text Box 15"/>
          <p:cNvSpPr txBox="1">
            <a:spLocks noChangeArrowheads="1"/>
          </p:cNvSpPr>
          <p:nvPr/>
        </p:nvSpPr>
        <p:spPr bwMode="auto">
          <a:xfrm rot="3927307">
            <a:off x="4853009" y="2081313"/>
            <a:ext cx="619080" cy="307777"/>
          </a:xfrm>
          <a:prstGeom prst="rect">
            <a:avLst/>
          </a:prstGeom>
          <a:noFill/>
          <a:ln w="9525" algn="ctr">
            <a:noFill/>
            <a:miter lim="800000"/>
            <a:headEnd/>
            <a:tailEnd/>
          </a:ln>
          <a:effectLst/>
        </p:spPr>
        <p:txBody>
          <a:bodyPr wrap="none">
            <a:spAutoFit/>
          </a:bodyPr>
          <a:lstStyle/>
          <a:p>
            <a:pPr>
              <a:defRPr/>
            </a:pPr>
            <a:r>
              <a:rPr lang="en-GB" sz="1400" dirty="0" smtClean="0">
                <a:solidFill>
                  <a:srgbClr val="FFFF00"/>
                </a:solidFill>
                <a:effectLst>
                  <a:outerShdw blurRad="38100" dist="38100" dir="2700000" algn="tl">
                    <a:srgbClr val="000000"/>
                  </a:outerShdw>
                </a:effectLst>
                <a:latin typeface="Calibri" pitchFamily="34" charset="0"/>
              </a:rPr>
              <a:t>Ol + A</a:t>
            </a:r>
            <a:endParaRPr lang="en-GB" sz="1400" dirty="0">
              <a:solidFill>
                <a:srgbClr val="FFFF00"/>
              </a:solidFill>
              <a:effectLst>
                <a:outerShdw blurRad="38100" dist="38100" dir="2700000" algn="tl">
                  <a:srgbClr val="000000"/>
                </a:outerShdw>
              </a:effectLst>
              <a:latin typeface="Calibri" pitchFamily="34" charset="0"/>
            </a:endParaRPr>
          </a:p>
        </p:txBody>
      </p:sp>
      <p:sp>
        <p:nvSpPr>
          <p:cNvPr id="1043521" name="Text Box 65"/>
          <p:cNvSpPr txBox="1">
            <a:spLocks noChangeArrowheads="1"/>
          </p:cNvSpPr>
          <p:nvPr/>
        </p:nvSpPr>
        <p:spPr bwMode="auto">
          <a:xfrm>
            <a:off x="71439" y="4068763"/>
            <a:ext cx="4297361" cy="1569660"/>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Wadsleyite can accommodate up to ~3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 Where this phase is stable, the field of stability of DHMS is reduced.</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043522" name="Freeform 66"/>
          <p:cNvSpPr>
            <a:spLocks/>
          </p:cNvSpPr>
          <p:nvPr/>
        </p:nvSpPr>
        <p:spPr bwMode="auto">
          <a:xfrm>
            <a:off x="4991100" y="2176463"/>
            <a:ext cx="1333500" cy="1466850"/>
          </a:xfrm>
          <a:custGeom>
            <a:avLst/>
            <a:gdLst/>
            <a:ahLst/>
            <a:cxnLst>
              <a:cxn ang="0">
                <a:pos x="183" y="0"/>
              </a:cxn>
              <a:cxn ang="0">
                <a:pos x="633" y="78"/>
              </a:cxn>
              <a:cxn ang="0">
                <a:pos x="690" y="108"/>
              </a:cxn>
              <a:cxn ang="0">
                <a:pos x="747" y="180"/>
              </a:cxn>
              <a:cxn ang="0">
                <a:pos x="795" y="255"/>
              </a:cxn>
              <a:cxn ang="0">
                <a:pos x="840" y="399"/>
              </a:cxn>
              <a:cxn ang="0">
                <a:pos x="390" y="921"/>
              </a:cxn>
              <a:cxn ang="0">
                <a:pos x="123" y="924"/>
              </a:cxn>
              <a:cxn ang="0">
                <a:pos x="0" y="918"/>
              </a:cxn>
              <a:cxn ang="0">
                <a:pos x="0" y="207"/>
              </a:cxn>
              <a:cxn ang="0">
                <a:pos x="273" y="201"/>
              </a:cxn>
              <a:cxn ang="0">
                <a:pos x="183" y="0"/>
              </a:cxn>
            </a:cxnLst>
            <a:rect l="0" t="0" r="r" b="b"/>
            <a:pathLst>
              <a:path w="840" h="924">
                <a:moveTo>
                  <a:pt x="183" y="0"/>
                </a:moveTo>
                <a:lnTo>
                  <a:pt x="633" y="78"/>
                </a:lnTo>
                <a:lnTo>
                  <a:pt x="690" y="108"/>
                </a:lnTo>
                <a:lnTo>
                  <a:pt x="747" y="180"/>
                </a:lnTo>
                <a:lnTo>
                  <a:pt x="795" y="255"/>
                </a:lnTo>
                <a:lnTo>
                  <a:pt x="840" y="399"/>
                </a:lnTo>
                <a:lnTo>
                  <a:pt x="390" y="921"/>
                </a:lnTo>
                <a:lnTo>
                  <a:pt x="123" y="924"/>
                </a:lnTo>
                <a:lnTo>
                  <a:pt x="0" y="918"/>
                </a:lnTo>
                <a:lnTo>
                  <a:pt x="0" y="207"/>
                </a:lnTo>
                <a:lnTo>
                  <a:pt x="273" y="201"/>
                </a:lnTo>
                <a:lnTo>
                  <a:pt x="183" y="0"/>
                </a:lnTo>
                <a:close/>
              </a:path>
            </a:pathLst>
          </a:custGeom>
          <a:solidFill>
            <a:srgbClr val="66FF33">
              <a:alpha val="5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43464" name="Text Box 8"/>
          <p:cNvSpPr txBox="1">
            <a:spLocks noChangeArrowheads="1"/>
          </p:cNvSpPr>
          <p:nvPr/>
        </p:nvSpPr>
        <p:spPr bwMode="auto">
          <a:xfrm rot="1015650">
            <a:off x="5460012" y="2278648"/>
            <a:ext cx="663964"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 + E</a:t>
            </a:r>
            <a:endParaRPr lang="en-GB" sz="1600" dirty="0">
              <a:solidFill>
                <a:srgbClr val="FFFF00"/>
              </a:solidFill>
              <a:effectLst>
                <a:outerShdw blurRad="38100" dist="38100" dir="2700000" algn="tl">
                  <a:srgbClr val="000000"/>
                </a:outerShdw>
              </a:effectLst>
              <a:latin typeface="Calibri" pitchFamily="34" charset="0"/>
            </a:endParaRPr>
          </a:p>
        </p:txBody>
      </p:sp>
      <p:grpSp>
        <p:nvGrpSpPr>
          <p:cNvPr id="349243" name="Group 48"/>
          <p:cNvGrpSpPr>
            <a:grpSpLocks/>
          </p:cNvGrpSpPr>
          <p:nvPr/>
        </p:nvGrpSpPr>
        <p:grpSpPr bwMode="auto">
          <a:xfrm>
            <a:off x="4991100" y="1143000"/>
            <a:ext cx="1952625" cy="4152900"/>
            <a:chOff x="3144" y="720"/>
            <a:chExt cx="1230" cy="2616"/>
          </a:xfrm>
          <a:effectLst>
            <a:outerShdw blurRad="50800" dist="38100" dir="2700000" algn="tl" rotWithShape="0">
              <a:prstClr val="black">
                <a:alpha val="40000"/>
              </a:prstClr>
            </a:outerShdw>
          </a:effectLst>
        </p:grpSpPr>
        <p:sp>
          <p:nvSpPr>
            <p:cNvPr id="1043505" name="Freeform 49"/>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43506" name="Freeform 50"/>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grpSp>
      <p:sp>
        <p:nvSpPr>
          <p:cNvPr id="1043514" name="Text Box 58"/>
          <p:cNvSpPr txBox="1">
            <a:spLocks noChangeArrowheads="1"/>
          </p:cNvSpPr>
          <p:nvPr/>
        </p:nvSpPr>
        <p:spPr bwMode="auto">
          <a:xfrm rot="4727644">
            <a:off x="4657073" y="3816936"/>
            <a:ext cx="1579278" cy="338554"/>
          </a:xfrm>
          <a:prstGeom prst="rect">
            <a:avLst/>
          </a:prstGeom>
          <a:noFill/>
          <a:ln w="9525" algn="ctr">
            <a:noFill/>
            <a:miter lim="800000"/>
            <a:headEnd/>
            <a:tailEnd/>
          </a:ln>
          <a:effectLst/>
        </p:spPr>
        <p:txBody>
          <a:bodyPr wrap="none">
            <a:spAutoFit/>
          </a:bodyPr>
          <a:lstStyle/>
          <a:p>
            <a:pPr>
              <a:defRPr/>
            </a:pPr>
            <a:r>
              <a:rPr lang="en-GB" sz="1600" b="1" smtClean="0">
                <a:solidFill>
                  <a:srgbClr val="0066FF"/>
                </a:solidFill>
                <a:effectLst>
                  <a:outerShdw blurRad="38100" dist="38100" dir="2700000" algn="tl">
                    <a:srgbClr val="000000"/>
                  </a:outerShdw>
                </a:effectLst>
                <a:latin typeface="Calibri" pitchFamily="34" charset="0"/>
              </a:rPr>
              <a:t>Cold Subduction</a:t>
            </a:r>
            <a:endParaRPr lang="en-GB" sz="1600" b="1">
              <a:solidFill>
                <a:srgbClr val="0066FF"/>
              </a:solidFill>
              <a:effectLst>
                <a:outerShdw blurRad="38100" dist="38100" dir="2700000" algn="tl">
                  <a:srgbClr val="000000"/>
                </a:outerShdw>
              </a:effectLst>
              <a:latin typeface="Calibri" pitchFamily="34" charset="0"/>
            </a:endParaRPr>
          </a:p>
        </p:txBody>
      </p:sp>
      <p:grpSp>
        <p:nvGrpSpPr>
          <p:cNvPr id="349247" name="Group 51"/>
          <p:cNvGrpSpPr>
            <a:grpSpLocks/>
          </p:cNvGrpSpPr>
          <p:nvPr/>
        </p:nvGrpSpPr>
        <p:grpSpPr bwMode="auto">
          <a:xfrm>
            <a:off x="4991100" y="1765300"/>
            <a:ext cx="1681163" cy="3806825"/>
            <a:chOff x="3144" y="1112"/>
            <a:chExt cx="1059" cy="2398"/>
          </a:xfrm>
          <a:effectLst>
            <a:outerShdw blurRad="50800" dist="38100" dir="2700000" algn="tl" rotWithShape="0">
              <a:prstClr val="black">
                <a:alpha val="40000"/>
              </a:prstClr>
            </a:outerShdw>
          </a:effectLst>
        </p:grpSpPr>
        <p:sp>
          <p:nvSpPr>
            <p:cNvPr id="1043508" name="Freeform 52"/>
            <p:cNvSpPr>
              <a:spLocks/>
            </p:cNvSpPr>
            <p:nvPr/>
          </p:nvSpPr>
          <p:spPr bwMode="auto">
            <a:xfrm>
              <a:off x="3144" y="1112"/>
              <a:ext cx="1040" cy="2360"/>
            </a:xfrm>
            <a:custGeom>
              <a:avLst/>
              <a:gdLst/>
              <a:ahLst/>
              <a:cxnLst>
                <a:cxn ang="0">
                  <a:pos x="0" y="0"/>
                </a:cxn>
                <a:cxn ang="0">
                  <a:pos x="232" y="368"/>
                </a:cxn>
                <a:cxn ang="0">
                  <a:pos x="496" y="1232"/>
                </a:cxn>
                <a:cxn ang="0">
                  <a:pos x="608" y="1912"/>
                </a:cxn>
                <a:cxn ang="0">
                  <a:pos x="648" y="2104"/>
                </a:cxn>
                <a:cxn ang="0">
                  <a:pos x="736" y="2240"/>
                </a:cxn>
                <a:cxn ang="0">
                  <a:pos x="1040" y="2360"/>
                </a:cxn>
              </a:cxnLst>
              <a:rect l="0" t="0" r="r" b="b"/>
              <a:pathLst>
                <a:path w="1040" h="2360">
                  <a:moveTo>
                    <a:pt x="0" y="0"/>
                  </a:moveTo>
                  <a:cubicBezTo>
                    <a:pt x="74" y="81"/>
                    <a:pt x="149" y="163"/>
                    <a:pt x="232" y="368"/>
                  </a:cubicBezTo>
                  <a:cubicBezTo>
                    <a:pt x="315" y="573"/>
                    <a:pt x="433" y="975"/>
                    <a:pt x="496" y="1232"/>
                  </a:cubicBezTo>
                  <a:cubicBezTo>
                    <a:pt x="559" y="1489"/>
                    <a:pt x="583" y="1767"/>
                    <a:pt x="608" y="1912"/>
                  </a:cubicBezTo>
                  <a:cubicBezTo>
                    <a:pt x="633" y="2057"/>
                    <a:pt x="627" y="2049"/>
                    <a:pt x="648" y="2104"/>
                  </a:cubicBezTo>
                  <a:cubicBezTo>
                    <a:pt x="669" y="2159"/>
                    <a:pt x="671" y="2197"/>
                    <a:pt x="736" y="2240"/>
                  </a:cubicBezTo>
                  <a:cubicBezTo>
                    <a:pt x="801" y="2283"/>
                    <a:pt x="920" y="2321"/>
                    <a:pt x="1040" y="2360"/>
                  </a:cubicBez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43509" name="Freeform 53"/>
            <p:cNvSpPr>
              <a:spLocks/>
            </p:cNvSpPr>
            <p:nvPr/>
          </p:nvSpPr>
          <p:spPr bwMode="auto">
            <a:xfrm rot="-285345">
              <a:off x="4086" y="3390"/>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43510" name="Text Box 54"/>
          <p:cNvSpPr txBox="1">
            <a:spLocks noChangeArrowheads="1"/>
          </p:cNvSpPr>
          <p:nvPr/>
        </p:nvSpPr>
        <p:spPr bwMode="auto">
          <a:xfrm>
            <a:off x="5099050" y="2722563"/>
            <a:ext cx="764120"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 + E</a:t>
            </a:r>
            <a:endParaRPr lang="en-GB" sz="1600">
              <a:solidFill>
                <a:srgbClr val="FFFF00"/>
              </a:solidFill>
              <a:effectLst>
                <a:outerShdw blurRad="38100" dist="38100" dir="2700000" algn="tl">
                  <a:srgbClr val="000000"/>
                </a:outerShdw>
              </a:effectLst>
              <a:latin typeface="Calibri" pitchFamily="34" charset="0"/>
            </a:endParaRPr>
          </a:p>
        </p:txBody>
      </p:sp>
      <p:sp>
        <p:nvSpPr>
          <p:cNvPr id="1043523" name="Line 67"/>
          <p:cNvSpPr>
            <a:spLocks noChangeShapeType="1"/>
          </p:cNvSpPr>
          <p:nvPr/>
        </p:nvSpPr>
        <p:spPr bwMode="auto">
          <a:xfrm flipV="1">
            <a:off x="4200525" y="3192462"/>
            <a:ext cx="903288" cy="136519"/>
          </a:xfrm>
          <a:prstGeom prst="line">
            <a:avLst/>
          </a:prstGeom>
          <a:noFill/>
          <a:ln w="28575">
            <a:solidFill>
              <a:srgbClr val="FF0000"/>
            </a:solidFill>
            <a:round/>
            <a:headEnd/>
            <a:tailEnd type="triangle" w="med" len="med"/>
          </a:ln>
          <a:effectLst/>
        </p:spPr>
        <p:txBody>
          <a:bodyPr anchor="ctr"/>
          <a:lstStyle/>
          <a:p>
            <a:pPr>
              <a:defRPr/>
            </a:pPr>
            <a:endParaRPr lang="en-GB">
              <a:latin typeface="Calibri" pitchFamily="34" charset="0"/>
            </a:endParaRPr>
          </a:p>
        </p:txBody>
      </p:sp>
      <p:sp>
        <p:nvSpPr>
          <p:cNvPr id="68" name="Text Box 71"/>
          <p:cNvSpPr txBox="1">
            <a:spLocks noChangeArrowheads="1"/>
          </p:cNvSpPr>
          <p:nvPr/>
        </p:nvSpPr>
        <p:spPr bwMode="auto">
          <a:xfrm>
            <a:off x="407194" y="6334780"/>
            <a:ext cx="2601912"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smtClean="0">
                <a:solidFill>
                  <a:schemeClr val="bg1"/>
                </a:solidFill>
                <a:effectLst>
                  <a:outerShdw blurRad="38100" dist="38100" dir="2700000" algn="tl">
                    <a:srgbClr val="000000"/>
                  </a:outerShdw>
                </a:effectLst>
                <a:latin typeface="Calibri" pitchFamily="34" charset="0"/>
              </a:rPr>
              <a:t>Litasov</a:t>
            </a:r>
            <a:r>
              <a:rPr lang="en-GB" sz="1400" dirty="0" smtClean="0">
                <a:solidFill>
                  <a:schemeClr val="bg1"/>
                </a:solidFill>
                <a:effectLst>
                  <a:outerShdw blurRad="38100" dist="38100" dir="2700000" algn="tl">
                    <a:srgbClr val="000000"/>
                  </a:outerShdw>
                </a:effectLst>
                <a:latin typeface="Calibri" pitchFamily="34" charset="0"/>
              </a:rPr>
              <a:t> and </a:t>
            </a:r>
            <a:r>
              <a:rPr lang="en-GB" sz="1400" dirty="0" err="1" smtClean="0">
                <a:solidFill>
                  <a:schemeClr val="bg1"/>
                </a:solidFill>
                <a:effectLst>
                  <a:outerShdw blurRad="38100" dist="38100" dir="2700000" algn="tl">
                    <a:srgbClr val="000000"/>
                  </a:outerShdw>
                </a:effectLst>
                <a:latin typeface="Calibri" pitchFamily="34" charset="0"/>
              </a:rPr>
              <a:t>Ohtani</a:t>
            </a:r>
            <a:r>
              <a:rPr lang="en-GB" sz="1400" dirty="0" smtClean="0">
                <a:solidFill>
                  <a:schemeClr val="bg1"/>
                </a:solidFill>
                <a:effectLst>
                  <a:outerShdw blurRad="38100" dist="38100" dir="2700000" algn="tl">
                    <a:srgbClr val="000000"/>
                  </a:outerShdw>
                </a:effectLst>
                <a:latin typeface="Calibri" pitchFamily="34" charset="0"/>
              </a:rPr>
              <a:t> (2003) Phys. Chem. Mineral., 30, 147-156.</a:t>
            </a:r>
            <a:endParaRPr lang="en-GB" sz="1400" dirty="0">
              <a:solidFill>
                <a:schemeClr val="bg1"/>
              </a:solidFill>
              <a:effectLst>
                <a:outerShdw blurRad="38100" dist="38100" dir="2700000" algn="tl">
                  <a:srgbClr val="000000"/>
                </a:outerShdw>
              </a:effectLst>
              <a:latin typeface="Calibri" pitchFamily="34" charset="0"/>
            </a:endParaRPr>
          </a:p>
        </p:txBody>
      </p:sp>
      <p:sp>
        <p:nvSpPr>
          <p:cNvPr id="67" name="Text Box 4"/>
          <p:cNvSpPr txBox="1">
            <a:spLocks noChangeArrowheads="1"/>
          </p:cNvSpPr>
          <p:nvPr/>
        </p:nvSpPr>
        <p:spPr bwMode="auto">
          <a:xfrm>
            <a:off x="0" y="0"/>
            <a:ext cx="4533480" cy="1384995"/>
          </a:xfrm>
          <a:prstGeom prst="rect">
            <a:avLst/>
          </a:prstGeom>
          <a:noFill/>
          <a:ln w="9525" algn="ctr">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rPr>
              <a:t>Schematic stability of the hydrous phases in the system CMAS pyrolite + 2 wt%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a:t>
            </a:r>
            <a:endParaRPr lang="en-GB" sz="2800" dirty="0">
              <a:solidFill>
                <a:schemeClr val="bg1"/>
              </a:solidFill>
              <a:effectLst>
                <a:outerShdw blurRad="38100" dist="38100" dir="2700000" algn="tl">
                  <a:srgbClr val="000000"/>
                </a:outerShdw>
              </a:effectLst>
              <a:latin typeface="Calibri" pitchFamily="34" charset="0"/>
            </a:endParaRPr>
          </a:p>
        </p:txBody>
      </p:sp>
      <p:sp>
        <p:nvSpPr>
          <p:cNvPr id="69" name="Line 64"/>
          <p:cNvSpPr>
            <a:spLocks noChangeShapeType="1"/>
          </p:cNvSpPr>
          <p:nvPr/>
        </p:nvSpPr>
        <p:spPr bwMode="auto">
          <a:xfrm flipV="1">
            <a:off x="3815275" y="2318318"/>
            <a:ext cx="1208804" cy="8334"/>
          </a:xfrm>
          <a:prstGeom prst="line">
            <a:avLst/>
          </a:prstGeom>
          <a:noFill/>
          <a:ln w="28575">
            <a:solidFill>
              <a:srgbClr val="FF0000"/>
            </a:solidFill>
            <a:round/>
            <a:headEnd/>
            <a:tailEnd type="triangle" w="med" len="med"/>
          </a:ln>
          <a:effectLst/>
        </p:spPr>
        <p:txBody>
          <a:bodyPr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43518"/>
                                        </p:tgtEl>
                                        <p:attrNameLst>
                                          <p:attrName>style.visibility</p:attrName>
                                        </p:attrNameLst>
                                      </p:cBhvr>
                                      <p:to>
                                        <p:strVal val="visible"/>
                                      </p:to>
                                    </p:set>
                                    <p:animEffect transition="in" filter="fade">
                                      <p:cBhvr>
                                        <p:cTn id="7" dur="500"/>
                                        <p:tgtEl>
                                          <p:spTgt spid="10435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43522"/>
                                        </p:tgtEl>
                                        <p:attrNameLst>
                                          <p:attrName>style.visibility</p:attrName>
                                        </p:attrNameLst>
                                      </p:cBhvr>
                                      <p:to>
                                        <p:strVal val="visible"/>
                                      </p:to>
                                    </p:set>
                                    <p:animEffect transition="in" filter="wipe(up)">
                                      <p:cBhvr>
                                        <p:cTn id="12" dur="2000"/>
                                        <p:tgtEl>
                                          <p:spTgt spid="1043522"/>
                                        </p:tgtEl>
                                      </p:cBhvr>
                                    </p:animEffec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1043523"/>
                                        </p:tgtEl>
                                        <p:attrNameLst>
                                          <p:attrName>style.visibility</p:attrName>
                                        </p:attrNameLst>
                                      </p:cBhvr>
                                      <p:to>
                                        <p:strVal val="visible"/>
                                      </p:to>
                                    </p:set>
                                    <p:animEffect transition="in" filter="wipe(left)">
                                      <p:cBhvr>
                                        <p:cTn id="16" dur="500"/>
                                        <p:tgtEl>
                                          <p:spTgt spid="10435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43521"/>
                                        </p:tgtEl>
                                        <p:attrNameLst>
                                          <p:attrName>style.visibility</p:attrName>
                                        </p:attrNameLst>
                                      </p:cBhvr>
                                      <p:to>
                                        <p:strVal val="visible"/>
                                      </p:to>
                                    </p:set>
                                    <p:animEffect transition="in" filter="fade">
                                      <p:cBhvr>
                                        <p:cTn id="21" dur="500"/>
                                        <p:tgtEl>
                                          <p:spTgt spid="1043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518" grpId="0"/>
      <p:bldP spid="1043521" grpId="0"/>
      <p:bldP spid="10435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7"/>
          <p:cNvGrpSpPr>
            <a:grpSpLocks/>
          </p:cNvGrpSpPr>
          <p:nvPr/>
        </p:nvGrpSpPr>
        <p:grpSpPr bwMode="auto">
          <a:xfrm>
            <a:off x="5456238" y="2736850"/>
            <a:ext cx="3686176" cy="4121150"/>
            <a:chOff x="3437" y="1724"/>
            <a:chExt cx="2322" cy="2596"/>
          </a:xfrm>
        </p:grpSpPr>
        <p:sp>
          <p:nvSpPr>
            <p:cNvPr id="715788" name="Rectangle 12"/>
            <p:cNvSpPr>
              <a:spLocks noChangeArrowheads="1"/>
            </p:cNvSpPr>
            <p:nvPr/>
          </p:nvSpPr>
          <p:spPr bwMode="auto">
            <a:xfrm>
              <a:off x="3438" y="1724"/>
              <a:ext cx="2321" cy="2596"/>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715791" name="Freeform 15"/>
            <p:cNvSpPr>
              <a:spLocks/>
            </p:cNvSpPr>
            <p:nvPr/>
          </p:nvSpPr>
          <p:spPr bwMode="auto">
            <a:xfrm>
              <a:off x="4027" y="3205"/>
              <a:ext cx="291" cy="438"/>
            </a:xfrm>
            <a:custGeom>
              <a:avLst/>
              <a:gdLst/>
              <a:ahLst/>
              <a:cxnLst>
                <a:cxn ang="0">
                  <a:pos x="117" y="0"/>
                </a:cxn>
                <a:cxn ang="0">
                  <a:pos x="126" y="51"/>
                </a:cxn>
                <a:cxn ang="0">
                  <a:pos x="75" y="240"/>
                </a:cxn>
                <a:cxn ang="0">
                  <a:pos x="12" y="408"/>
                </a:cxn>
                <a:cxn ang="0">
                  <a:pos x="147" y="411"/>
                </a:cxn>
                <a:cxn ang="0">
                  <a:pos x="216" y="252"/>
                </a:cxn>
                <a:cxn ang="0">
                  <a:pos x="270" y="33"/>
                </a:cxn>
                <a:cxn ang="0">
                  <a:pos x="258" y="3"/>
                </a:cxn>
                <a:cxn ang="0">
                  <a:pos x="117" y="0"/>
                </a:cxn>
              </a:cxnLst>
              <a:rect l="0" t="0" r="r" b="b"/>
              <a:pathLst>
                <a:path w="270" h="411">
                  <a:moveTo>
                    <a:pt x="117" y="0"/>
                  </a:moveTo>
                  <a:lnTo>
                    <a:pt x="126" y="51"/>
                  </a:lnTo>
                  <a:cubicBezTo>
                    <a:pt x="119" y="91"/>
                    <a:pt x="94" y="181"/>
                    <a:pt x="75" y="240"/>
                  </a:cubicBezTo>
                  <a:cubicBezTo>
                    <a:pt x="53" y="300"/>
                    <a:pt x="0" y="380"/>
                    <a:pt x="12" y="408"/>
                  </a:cubicBezTo>
                  <a:lnTo>
                    <a:pt x="147" y="411"/>
                  </a:lnTo>
                  <a:cubicBezTo>
                    <a:pt x="181" y="385"/>
                    <a:pt x="196" y="315"/>
                    <a:pt x="216" y="252"/>
                  </a:cubicBezTo>
                  <a:cubicBezTo>
                    <a:pt x="236" y="189"/>
                    <a:pt x="263" y="74"/>
                    <a:pt x="270" y="33"/>
                  </a:cubicBezTo>
                  <a:lnTo>
                    <a:pt x="258" y="3"/>
                  </a:lnTo>
                  <a:lnTo>
                    <a:pt x="117" y="0"/>
                  </a:lnTo>
                  <a:close/>
                </a:path>
              </a:pathLst>
            </a:custGeom>
            <a:solidFill>
              <a:schemeClr val="hlink"/>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715790" name="Freeform 14"/>
            <p:cNvSpPr>
              <a:spLocks/>
            </p:cNvSpPr>
            <p:nvPr/>
          </p:nvSpPr>
          <p:spPr bwMode="auto">
            <a:xfrm>
              <a:off x="3769" y="3199"/>
              <a:ext cx="401" cy="268"/>
            </a:xfrm>
            <a:custGeom>
              <a:avLst/>
              <a:gdLst/>
              <a:ahLst/>
              <a:cxnLst>
                <a:cxn ang="0">
                  <a:pos x="321" y="0"/>
                </a:cxn>
                <a:cxn ang="0">
                  <a:pos x="0" y="240"/>
                </a:cxn>
                <a:cxn ang="0">
                  <a:pos x="24" y="252"/>
                </a:cxn>
                <a:cxn ang="0">
                  <a:pos x="180" y="213"/>
                </a:cxn>
                <a:cxn ang="0">
                  <a:pos x="372" y="39"/>
                </a:cxn>
                <a:cxn ang="0">
                  <a:pos x="321" y="0"/>
                </a:cxn>
              </a:cxnLst>
              <a:rect l="0" t="0" r="r" b="b"/>
              <a:pathLst>
                <a:path w="372" h="252">
                  <a:moveTo>
                    <a:pt x="321" y="0"/>
                  </a:moveTo>
                  <a:lnTo>
                    <a:pt x="0" y="240"/>
                  </a:lnTo>
                  <a:lnTo>
                    <a:pt x="24" y="252"/>
                  </a:lnTo>
                  <a:cubicBezTo>
                    <a:pt x="54" y="248"/>
                    <a:pt x="122" y="248"/>
                    <a:pt x="180" y="213"/>
                  </a:cubicBezTo>
                  <a:cubicBezTo>
                    <a:pt x="238" y="178"/>
                    <a:pt x="349" y="74"/>
                    <a:pt x="372" y="39"/>
                  </a:cubicBezTo>
                  <a:lnTo>
                    <a:pt x="321" y="0"/>
                  </a:lnTo>
                  <a:close/>
                </a:path>
              </a:pathLst>
            </a:custGeom>
            <a:solidFill>
              <a:srgbClr val="CC00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715789" name="Freeform 13"/>
            <p:cNvSpPr>
              <a:spLocks/>
            </p:cNvSpPr>
            <p:nvPr/>
          </p:nvSpPr>
          <p:spPr bwMode="auto">
            <a:xfrm>
              <a:off x="4057" y="2138"/>
              <a:ext cx="1577" cy="1157"/>
            </a:xfrm>
            <a:custGeom>
              <a:avLst/>
              <a:gdLst/>
              <a:ahLst/>
              <a:cxnLst>
                <a:cxn ang="0">
                  <a:pos x="1464" y="0"/>
                </a:cxn>
                <a:cxn ang="0">
                  <a:pos x="1401" y="9"/>
                </a:cxn>
                <a:cxn ang="0">
                  <a:pos x="567" y="408"/>
                </a:cxn>
                <a:cxn ang="0">
                  <a:pos x="0" y="1035"/>
                </a:cxn>
                <a:cxn ang="0">
                  <a:pos x="24" y="1035"/>
                </a:cxn>
                <a:cxn ang="0">
                  <a:pos x="330" y="1017"/>
                </a:cxn>
                <a:cxn ang="0">
                  <a:pos x="834" y="756"/>
                </a:cxn>
                <a:cxn ang="0">
                  <a:pos x="1239" y="312"/>
                </a:cxn>
                <a:cxn ang="0">
                  <a:pos x="1464" y="0"/>
                </a:cxn>
              </a:cxnLst>
              <a:rect l="0" t="0" r="r" b="b"/>
              <a:pathLst>
                <a:path w="1464" h="1086">
                  <a:moveTo>
                    <a:pt x="1464" y="0"/>
                  </a:moveTo>
                  <a:lnTo>
                    <a:pt x="1401" y="9"/>
                  </a:lnTo>
                  <a:cubicBezTo>
                    <a:pt x="1252" y="77"/>
                    <a:pt x="1053" y="0"/>
                    <a:pt x="567" y="408"/>
                  </a:cubicBezTo>
                  <a:cubicBezTo>
                    <a:pt x="81" y="816"/>
                    <a:pt x="40" y="934"/>
                    <a:pt x="0" y="1035"/>
                  </a:cubicBezTo>
                  <a:lnTo>
                    <a:pt x="24" y="1035"/>
                  </a:lnTo>
                  <a:cubicBezTo>
                    <a:pt x="79" y="1032"/>
                    <a:pt x="162" y="1086"/>
                    <a:pt x="330" y="1017"/>
                  </a:cubicBezTo>
                  <a:cubicBezTo>
                    <a:pt x="498" y="948"/>
                    <a:pt x="645" y="925"/>
                    <a:pt x="834" y="756"/>
                  </a:cubicBezTo>
                  <a:cubicBezTo>
                    <a:pt x="985" y="639"/>
                    <a:pt x="1134" y="438"/>
                    <a:pt x="1239" y="312"/>
                  </a:cubicBezTo>
                  <a:cubicBezTo>
                    <a:pt x="1344" y="186"/>
                    <a:pt x="1417" y="65"/>
                    <a:pt x="1464" y="0"/>
                  </a:cubicBezTo>
                  <a:close/>
                </a:path>
              </a:pathLst>
            </a:custGeom>
            <a:solidFill>
              <a:srgbClr val="FFFF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715792" name="Text Box 16"/>
            <p:cNvSpPr txBox="1">
              <a:spLocks noChangeArrowheads="1"/>
            </p:cNvSpPr>
            <p:nvPr/>
          </p:nvSpPr>
          <p:spPr bwMode="auto">
            <a:xfrm>
              <a:off x="4052" y="3275"/>
              <a:ext cx="246" cy="348"/>
            </a:xfrm>
            <a:prstGeom prst="rect">
              <a:avLst/>
            </a:prstGeom>
            <a:noFill/>
            <a:ln w="9525" algn="ctr">
              <a:noFill/>
              <a:miter lim="800000"/>
              <a:headEnd/>
              <a:tailEnd/>
            </a:ln>
            <a:effectLst/>
          </p:spPr>
          <p:txBody>
            <a:bodyPr wrap="none">
              <a:spAutoFit/>
            </a:bodyPr>
            <a:lstStyle/>
            <a:p>
              <a:pPr>
                <a:lnSpc>
                  <a:spcPct val="60000"/>
                </a:lnSpc>
                <a:defRPr/>
              </a:pPr>
              <a:r>
                <a:rPr lang="en-GB" sz="1600" dirty="0" smtClean="0">
                  <a:solidFill>
                    <a:srgbClr val="FFFF00"/>
                  </a:solidFill>
                  <a:effectLst>
                    <a:outerShdw blurRad="38100" dist="38100" dir="2700000" algn="tl">
                      <a:srgbClr val="000000"/>
                    </a:outerShdw>
                  </a:effectLst>
                  <a:latin typeface="Calibri" pitchFamily="34" charset="0"/>
                </a:rPr>
                <a:t>  </a:t>
              </a:r>
              <a:r>
                <a:rPr lang="en-GB" sz="1600" dirty="0" smtClean="0">
                  <a:solidFill>
                    <a:srgbClr val="FFFF00"/>
                  </a:solidFill>
                  <a:effectLst>
                    <a:outerShdw blurRad="38100" dist="38100" dir="2700000" algn="tl">
                      <a:srgbClr val="000000"/>
                    </a:outerShdw>
                  </a:effectLst>
                  <a:latin typeface="Symbol" pitchFamily="18" charset="2"/>
                </a:rPr>
                <a:t>b</a:t>
              </a:r>
            </a:p>
            <a:p>
              <a:pPr>
                <a:lnSpc>
                  <a:spcPct val="60000"/>
                </a:lnSpc>
                <a:defRPr/>
              </a:pPr>
              <a:r>
                <a:rPr lang="en-GB" sz="1600" dirty="0" smtClean="0">
                  <a:solidFill>
                    <a:srgbClr val="FFFF00"/>
                  </a:solidFill>
                  <a:effectLst>
                    <a:outerShdw blurRad="38100" dist="38100" dir="2700000" algn="tl">
                      <a:srgbClr val="000000"/>
                    </a:outerShdw>
                  </a:effectLst>
                  <a:latin typeface="Calibri" pitchFamily="34" charset="0"/>
                </a:rPr>
                <a:t> +</a:t>
              </a:r>
            </a:p>
            <a:p>
              <a:pPr>
                <a:lnSpc>
                  <a:spcPct val="60000"/>
                </a:lnSpc>
                <a:defRPr/>
              </a:pPr>
              <a:r>
                <a:rPr lang="en-GB" sz="1600" dirty="0" smtClean="0">
                  <a:solidFill>
                    <a:srgbClr val="FFFF00"/>
                  </a:solidFill>
                  <a:effectLst>
                    <a:outerShdw blurRad="38100" dist="38100" dir="2700000" algn="tl">
                      <a:srgbClr val="000000"/>
                    </a:outerShdw>
                  </a:effectLst>
                  <a:latin typeface="Symbol" pitchFamily="18" charset="2"/>
                </a:rPr>
                <a:t>g</a:t>
              </a:r>
              <a:endParaRPr lang="en-GB" sz="1600" dirty="0">
                <a:solidFill>
                  <a:srgbClr val="FFFF00"/>
                </a:solidFill>
                <a:effectLst>
                  <a:outerShdw blurRad="38100" dist="38100" dir="2700000" algn="tl">
                    <a:srgbClr val="000000"/>
                  </a:outerShdw>
                </a:effectLst>
                <a:latin typeface="Symbol" pitchFamily="18" charset="2"/>
              </a:endParaRPr>
            </a:p>
          </p:txBody>
        </p:sp>
        <p:sp>
          <p:nvSpPr>
            <p:cNvPr id="715794" name="Text Box 18"/>
            <p:cNvSpPr txBox="1">
              <a:spLocks noChangeArrowheads="1"/>
            </p:cNvSpPr>
            <p:nvPr/>
          </p:nvSpPr>
          <p:spPr bwMode="auto">
            <a:xfrm>
              <a:off x="5051" y="3020"/>
              <a:ext cx="176" cy="168"/>
            </a:xfrm>
            <a:prstGeom prst="rect">
              <a:avLst/>
            </a:prstGeom>
            <a:noFill/>
            <a:ln w="9525" algn="ctr">
              <a:noFill/>
              <a:miter lim="800000"/>
              <a:headEnd/>
              <a:tailEnd/>
            </a:ln>
            <a:effectLst/>
          </p:spPr>
          <p:txBody>
            <a:bodyPr wrap="none">
              <a:spAutoFit/>
            </a:bodyPr>
            <a:lstStyle/>
            <a:p>
              <a:pPr>
                <a:lnSpc>
                  <a:spcPct val="60000"/>
                </a:lnSpc>
                <a:defRPr/>
              </a:pPr>
              <a:r>
                <a:rPr lang="en-GB" dirty="0" smtClean="0">
                  <a:solidFill>
                    <a:schemeClr val="tx1"/>
                  </a:solidFill>
                  <a:effectLst>
                    <a:outerShdw blurRad="38100" dist="38100" dir="2700000" algn="tl">
                      <a:srgbClr val="FFFFFF"/>
                    </a:outerShdw>
                  </a:effectLst>
                  <a:latin typeface="Symbol" pitchFamily="18" charset="2"/>
                </a:rPr>
                <a:t>g</a:t>
              </a:r>
              <a:endParaRPr lang="en-GB" dirty="0">
                <a:solidFill>
                  <a:schemeClr val="tx1"/>
                </a:solidFill>
                <a:effectLst>
                  <a:outerShdw blurRad="38100" dist="38100" dir="2700000" algn="tl">
                    <a:srgbClr val="FFFFFF"/>
                  </a:outerShdw>
                </a:effectLst>
                <a:latin typeface="Symbol" pitchFamily="18" charset="2"/>
              </a:endParaRPr>
            </a:p>
          </p:txBody>
        </p:sp>
        <p:sp>
          <p:nvSpPr>
            <p:cNvPr id="715795" name="Text Box 19"/>
            <p:cNvSpPr txBox="1">
              <a:spLocks noChangeArrowheads="1"/>
            </p:cNvSpPr>
            <p:nvPr/>
          </p:nvSpPr>
          <p:spPr bwMode="auto">
            <a:xfrm>
              <a:off x="4844" y="3195"/>
              <a:ext cx="596" cy="306"/>
            </a:xfrm>
            <a:prstGeom prst="rect">
              <a:avLst/>
            </a:prstGeom>
            <a:noFill/>
            <a:ln w="9525" algn="ctr">
              <a:noFill/>
              <a:miter lim="800000"/>
              <a:headEnd/>
              <a:tailEnd/>
            </a:ln>
            <a:effectLst/>
          </p:spPr>
          <p:txBody>
            <a:bodyPr wrap="none">
              <a:spAutoFit/>
            </a:bodyPr>
            <a:lstStyle/>
            <a:p>
              <a:pPr algn="ctr">
                <a:lnSpc>
                  <a:spcPct val="80000"/>
                </a:lnSpc>
                <a:defRPr/>
              </a:pPr>
              <a:r>
                <a:rPr lang="en-GB" sz="1600" smtClean="0">
                  <a:solidFill>
                    <a:schemeClr val="tx1"/>
                  </a:solidFill>
                  <a:effectLst>
                    <a:outerShdw blurRad="38100" dist="38100" dir="2700000" algn="tl">
                      <a:srgbClr val="FFFFFF"/>
                    </a:outerShdw>
                  </a:effectLst>
                  <a:latin typeface="Calibri" pitchFamily="34" charset="0"/>
                </a:rPr>
                <a:t>Spinel</a:t>
              </a:r>
            </a:p>
            <a:p>
              <a:pPr algn="ctr">
                <a:lnSpc>
                  <a:spcPct val="80000"/>
                </a:lnSpc>
                <a:defRPr/>
              </a:pPr>
              <a:r>
                <a:rPr lang="en-GB" sz="1600" smtClean="0">
                  <a:solidFill>
                    <a:schemeClr val="tx1"/>
                  </a:solidFill>
                  <a:effectLst>
                    <a:outerShdw blurRad="38100" dist="38100" dir="2700000" algn="tl">
                      <a:srgbClr val="FFFFFF"/>
                    </a:outerShdw>
                  </a:effectLst>
                  <a:latin typeface="Calibri" pitchFamily="34" charset="0"/>
                </a:rPr>
                <a:t>structure</a:t>
              </a:r>
              <a:endParaRPr lang="en-GB" sz="1600">
                <a:solidFill>
                  <a:schemeClr val="tx1"/>
                </a:solidFill>
                <a:effectLst>
                  <a:outerShdw blurRad="38100" dist="38100" dir="2700000" algn="tl">
                    <a:srgbClr val="FFFFFF"/>
                  </a:outerShdw>
                </a:effectLst>
                <a:latin typeface="Calibri" pitchFamily="34" charset="0"/>
              </a:endParaRPr>
            </a:p>
          </p:txBody>
        </p:sp>
        <p:sp>
          <p:nvSpPr>
            <p:cNvPr id="715796" name="Text Box 20"/>
            <p:cNvSpPr txBox="1">
              <a:spLocks noChangeArrowheads="1"/>
            </p:cNvSpPr>
            <p:nvPr/>
          </p:nvSpPr>
          <p:spPr bwMode="auto">
            <a:xfrm>
              <a:off x="4631" y="2659"/>
              <a:ext cx="416" cy="174"/>
            </a:xfrm>
            <a:prstGeom prst="rect">
              <a:avLst/>
            </a:prstGeom>
            <a:noFill/>
            <a:ln w="9525" algn="ctr">
              <a:noFill/>
              <a:miter lim="800000"/>
              <a:headEnd/>
              <a:tailEnd/>
            </a:ln>
            <a:effectLst/>
          </p:spPr>
          <p:txBody>
            <a:bodyPr wrap="none">
              <a:spAutoFit/>
            </a:bodyPr>
            <a:lstStyle/>
            <a:p>
              <a:pPr>
                <a:lnSpc>
                  <a:spcPct val="60000"/>
                </a:lnSpc>
                <a:defRPr/>
              </a:pPr>
              <a:r>
                <a:rPr lang="en-GB" dirty="0" smtClean="0">
                  <a:solidFill>
                    <a:schemeClr val="tx1"/>
                  </a:solidFill>
                  <a:effectLst>
                    <a:outerShdw blurRad="38100" dist="38100" dir="2700000" algn="tl">
                      <a:srgbClr val="FFFFFF"/>
                    </a:outerShdw>
                  </a:effectLst>
                  <a:latin typeface="Symbol" pitchFamily="18" charset="2"/>
                </a:rPr>
                <a:t>a</a:t>
              </a:r>
              <a:r>
                <a:rPr lang="en-GB" dirty="0" smtClean="0">
                  <a:solidFill>
                    <a:schemeClr val="tx1"/>
                  </a:solidFill>
                  <a:effectLst>
                    <a:outerShdw blurRad="38100" dist="38100" dir="2700000" algn="tl">
                      <a:srgbClr val="FFFFFF"/>
                    </a:outerShdw>
                  </a:effectLst>
                  <a:latin typeface="Calibri" pitchFamily="34" charset="0"/>
                </a:rPr>
                <a:t> +</a:t>
              </a:r>
              <a:r>
                <a:rPr lang="en-GB" dirty="0" smtClean="0">
                  <a:solidFill>
                    <a:schemeClr val="tx1"/>
                  </a:solidFill>
                  <a:effectLst>
                    <a:outerShdw blurRad="38100" dist="38100" dir="2700000" algn="tl">
                      <a:srgbClr val="FFFFFF"/>
                    </a:outerShdw>
                  </a:effectLst>
                  <a:latin typeface="Symbol" pitchFamily="18" charset="2"/>
                </a:rPr>
                <a:t> g</a:t>
              </a:r>
              <a:endParaRPr lang="en-GB" dirty="0">
                <a:solidFill>
                  <a:schemeClr val="tx1"/>
                </a:solidFill>
                <a:effectLst>
                  <a:outerShdw blurRad="38100" dist="38100" dir="2700000" algn="tl">
                    <a:srgbClr val="FFFFFF"/>
                  </a:outerShdw>
                </a:effectLst>
                <a:latin typeface="Symbol" pitchFamily="18" charset="2"/>
              </a:endParaRPr>
            </a:p>
          </p:txBody>
        </p:sp>
        <p:sp>
          <p:nvSpPr>
            <p:cNvPr id="715797" name="Text Box 21"/>
            <p:cNvSpPr txBox="1">
              <a:spLocks noChangeArrowheads="1"/>
            </p:cNvSpPr>
            <p:nvPr/>
          </p:nvSpPr>
          <p:spPr bwMode="auto">
            <a:xfrm>
              <a:off x="4135" y="2299"/>
              <a:ext cx="208" cy="168"/>
            </a:xfrm>
            <a:prstGeom prst="rect">
              <a:avLst/>
            </a:prstGeom>
            <a:noFill/>
            <a:ln w="9525" algn="ctr">
              <a:noFill/>
              <a:miter lim="800000"/>
              <a:headEnd/>
              <a:tailEnd/>
            </a:ln>
            <a:effectLst/>
          </p:spPr>
          <p:txBody>
            <a:bodyPr wrap="none">
              <a:spAutoFit/>
            </a:bodyPr>
            <a:lstStyle/>
            <a:p>
              <a:pPr>
                <a:lnSpc>
                  <a:spcPct val="60000"/>
                </a:lnSpc>
                <a:defRPr/>
              </a:pPr>
              <a:r>
                <a:rPr lang="en-GB" dirty="0" smtClean="0">
                  <a:solidFill>
                    <a:schemeClr val="tx1"/>
                  </a:solidFill>
                  <a:effectLst>
                    <a:outerShdw blurRad="38100" dist="38100" dir="2700000" algn="tl">
                      <a:srgbClr val="FFFFFF"/>
                    </a:outerShdw>
                  </a:effectLst>
                  <a:latin typeface="Symbol" pitchFamily="18" charset="2"/>
                </a:rPr>
                <a:t>a</a:t>
              </a:r>
              <a:endParaRPr lang="en-GB" dirty="0">
                <a:solidFill>
                  <a:schemeClr val="tx1"/>
                </a:solidFill>
                <a:effectLst>
                  <a:outerShdw blurRad="38100" dist="38100" dir="2700000" algn="tl">
                    <a:srgbClr val="FFFFFF"/>
                  </a:outerShdw>
                </a:effectLst>
                <a:latin typeface="Symbol" pitchFamily="18" charset="2"/>
              </a:endParaRPr>
            </a:p>
          </p:txBody>
        </p:sp>
        <p:sp>
          <p:nvSpPr>
            <p:cNvPr id="715798" name="Text Box 22"/>
            <p:cNvSpPr txBox="1">
              <a:spLocks noChangeArrowheads="1"/>
            </p:cNvSpPr>
            <p:nvPr/>
          </p:nvSpPr>
          <p:spPr bwMode="auto">
            <a:xfrm>
              <a:off x="3949" y="2446"/>
              <a:ext cx="596" cy="306"/>
            </a:xfrm>
            <a:prstGeom prst="rect">
              <a:avLst/>
            </a:prstGeom>
            <a:noFill/>
            <a:ln w="9525" algn="ctr">
              <a:noFill/>
              <a:miter lim="800000"/>
              <a:headEnd/>
              <a:tailEnd/>
            </a:ln>
            <a:effectLst/>
          </p:spPr>
          <p:txBody>
            <a:bodyPr wrap="none">
              <a:spAutoFit/>
            </a:bodyPr>
            <a:lstStyle/>
            <a:p>
              <a:pPr algn="ctr">
                <a:lnSpc>
                  <a:spcPct val="80000"/>
                </a:lnSpc>
                <a:defRPr/>
              </a:pPr>
              <a:r>
                <a:rPr lang="en-GB" sz="1600" smtClean="0">
                  <a:solidFill>
                    <a:schemeClr val="tx1"/>
                  </a:solidFill>
                  <a:effectLst>
                    <a:outerShdw blurRad="38100" dist="38100" dir="2700000" algn="tl">
                      <a:srgbClr val="FFFFFF"/>
                    </a:outerShdw>
                  </a:effectLst>
                  <a:latin typeface="Calibri" pitchFamily="34" charset="0"/>
                </a:rPr>
                <a:t>Olivine</a:t>
              </a:r>
            </a:p>
            <a:p>
              <a:pPr algn="ctr">
                <a:lnSpc>
                  <a:spcPct val="80000"/>
                </a:lnSpc>
                <a:defRPr/>
              </a:pPr>
              <a:r>
                <a:rPr lang="en-GB" sz="1600" smtClean="0">
                  <a:solidFill>
                    <a:schemeClr val="tx1"/>
                  </a:solidFill>
                  <a:effectLst>
                    <a:outerShdw blurRad="38100" dist="38100" dir="2700000" algn="tl">
                      <a:srgbClr val="FFFFFF"/>
                    </a:outerShdw>
                  </a:effectLst>
                  <a:latin typeface="Calibri" pitchFamily="34" charset="0"/>
                </a:rPr>
                <a:t>structure</a:t>
              </a:r>
              <a:endParaRPr lang="en-GB" sz="1600">
                <a:solidFill>
                  <a:schemeClr val="tx1"/>
                </a:solidFill>
                <a:effectLst>
                  <a:outerShdw blurRad="38100" dist="38100" dir="2700000" algn="tl">
                    <a:srgbClr val="FFFFFF"/>
                  </a:outerShdw>
                </a:effectLst>
                <a:latin typeface="Calibri" pitchFamily="34" charset="0"/>
              </a:endParaRPr>
            </a:p>
          </p:txBody>
        </p:sp>
        <p:sp>
          <p:nvSpPr>
            <p:cNvPr id="715799" name="Text Box 23"/>
            <p:cNvSpPr txBox="1">
              <a:spLocks noChangeArrowheads="1"/>
            </p:cNvSpPr>
            <p:nvPr/>
          </p:nvSpPr>
          <p:spPr bwMode="auto">
            <a:xfrm>
              <a:off x="3774" y="1819"/>
              <a:ext cx="1866" cy="372"/>
            </a:xfrm>
            <a:prstGeom prst="rect">
              <a:avLst/>
            </a:prstGeom>
            <a:noFill/>
            <a:ln w="9525" algn="ctr">
              <a:noFill/>
              <a:miter lim="800000"/>
              <a:headEnd/>
              <a:tailEnd/>
            </a:ln>
            <a:effectLst/>
          </p:spPr>
          <p:txBody>
            <a:bodyPr wrap="square">
              <a:spAutoFit/>
            </a:bodyPr>
            <a:lstStyle/>
            <a:p>
              <a:pPr algn="ctr">
                <a:lnSpc>
                  <a:spcPct val="90000"/>
                </a:lnSpc>
                <a:defRPr/>
              </a:pPr>
              <a:r>
                <a:rPr lang="en-GB" b="1" dirty="0" smtClean="0">
                  <a:solidFill>
                    <a:schemeClr val="tx1"/>
                  </a:solidFill>
                  <a:effectLst>
                    <a:outerShdw blurRad="38100" dist="38100" dir="2700000" algn="tl">
                      <a:srgbClr val="FFFFFF"/>
                    </a:outerShdw>
                  </a:effectLst>
                  <a:latin typeface="Calibri" pitchFamily="34" charset="0"/>
                </a:rPr>
                <a:t>High pressure phases of (Mg,Fe)</a:t>
              </a:r>
              <a:r>
                <a:rPr lang="en-GB" b="1" baseline="-25000" dirty="0" smtClean="0">
                  <a:solidFill>
                    <a:schemeClr val="tx1"/>
                  </a:solidFill>
                  <a:effectLst>
                    <a:outerShdw blurRad="38100" dist="38100" dir="2700000" algn="tl">
                      <a:srgbClr val="FFFFFF"/>
                    </a:outerShdw>
                  </a:effectLst>
                  <a:latin typeface="Calibri" pitchFamily="34" charset="0"/>
                </a:rPr>
                <a:t>2</a:t>
              </a:r>
              <a:r>
                <a:rPr lang="en-GB" b="1" dirty="0" smtClean="0">
                  <a:solidFill>
                    <a:schemeClr val="tx1"/>
                  </a:solidFill>
                  <a:effectLst>
                    <a:outerShdw blurRad="38100" dist="38100" dir="2700000" algn="tl">
                      <a:srgbClr val="FFFFFF"/>
                    </a:outerShdw>
                  </a:effectLst>
                  <a:latin typeface="Calibri" pitchFamily="34" charset="0"/>
                </a:rPr>
                <a:t>SiO</a:t>
              </a:r>
              <a:r>
                <a:rPr lang="en-GB" b="1" baseline="-25000" dirty="0" smtClean="0">
                  <a:solidFill>
                    <a:schemeClr val="tx1"/>
                  </a:solidFill>
                  <a:effectLst>
                    <a:outerShdw blurRad="38100" dist="38100" dir="2700000" algn="tl">
                      <a:srgbClr val="FFFFFF"/>
                    </a:outerShdw>
                  </a:effectLst>
                  <a:latin typeface="Calibri" pitchFamily="34" charset="0"/>
                </a:rPr>
                <a:t>4</a:t>
              </a:r>
              <a:r>
                <a:rPr lang="en-GB" b="1" dirty="0" smtClean="0">
                  <a:solidFill>
                    <a:schemeClr val="tx1"/>
                  </a:solidFill>
                  <a:effectLst>
                    <a:outerShdw blurRad="38100" dist="38100" dir="2700000" algn="tl">
                      <a:srgbClr val="FFFFFF"/>
                    </a:outerShdw>
                  </a:effectLst>
                  <a:latin typeface="Calibri" pitchFamily="34" charset="0"/>
                </a:rPr>
                <a:t> @ 1200 °C</a:t>
              </a:r>
              <a:endParaRPr lang="en-GB" b="1" dirty="0">
                <a:solidFill>
                  <a:schemeClr val="tx1"/>
                </a:solidFill>
                <a:effectLst>
                  <a:outerShdw blurRad="38100" dist="38100" dir="2700000" algn="tl">
                    <a:srgbClr val="FFFFFF"/>
                  </a:outerShdw>
                </a:effectLst>
                <a:latin typeface="Calibri" pitchFamily="34" charset="0"/>
              </a:endParaRPr>
            </a:p>
          </p:txBody>
        </p:sp>
        <p:sp>
          <p:nvSpPr>
            <p:cNvPr id="715800" name="Text Box 24"/>
            <p:cNvSpPr txBox="1">
              <a:spLocks noChangeArrowheads="1"/>
            </p:cNvSpPr>
            <p:nvPr/>
          </p:nvSpPr>
          <p:spPr bwMode="auto">
            <a:xfrm>
              <a:off x="3653" y="3927"/>
              <a:ext cx="289" cy="169"/>
            </a:xfrm>
            <a:prstGeom prst="rect">
              <a:avLst/>
            </a:prstGeom>
            <a:noFill/>
            <a:ln w="9525" algn="ctr">
              <a:noFill/>
              <a:miter lim="800000"/>
              <a:headEnd/>
              <a:tailEnd/>
            </a:ln>
            <a:effectLst/>
          </p:spPr>
          <p:txBody>
            <a:bodyPr wrap="none">
              <a:spAutoFit/>
            </a:bodyPr>
            <a:lstStyle/>
            <a:p>
              <a:pPr algn="ctr">
                <a:lnSpc>
                  <a:spcPct val="80000"/>
                </a:lnSpc>
                <a:defRPr/>
              </a:pPr>
              <a:r>
                <a:rPr lang="en-GB" sz="1400" smtClean="0">
                  <a:solidFill>
                    <a:schemeClr val="tx1"/>
                  </a:solidFill>
                  <a:effectLst/>
                  <a:latin typeface="Calibri" pitchFamily="34" charset="0"/>
                </a:rPr>
                <a:t>100</a:t>
              </a:r>
              <a:endParaRPr lang="en-GB" sz="1400">
                <a:solidFill>
                  <a:schemeClr val="tx1"/>
                </a:solidFill>
                <a:effectLst/>
                <a:latin typeface="Calibri" pitchFamily="34" charset="0"/>
              </a:endParaRPr>
            </a:p>
          </p:txBody>
        </p:sp>
        <p:sp>
          <p:nvSpPr>
            <p:cNvPr id="715801" name="Text Box 25"/>
            <p:cNvSpPr txBox="1">
              <a:spLocks noChangeArrowheads="1"/>
            </p:cNvSpPr>
            <p:nvPr/>
          </p:nvSpPr>
          <p:spPr bwMode="auto">
            <a:xfrm>
              <a:off x="4038" y="3927"/>
              <a:ext cx="231" cy="169"/>
            </a:xfrm>
            <a:prstGeom prst="rect">
              <a:avLst/>
            </a:prstGeom>
            <a:noFill/>
            <a:ln w="9525" algn="ctr">
              <a:noFill/>
              <a:miter lim="800000"/>
              <a:headEnd/>
              <a:tailEnd/>
            </a:ln>
            <a:effectLst/>
          </p:spPr>
          <p:txBody>
            <a:bodyPr wrap="none">
              <a:spAutoFit/>
            </a:bodyPr>
            <a:lstStyle/>
            <a:p>
              <a:pPr algn="ctr">
                <a:lnSpc>
                  <a:spcPct val="80000"/>
                </a:lnSpc>
                <a:defRPr/>
              </a:pPr>
              <a:r>
                <a:rPr lang="en-GB" sz="1400" smtClean="0">
                  <a:solidFill>
                    <a:schemeClr val="tx1"/>
                  </a:solidFill>
                  <a:effectLst/>
                  <a:latin typeface="Calibri" pitchFamily="34" charset="0"/>
                </a:rPr>
                <a:t>80</a:t>
              </a:r>
              <a:endParaRPr lang="en-GB" sz="1400">
                <a:solidFill>
                  <a:schemeClr val="tx1"/>
                </a:solidFill>
                <a:effectLst/>
                <a:latin typeface="Calibri" pitchFamily="34" charset="0"/>
              </a:endParaRPr>
            </a:p>
          </p:txBody>
        </p:sp>
        <p:sp>
          <p:nvSpPr>
            <p:cNvPr id="715802" name="Text Box 26"/>
            <p:cNvSpPr txBox="1">
              <a:spLocks noChangeArrowheads="1"/>
            </p:cNvSpPr>
            <p:nvPr/>
          </p:nvSpPr>
          <p:spPr bwMode="auto">
            <a:xfrm>
              <a:off x="4401" y="3927"/>
              <a:ext cx="231" cy="169"/>
            </a:xfrm>
            <a:prstGeom prst="rect">
              <a:avLst/>
            </a:prstGeom>
            <a:noFill/>
            <a:ln w="9525" algn="ctr">
              <a:noFill/>
              <a:miter lim="800000"/>
              <a:headEnd/>
              <a:tailEnd/>
            </a:ln>
            <a:effectLst/>
          </p:spPr>
          <p:txBody>
            <a:bodyPr wrap="none">
              <a:spAutoFit/>
            </a:bodyPr>
            <a:lstStyle/>
            <a:p>
              <a:pPr algn="ctr">
                <a:lnSpc>
                  <a:spcPct val="80000"/>
                </a:lnSpc>
                <a:defRPr/>
              </a:pPr>
              <a:r>
                <a:rPr lang="en-GB" sz="1400" smtClean="0">
                  <a:solidFill>
                    <a:schemeClr val="tx1"/>
                  </a:solidFill>
                  <a:effectLst/>
                  <a:latin typeface="Calibri" pitchFamily="34" charset="0"/>
                </a:rPr>
                <a:t>60</a:t>
              </a:r>
              <a:endParaRPr lang="en-GB" sz="1400">
                <a:solidFill>
                  <a:schemeClr val="tx1"/>
                </a:solidFill>
                <a:effectLst/>
                <a:latin typeface="Calibri" pitchFamily="34" charset="0"/>
              </a:endParaRPr>
            </a:p>
          </p:txBody>
        </p:sp>
        <p:sp>
          <p:nvSpPr>
            <p:cNvPr id="715803" name="Text Box 27"/>
            <p:cNvSpPr txBox="1">
              <a:spLocks noChangeArrowheads="1"/>
            </p:cNvSpPr>
            <p:nvPr/>
          </p:nvSpPr>
          <p:spPr bwMode="auto">
            <a:xfrm>
              <a:off x="4771" y="3927"/>
              <a:ext cx="231" cy="169"/>
            </a:xfrm>
            <a:prstGeom prst="rect">
              <a:avLst/>
            </a:prstGeom>
            <a:noFill/>
            <a:ln w="9525" algn="ctr">
              <a:noFill/>
              <a:miter lim="800000"/>
              <a:headEnd/>
              <a:tailEnd/>
            </a:ln>
            <a:effectLst/>
          </p:spPr>
          <p:txBody>
            <a:bodyPr wrap="none">
              <a:spAutoFit/>
            </a:bodyPr>
            <a:lstStyle/>
            <a:p>
              <a:pPr algn="ctr">
                <a:lnSpc>
                  <a:spcPct val="80000"/>
                </a:lnSpc>
                <a:defRPr/>
              </a:pPr>
              <a:r>
                <a:rPr lang="en-GB" sz="1400" smtClean="0">
                  <a:solidFill>
                    <a:schemeClr val="tx1"/>
                  </a:solidFill>
                  <a:effectLst/>
                  <a:latin typeface="Calibri" pitchFamily="34" charset="0"/>
                </a:rPr>
                <a:t>40</a:t>
              </a:r>
              <a:endParaRPr lang="en-GB" sz="1400">
                <a:solidFill>
                  <a:schemeClr val="tx1"/>
                </a:solidFill>
                <a:effectLst/>
                <a:latin typeface="Calibri" pitchFamily="34" charset="0"/>
              </a:endParaRPr>
            </a:p>
          </p:txBody>
        </p:sp>
        <p:sp>
          <p:nvSpPr>
            <p:cNvPr id="715804" name="Text Box 28"/>
            <p:cNvSpPr txBox="1">
              <a:spLocks noChangeArrowheads="1"/>
            </p:cNvSpPr>
            <p:nvPr/>
          </p:nvSpPr>
          <p:spPr bwMode="auto">
            <a:xfrm>
              <a:off x="5145" y="3927"/>
              <a:ext cx="231" cy="169"/>
            </a:xfrm>
            <a:prstGeom prst="rect">
              <a:avLst/>
            </a:prstGeom>
            <a:noFill/>
            <a:ln w="9525" algn="ctr">
              <a:noFill/>
              <a:miter lim="800000"/>
              <a:headEnd/>
              <a:tailEnd/>
            </a:ln>
            <a:effectLst/>
          </p:spPr>
          <p:txBody>
            <a:bodyPr wrap="none">
              <a:spAutoFit/>
            </a:bodyPr>
            <a:lstStyle/>
            <a:p>
              <a:pPr algn="ctr">
                <a:lnSpc>
                  <a:spcPct val="80000"/>
                </a:lnSpc>
                <a:defRPr/>
              </a:pPr>
              <a:r>
                <a:rPr lang="en-GB" sz="1400" smtClean="0">
                  <a:solidFill>
                    <a:schemeClr val="tx1"/>
                  </a:solidFill>
                  <a:effectLst/>
                  <a:latin typeface="Calibri" pitchFamily="34" charset="0"/>
                </a:rPr>
                <a:t>20</a:t>
              </a:r>
              <a:endParaRPr lang="en-GB" sz="1400">
                <a:solidFill>
                  <a:schemeClr val="tx1"/>
                </a:solidFill>
                <a:effectLst/>
                <a:latin typeface="Calibri" pitchFamily="34" charset="0"/>
              </a:endParaRPr>
            </a:p>
          </p:txBody>
        </p:sp>
        <p:sp>
          <p:nvSpPr>
            <p:cNvPr id="715805" name="Text Box 29"/>
            <p:cNvSpPr txBox="1">
              <a:spLocks noChangeArrowheads="1"/>
            </p:cNvSpPr>
            <p:nvPr/>
          </p:nvSpPr>
          <p:spPr bwMode="auto">
            <a:xfrm>
              <a:off x="5546" y="3927"/>
              <a:ext cx="174" cy="169"/>
            </a:xfrm>
            <a:prstGeom prst="rect">
              <a:avLst/>
            </a:prstGeom>
            <a:noFill/>
            <a:ln w="9525" algn="ctr">
              <a:noFill/>
              <a:miter lim="800000"/>
              <a:headEnd/>
              <a:tailEnd/>
            </a:ln>
            <a:effectLst/>
          </p:spPr>
          <p:txBody>
            <a:bodyPr wrap="none">
              <a:spAutoFit/>
            </a:bodyPr>
            <a:lstStyle/>
            <a:p>
              <a:pPr algn="ctr">
                <a:lnSpc>
                  <a:spcPct val="80000"/>
                </a:lnSpc>
                <a:defRPr/>
              </a:pPr>
              <a:r>
                <a:rPr lang="en-GB" sz="1400" smtClean="0">
                  <a:solidFill>
                    <a:schemeClr val="tx1"/>
                  </a:solidFill>
                  <a:effectLst/>
                  <a:latin typeface="Calibri" pitchFamily="34" charset="0"/>
                </a:rPr>
                <a:t>0</a:t>
              </a:r>
              <a:endParaRPr lang="en-GB" sz="1400">
                <a:solidFill>
                  <a:schemeClr val="tx1"/>
                </a:solidFill>
                <a:effectLst/>
                <a:latin typeface="Calibri" pitchFamily="34" charset="0"/>
              </a:endParaRPr>
            </a:p>
          </p:txBody>
        </p:sp>
        <p:sp>
          <p:nvSpPr>
            <p:cNvPr id="715806" name="Text Box 30"/>
            <p:cNvSpPr txBox="1">
              <a:spLocks noChangeArrowheads="1"/>
            </p:cNvSpPr>
            <p:nvPr/>
          </p:nvSpPr>
          <p:spPr bwMode="auto">
            <a:xfrm>
              <a:off x="4192" y="4084"/>
              <a:ext cx="1233" cy="198"/>
            </a:xfrm>
            <a:prstGeom prst="rect">
              <a:avLst/>
            </a:prstGeom>
            <a:noFill/>
            <a:ln w="9525" algn="ctr">
              <a:noFill/>
              <a:miter lim="800000"/>
              <a:headEnd/>
              <a:tailEnd/>
            </a:ln>
            <a:effectLst/>
          </p:spPr>
          <p:txBody>
            <a:bodyPr>
              <a:spAutoFit/>
            </a:bodyPr>
            <a:lstStyle/>
            <a:p>
              <a:pPr>
                <a:lnSpc>
                  <a:spcPct val="90000"/>
                </a:lnSpc>
                <a:defRPr/>
              </a:pPr>
              <a:r>
                <a:rPr lang="en-GB" sz="1600" dirty="0" smtClean="0">
                  <a:solidFill>
                    <a:schemeClr val="tx1"/>
                  </a:solidFill>
                  <a:effectLst/>
                  <a:latin typeface="Calibri" pitchFamily="34" charset="0"/>
                </a:rPr>
                <a:t>Mole % Mg</a:t>
              </a:r>
              <a:r>
                <a:rPr lang="en-GB" sz="1600" baseline="-25000" dirty="0" smtClean="0">
                  <a:solidFill>
                    <a:schemeClr val="tx1"/>
                  </a:solidFill>
                  <a:effectLst/>
                  <a:latin typeface="Calibri" pitchFamily="34" charset="0"/>
                </a:rPr>
                <a:t>2</a:t>
              </a:r>
              <a:r>
                <a:rPr lang="en-GB" sz="1600" dirty="0" smtClean="0">
                  <a:solidFill>
                    <a:schemeClr val="tx1"/>
                  </a:solidFill>
                  <a:effectLst/>
                  <a:latin typeface="Calibri" pitchFamily="34" charset="0"/>
                </a:rPr>
                <a:t>SiO</a:t>
              </a:r>
              <a:r>
                <a:rPr lang="en-GB" sz="1600" baseline="-25000" dirty="0" smtClean="0">
                  <a:solidFill>
                    <a:schemeClr val="tx1"/>
                  </a:solidFill>
                  <a:effectLst/>
                  <a:latin typeface="Calibri" pitchFamily="34" charset="0"/>
                </a:rPr>
                <a:t>4</a:t>
              </a:r>
              <a:endParaRPr lang="en-GB" sz="1600" baseline="-25000" dirty="0">
                <a:solidFill>
                  <a:schemeClr val="tx1"/>
                </a:solidFill>
                <a:effectLst/>
                <a:latin typeface="Calibri" pitchFamily="34" charset="0"/>
              </a:endParaRPr>
            </a:p>
          </p:txBody>
        </p:sp>
        <p:sp>
          <p:nvSpPr>
            <p:cNvPr id="715807" name="Text Box 31"/>
            <p:cNvSpPr txBox="1">
              <a:spLocks noChangeArrowheads="1"/>
            </p:cNvSpPr>
            <p:nvPr/>
          </p:nvSpPr>
          <p:spPr bwMode="auto">
            <a:xfrm rot="16200000">
              <a:off x="3086" y="2883"/>
              <a:ext cx="887" cy="185"/>
            </a:xfrm>
            <a:prstGeom prst="rect">
              <a:avLst/>
            </a:prstGeom>
            <a:noFill/>
            <a:ln w="9525" algn="ctr">
              <a:noFill/>
              <a:miter lim="800000"/>
              <a:headEnd/>
              <a:tailEnd/>
            </a:ln>
            <a:effectLst/>
          </p:spPr>
          <p:txBody>
            <a:bodyPr wrap="none">
              <a:spAutoFit/>
            </a:bodyPr>
            <a:lstStyle/>
            <a:p>
              <a:pPr algn="ctr">
                <a:lnSpc>
                  <a:spcPct val="80000"/>
                </a:lnSpc>
                <a:defRPr/>
              </a:pPr>
              <a:r>
                <a:rPr lang="en-GB" sz="1600" smtClean="0">
                  <a:solidFill>
                    <a:schemeClr val="tx1"/>
                  </a:solidFill>
                  <a:effectLst/>
                  <a:latin typeface="Calibri" pitchFamily="34" charset="0"/>
                </a:rPr>
                <a:t>Pressure (Gpa)</a:t>
              </a:r>
              <a:endParaRPr lang="en-GB" sz="1600">
                <a:solidFill>
                  <a:schemeClr val="tx1"/>
                </a:solidFill>
                <a:effectLst/>
                <a:latin typeface="Calibri" pitchFamily="34" charset="0"/>
              </a:endParaRPr>
            </a:p>
          </p:txBody>
        </p:sp>
        <p:sp>
          <p:nvSpPr>
            <p:cNvPr id="715808" name="Text Box 32"/>
            <p:cNvSpPr txBox="1">
              <a:spLocks noChangeArrowheads="1"/>
            </p:cNvSpPr>
            <p:nvPr/>
          </p:nvSpPr>
          <p:spPr bwMode="auto">
            <a:xfrm>
              <a:off x="3576" y="2122"/>
              <a:ext cx="174" cy="169"/>
            </a:xfrm>
            <a:prstGeom prst="rect">
              <a:avLst/>
            </a:prstGeom>
            <a:noFill/>
            <a:ln w="9525" algn="ctr">
              <a:noFill/>
              <a:miter lim="800000"/>
              <a:headEnd/>
              <a:tailEnd/>
            </a:ln>
            <a:effectLst/>
          </p:spPr>
          <p:txBody>
            <a:bodyPr wrap="none">
              <a:spAutoFit/>
            </a:bodyPr>
            <a:lstStyle/>
            <a:p>
              <a:pPr algn="ctr">
                <a:lnSpc>
                  <a:spcPct val="80000"/>
                </a:lnSpc>
                <a:defRPr/>
              </a:pPr>
              <a:r>
                <a:rPr lang="en-GB" sz="1400" smtClean="0">
                  <a:solidFill>
                    <a:schemeClr val="tx1"/>
                  </a:solidFill>
                  <a:effectLst/>
                  <a:latin typeface="Calibri" pitchFamily="34" charset="0"/>
                </a:rPr>
                <a:t>6</a:t>
              </a:r>
              <a:endParaRPr lang="en-GB" sz="1400">
                <a:solidFill>
                  <a:schemeClr val="tx1"/>
                </a:solidFill>
                <a:effectLst/>
                <a:latin typeface="Calibri" pitchFamily="34" charset="0"/>
              </a:endParaRPr>
            </a:p>
          </p:txBody>
        </p:sp>
        <p:sp>
          <p:nvSpPr>
            <p:cNvPr id="715809" name="Text Box 33"/>
            <p:cNvSpPr txBox="1">
              <a:spLocks noChangeArrowheads="1"/>
            </p:cNvSpPr>
            <p:nvPr/>
          </p:nvSpPr>
          <p:spPr bwMode="auto">
            <a:xfrm>
              <a:off x="3576" y="2469"/>
              <a:ext cx="174" cy="169"/>
            </a:xfrm>
            <a:prstGeom prst="rect">
              <a:avLst/>
            </a:prstGeom>
            <a:noFill/>
            <a:ln w="9525" algn="ctr">
              <a:noFill/>
              <a:miter lim="800000"/>
              <a:headEnd/>
              <a:tailEnd/>
            </a:ln>
            <a:effectLst/>
          </p:spPr>
          <p:txBody>
            <a:bodyPr wrap="none">
              <a:spAutoFit/>
            </a:bodyPr>
            <a:lstStyle/>
            <a:p>
              <a:pPr algn="ctr">
                <a:lnSpc>
                  <a:spcPct val="80000"/>
                </a:lnSpc>
                <a:defRPr/>
              </a:pPr>
              <a:r>
                <a:rPr lang="en-GB" sz="1400" smtClean="0">
                  <a:solidFill>
                    <a:schemeClr val="tx1"/>
                  </a:solidFill>
                  <a:effectLst/>
                  <a:latin typeface="Calibri" pitchFamily="34" charset="0"/>
                </a:rPr>
                <a:t>8</a:t>
              </a:r>
              <a:endParaRPr lang="en-GB" sz="1400">
                <a:solidFill>
                  <a:schemeClr val="tx1"/>
                </a:solidFill>
                <a:effectLst/>
                <a:latin typeface="Calibri" pitchFamily="34" charset="0"/>
              </a:endParaRPr>
            </a:p>
          </p:txBody>
        </p:sp>
        <p:sp>
          <p:nvSpPr>
            <p:cNvPr id="715810" name="Text Box 34"/>
            <p:cNvSpPr txBox="1">
              <a:spLocks noChangeArrowheads="1"/>
            </p:cNvSpPr>
            <p:nvPr/>
          </p:nvSpPr>
          <p:spPr bwMode="auto">
            <a:xfrm>
              <a:off x="3546" y="2807"/>
              <a:ext cx="231" cy="169"/>
            </a:xfrm>
            <a:prstGeom prst="rect">
              <a:avLst/>
            </a:prstGeom>
            <a:noFill/>
            <a:ln w="9525" algn="ctr">
              <a:noFill/>
              <a:miter lim="800000"/>
              <a:headEnd/>
              <a:tailEnd/>
            </a:ln>
            <a:effectLst/>
          </p:spPr>
          <p:txBody>
            <a:bodyPr wrap="none">
              <a:spAutoFit/>
            </a:bodyPr>
            <a:lstStyle/>
            <a:p>
              <a:pPr algn="ctr">
                <a:lnSpc>
                  <a:spcPct val="80000"/>
                </a:lnSpc>
                <a:defRPr/>
              </a:pPr>
              <a:r>
                <a:rPr lang="en-GB" sz="1400" smtClean="0">
                  <a:solidFill>
                    <a:schemeClr val="tx1"/>
                  </a:solidFill>
                  <a:effectLst/>
                  <a:latin typeface="Calibri" pitchFamily="34" charset="0"/>
                </a:rPr>
                <a:t>10</a:t>
              </a:r>
              <a:endParaRPr lang="en-GB" sz="1400">
                <a:solidFill>
                  <a:schemeClr val="tx1"/>
                </a:solidFill>
                <a:effectLst/>
                <a:latin typeface="Calibri" pitchFamily="34" charset="0"/>
              </a:endParaRPr>
            </a:p>
          </p:txBody>
        </p:sp>
        <p:sp>
          <p:nvSpPr>
            <p:cNvPr id="715811" name="Text Box 35"/>
            <p:cNvSpPr txBox="1">
              <a:spLocks noChangeArrowheads="1"/>
            </p:cNvSpPr>
            <p:nvPr/>
          </p:nvSpPr>
          <p:spPr bwMode="auto">
            <a:xfrm>
              <a:off x="3546" y="3163"/>
              <a:ext cx="231" cy="169"/>
            </a:xfrm>
            <a:prstGeom prst="rect">
              <a:avLst/>
            </a:prstGeom>
            <a:noFill/>
            <a:ln w="9525" algn="ctr">
              <a:noFill/>
              <a:miter lim="800000"/>
              <a:headEnd/>
              <a:tailEnd/>
            </a:ln>
            <a:effectLst/>
          </p:spPr>
          <p:txBody>
            <a:bodyPr wrap="none">
              <a:spAutoFit/>
            </a:bodyPr>
            <a:lstStyle/>
            <a:p>
              <a:pPr algn="ctr">
                <a:lnSpc>
                  <a:spcPct val="80000"/>
                </a:lnSpc>
                <a:defRPr/>
              </a:pPr>
              <a:r>
                <a:rPr lang="en-GB" sz="1400" smtClean="0">
                  <a:solidFill>
                    <a:schemeClr val="tx1"/>
                  </a:solidFill>
                  <a:effectLst/>
                  <a:latin typeface="Calibri" pitchFamily="34" charset="0"/>
                </a:rPr>
                <a:t>12</a:t>
              </a:r>
              <a:endParaRPr lang="en-GB" sz="1400">
                <a:solidFill>
                  <a:schemeClr val="tx1"/>
                </a:solidFill>
                <a:effectLst/>
                <a:latin typeface="Calibri" pitchFamily="34" charset="0"/>
              </a:endParaRPr>
            </a:p>
          </p:txBody>
        </p:sp>
        <p:sp>
          <p:nvSpPr>
            <p:cNvPr id="715812" name="Text Box 36"/>
            <p:cNvSpPr txBox="1">
              <a:spLocks noChangeArrowheads="1"/>
            </p:cNvSpPr>
            <p:nvPr/>
          </p:nvSpPr>
          <p:spPr bwMode="auto">
            <a:xfrm>
              <a:off x="3546" y="3500"/>
              <a:ext cx="231" cy="169"/>
            </a:xfrm>
            <a:prstGeom prst="rect">
              <a:avLst/>
            </a:prstGeom>
            <a:noFill/>
            <a:ln w="9525" algn="ctr">
              <a:noFill/>
              <a:miter lim="800000"/>
              <a:headEnd/>
              <a:tailEnd/>
            </a:ln>
            <a:effectLst/>
          </p:spPr>
          <p:txBody>
            <a:bodyPr wrap="none">
              <a:spAutoFit/>
            </a:bodyPr>
            <a:lstStyle/>
            <a:p>
              <a:pPr algn="ctr">
                <a:lnSpc>
                  <a:spcPct val="80000"/>
                </a:lnSpc>
                <a:defRPr/>
              </a:pPr>
              <a:r>
                <a:rPr lang="en-GB" sz="1400" smtClean="0">
                  <a:solidFill>
                    <a:schemeClr val="tx1"/>
                  </a:solidFill>
                  <a:effectLst/>
                  <a:latin typeface="Calibri" pitchFamily="34" charset="0"/>
                </a:rPr>
                <a:t>14</a:t>
              </a:r>
              <a:endParaRPr lang="en-GB" sz="1400">
                <a:solidFill>
                  <a:schemeClr val="tx1"/>
                </a:solidFill>
                <a:effectLst/>
                <a:latin typeface="Calibri" pitchFamily="34" charset="0"/>
              </a:endParaRPr>
            </a:p>
          </p:txBody>
        </p:sp>
        <p:sp>
          <p:nvSpPr>
            <p:cNvPr id="715813" name="Rectangle 37"/>
            <p:cNvSpPr>
              <a:spLocks noChangeArrowheads="1"/>
            </p:cNvSpPr>
            <p:nvPr/>
          </p:nvSpPr>
          <p:spPr bwMode="auto">
            <a:xfrm>
              <a:off x="3774" y="1821"/>
              <a:ext cx="1866" cy="2117"/>
            </a:xfrm>
            <a:prstGeom prst="rect">
              <a:avLst/>
            </a:prstGeom>
            <a:no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15814" name="Line 38"/>
            <p:cNvSpPr>
              <a:spLocks noChangeShapeType="1"/>
            </p:cNvSpPr>
            <p:nvPr/>
          </p:nvSpPr>
          <p:spPr bwMode="auto">
            <a:xfrm>
              <a:off x="3774" y="3588"/>
              <a:ext cx="6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15815" name="Line 39"/>
            <p:cNvSpPr>
              <a:spLocks noChangeShapeType="1"/>
            </p:cNvSpPr>
            <p:nvPr/>
          </p:nvSpPr>
          <p:spPr bwMode="auto">
            <a:xfrm>
              <a:off x="3774" y="3239"/>
              <a:ext cx="6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15816" name="Line 40"/>
            <p:cNvSpPr>
              <a:spLocks noChangeShapeType="1"/>
            </p:cNvSpPr>
            <p:nvPr/>
          </p:nvSpPr>
          <p:spPr bwMode="auto">
            <a:xfrm>
              <a:off x="3774" y="2881"/>
              <a:ext cx="6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15817" name="Line 41"/>
            <p:cNvSpPr>
              <a:spLocks noChangeShapeType="1"/>
            </p:cNvSpPr>
            <p:nvPr/>
          </p:nvSpPr>
          <p:spPr bwMode="auto">
            <a:xfrm>
              <a:off x="3774" y="2541"/>
              <a:ext cx="6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15818" name="Line 42"/>
            <p:cNvSpPr>
              <a:spLocks noChangeShapeType="1"/>
            </p:cNvSpPr>
            <p:nvPr/>
          </p:nvSpPr>
          <p:spPr bwMode="auto">
            <a:xfrm>
              <a:off x="3774" y="2191"/>
              <a:ext cx="6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nvGrpSpPr>
            <p:cNvPr id="114731" name="Group 47"/>
            <p:cNvGrpSpPr>
              <a:grpSpLocks/>
            </p:cNvGrpSpPr>
            <p:nvPr/>
          </p:nvGrpSpPr>
          <p:grpSpPr bwMode="auto">
            <a:xfrm>
              <a:off x="4148" y="3873"/>
              <a:ext cx="1118" cy="71"/>
              <a:chOff x="3715" y="2147"/>
              <a:chExt cx="1037" cy="66"/>
            </a:xfrm>
          </p:grpSpPr>
          <p:sp>
            <p:nvSpPr>
              <p:cNvPr id="715819" name="Line 43"/>
              <p:cNvSpPr>
                <a:spLocks noChangeShapeType="1"/>
              </p:cNvSpPr>
              <p:nvPr/>
            </p:nvSpPr>
            <p:spPr bwMode="auto">
              <a:xfrm flipH="1" flipV="1">
                <a:off x="3715" y="2149"/>
                <a:ext cx="0" cy="6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15820" name="Line 44"/>
              <p:cNvSpPr>
                <a:spLocks noChangeShapeType="1"/>
              </p:cNvSpPr>
              <p:nvPr/>
            </p:nvSpPr>
            <p:spPr bwMode="auto">
              <a:xfrm flipH="1" flipV="1">
                <a:off x="4063" y="2147"/>
                <a:ext cx="0" cy="6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15821" name="Line 45"/>
              <p:cNvSpPr>
                <a:spLocks noChangeShapeType="1"/>
              </p:cNvSpPr>
              <p:nvPr/>
            </p:nvSpPr>
            <p:spPr bwMode="auto">
              <a:xfrm flipH="1" flipV="1">
                <a:off x="4404" y="2147"/>
                <a:ext cx="0" cy="6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715822" name="Line 46"/>
              <p:cNvSpPr>
                <a:spLocks noChangeShapeType="1"/>
              </p:cNvSpPr>
              <p:nvPr/>
            </p:nvSpPr>
            <p:spPr bwMode="auto">
              <a:xfrm flipH="1" flipV="1">
                <a:off x="4752" y="2149"/>
                <a:ext cx="0" cy="6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grpSp>
        <p:sp>
          <p:nvSpPr>
            <p:cNvPr id="715825" name="Text Box 49"/>
            <p:cNvSpPr txBox="1">
              <a:spLocks noChangeArrowheads="1"/>
            </p:cNvSpPr>
            <p:nvPr/>
          </p:nvSpPr>
          <p:spPr bwMode="auto">
            <a:xfrm>
              <a:off x="3792" y="3488"/>
              <a:ext cx="196" cy="168"/>
            </a:xfrm>
            <a:prstGeom prst="rect">
              <a:avLst/>
            </a:prstGeom>
            <a:noFill/>
            <a:ln w="9525" algn="ctr">
              <a:noFill/>
              <a:miter lim="800000"/>
              <a:headEnd/>
              <a:tailEnd/>
            </a:ln>
            <a:effectLst/>
          </p:spPr>
          <p:txBody>
            <a:bodyPr wrap="none">
              <a:spAutoFit/>
            </a:bodyPr>
            <a:lstStyle/>
            <a:p>
              <a:pPr>
                <a:lnSpc>
                  <a:spcPct val="60000"/>
                </a:lnSpc>
                <a:defRPr/>
              </a:pPr>
              <a:r>
                <a:rPr lang="en-GB" dirty="0" smtClean="0">
                  <a:solidFill>
                    <a:schemeClr val="tx1"/>
                  </a:solidFill>
                  <a:effectLst>
                    <a:outerShdw blurRad="38100" dist="38100" dir="2700000" algn="tl">
                      <a:srgbClr val="FFFFFF"/>
                    </a:outerShdw>
                  </a:effectLst>
                  <a:latin typeface="Symbol" pitchFamily="18" charset="2"/>
                </a:rPr>
                <a:t>b</a:t>
              </a:r>
              <a:endParaRPr lang="en-GB" dirty="0">
                <a:solidFill>
                  <a:schemeClr val="tx1"/>
                </a:solidFill>
                <a:effectLst>
                  <a:outerShdw blurRad="38100" dist="38100" dir="2700000" algn="tl">
                    <a:srgbClr val="FFFFFF"/>
                  </a:outerShdw>
                </a:effectLst>
                <a:latin typeface="Symbol" pitchFamily="18" charset="2"/>
              </a:endParaRPr>
            </a:p>
          </p:txBody>
        </p:sp>
        <p:sp>
          <p:nvSpPr>
            <p:cNvPr id="715829" name="Rectangle 53"/>
            <p:cNvSpPr>
              <a:spLocks noChangeArrowheads="1"/>
            </p:cNvSpPr>
            <p:nvPr/>
          </p:nvSpPr>
          <p:spPr bwMode="auto">
            <a:xfrm>
              <a:off x="4043" y="3618"/>
              <a:ext cx="142" cy="28"/>
            </a:xfrm>
            <a:prstGeom prst="rect">
              <a:avLst/>
            </a:prstGeom>
            <a:solidFill>
              <a:schemeClr val="hlink"/>
            </a:solidFill>
            <a:ln w="9525" algn="ctr">
              <a:noFill/>
              <a:miter lim="800000"/>
              <a:headEnd/>
              <a:tailEnd/>
            </a:ln>
            <a:effectLst/>
          </p:spPr>
          <p:txBody>
            <a:bodyPr wrap="none" anchor="ctr"/>
            <a:lstStyle/>
            <a:p>
              <a:pPr>
                <a:defRPr/>
              </a:pPr>
              <a:endParaRPr lang="en-GB">
                <a:latin typeface="Calibri" pitchFamily="34" charset="0"/>
              </a:endParaRPr>
            </a:p>
          </p:txBody>
        </p:sp>
        <p:sp>
          <p:nvSpPr>
            <p:cNvPr id="715793" name="Text Box 17"/>
            <p:cNvSpPr txBox="1">
              <a:spLocks noChangeArrowheads="1"/>
            </p:cNvSpPr>
            <p:nvPr/>
          </p:nvSpPr>
          <p:spPr bwMode="auto">
            <a:xfrm rot="19368683">
              <a:off x="3822" y="3286"/>
              <a:ext cx="345" cy="128"/>
            </a:xfrm>
            <a:prstGeom prst="rect">
              <a:avLst/>
            </a:prstGeom>
            <a:noFill/>
            <a:ln w="9525" algn="ctr">
              <a:noFill/>
              <a:miter lim="800000"/>
              <a:headEnd/>
              <a:tailEnd/>
            </a:ln>
            <a:effectLst/>
          </p:spPr>
          <p:txBody>
            <a:bodyPr>
              <a:spAutoFit/>
            </a:bodyPr>
            <a:lstStyle/>
            <a:p>
              <a:pPr>
                <a:lnSpc>
                  <a:spcPct val="60000"/>
                </a:lnSpc>
                <a:defRPr/>
              </a:pPr>
              <a:r>
                <a:rPr lang="en-GB" sz="1200" dirty="0" err="1" smtClean="0">
                  <a:solidFill>
                    <a:srgbClr val="FFFF00"/>
                  </a:solidFill>
                  <a:effectLst>
                    <a:outerShdw blurRad="38100" dist="38100" dir="2700000" algn="tl">
                      <a:srgbClr val="000000"/>
                    </a:outerShdw>
                  </a:effectLst>
                  <a:latin typeface="Symbol" pitchFamily="18" charset="2"/>
                </a:rPr>
                <a:t>a</a:t>
              </a:r>
              <a:r>
                <a:rPr lang="en-GB" sz="1200" dirty="0" err="1" smtClean="0">
                  <a:solidFill>
                    <a:srgbClr val="FFFF00"/>
                  </a:solidFill>
                  <a:effectLst>
                    <a:outerShdw blurRad="38100" dist="38100" dir="2700000" algn="tl">
                      <a:srgbClr val="000000"/>
                    </a:outerShdw>
                  </a:effectLst>
                  <a:latin typeface="Calibri" pitchFamily="34" charset="0"/>
                </a:rPr>
                <a:t>+</a:t>
              </a:r>
              <a:r>
                <a:rPr lang="en-GB" sz="1200" dirty="0" err="1" smtClean="0">
                  <a:solidFill>
                    <a:srgbClr val="FFFF00"/>
                  </a:solidFill>
                  <a:effectLst>
                    <a:outerShdw blurRad="38100" dist="38100" dir="2700000" algn="tl">
                      <a:srgbClr val="000000"/>
                    </a:outerShdw>
                  </a:effectLst>
                  <a:latin typeface="Symbol" pitchFamily="18" charset="2"/>
                </a:rPr>
                <a:t>b</a:t>
              </a:r>
              <a:endParaRPr lang="en-GB" sz="1200" dirty="0">
                <a:solidFill>
                  <a:srgbClr val="FFFF00"/>
                </a:solidFill>
                <a:effectLst>
                  <a:outerShdw blurRad="38100" dist="38100" dir="2700000" algn="tl">
                    <a:srgbClr val="000000"/>
                  </a:outerShdw>
                </a:effectLst>
                <a:latin typeface="Symbol" pitchFamily="18" charset="2"/>
              </a:endParaRPr>
            </a:p>
          </p:txBody>
        </p:sp>
      </p:grpSp>
      <p:sp>
        <p:nvSpPr>
          <p:cNvPr id="715779" name="Text Box 3"/>
          <p:cNvSpPr txBox="1">
            <a:spLocks noChangeArrowheads="1"/>
          </p:cNvSpPr>
          <p:nvPr/>
        </p:nvSpPr>
        <p:spPr bwMode="auto">
          <a:xfrm>
            <a:off x="71438" y="700088"/>
            <a:ext cx="9013826" cy="946150"/>
          </a:xfrm>
          <a:prstGeom prst="rect">
            <a:avLst/>
          </a:prstGeom>
          <a:noFill/>
          <a:ln w="9525" algn="ctr">
            <a:noFill/>
            <a:miter lim="800000"/>
            <a:headEnd/>
            <a:tailEnd/>
          </a:ln>
          <a:effectLst/>
        </p:spPr>
        <p:txBody>
          <a:bodyPr wrap="square">
            <a:spAutoFit/>
          </a:bodyPr>
          <a:lstStyle/>
          <a:p>
            <a:pP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CO</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is stored in subsolidus dolomite at depths &gt;~70 km (~2 GPa) or magnesite at depths &gt;~100 km (~3 GPa).</a:t>
            </a:r>
            <a:endParaRPr lang="en-GB" sz="2800" dirty="0">
              <a:solidFill>
                <a:schemeClr val="bg1"/>
              </a:solidFill>
              <a:effectLst>
                <a:outerShdw blurRad="38100" dist="38100" dir="2700000" algn="tl">
                  <a:srgbClr val="000000"/>
                </a:outerShdw>
              </a:effectLst>
              <a:latin typeface="Calibri" pitchFamily="34" charset="0"/>
            </a:endParaRPr>
          </a:p>
        </p:txBody>
      </p:sp>
      <p:sp>
        <p:nvSpPr>
          <p:cNvPr id="715781" name="Text Box 5"/>
          <p:cNvSpPr txBox="1">
            <a:spLocks noChangeArrowheads="1"/>
          </p:cNvSpPr>
          <p:nvPr/>
        </p:nvSpPr>
        <p:spPr bwMode="auto">
          <a:xfrm>
            <a:off x="69850" y="2772021"/>
            <a:ext cx="5309393" cy="1815882"/>
          </a:xfrm>
          <a:prstGeom prst="rect">
            <a:avLst/>
          </a:prstGeom>
          <a:noFill/>
          <a:ln w="9525" algn="ctr">
            <a:noFill/>
            <a:miter lim="800000"/>
            <a:headEnd/>
            <a:tailEnd/>
          </a:ln>
          <a:effectLst/>
        </p:spPr>
        <p:txBody>
          <a:bodyPr wrap="square">
            <a:spAutoFit/>
          </a:bodyPr>
          <a:lstStyle/>
          <a:p>
            <a:pP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At depths &gt;300 km,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is stored in </a:t>
            </a:r>
            <a:r>
              <a:rPr lang="en-GB" sz="2800" b="1" dirty="0" smtClean="0">
                <a:solidFill>
                  <a:srgbClr val="FFFF00"/>
                </a:solidFill>
                <a:effectLst>
                  <a:outerShdw blurRad="38100" dist="38100" dir="2700000" algn="tl">
                    <a:srgbClr val="000000"/>
                  </a:outerShdw>
                </a:effectLst>
                <a:latin typeface="Calibri" pitchFamily="34" charset="0"/>
              </a:rPr>
              <a:t>DHMS</a:t>
            </a:r>
            <a:r>
              <a:rPr lang="en-GB" sz="2800" dirty="0" smtClean="0">
                <a:solidFill>
                  <a:schemeClr val="bg1"/>
                </a:solidFill>
                <a:effectLst>
                  <a:outerShdw blurRad="38100" dist="38100" dir="2700000" algn="tl">
                    <a:srgbClr val="000000"/>
                  </a:outerShdw>
                </a:effectLst>
                <a:latin typeface="Calibri" pitchFamily="34" charset="0"/>
              </a:rPr>
              <a:t> (</a:t>
            </a:r>
            <a:r>
              <a:rPr lang="en-GB" sz="2800" i="1" dirty="0" smtClean="0">
                <a:solidFill>
                  <a:schemeClr val="bg1"/>
                </a:solidFill>
                <a:effectLst>
                  <a:outerShdw blurRad="38100" dist="38100" dir="2700000" algn="tl">
                    <a:srgbClr val="000000"/>
                  </a:outerShdw>
                </a:effectLst>
                <a:latin typeface="Calibri" pitchFamily="34" charset="0"/>
              </a:rPr>
              <a:t>Dense Hydrous Magnesium Silicates</a:t>
            </a:r>
            <a:r>
              <a:rPr lang="en-GB" sz="2800" dirty="0" smtClean="0">
                <a:solidFill>
                  <a:schemeClr val="bg1"/>
                </a:solidFill>
                <a:effectLst>
                  <a:outerShdw blurRad="38100" dist="38100" dir="2700000" algn="tl">
                    <a:srgbClr val="000000"/>
                  </a:outerShdw>
                </a:effectLst>
                <a:latin typeface="Calibri" pitchFamily="34" charset="0"/>
              </a:rPr>
              <a:t>) like </a:t>
            </a:r>
            <a:r>
              <a:rPr lang="en-GB" sz="2800" dirty="0" err="1" smtClean="0">
                <a:solidFill>
                  <a:schemeClr val="bg1"/>
                </a:solidFill>
                <a:effectLst>
                  <a:outerShdw blurRad="38100" dist="38100" dir="2700000" algn="tl">
                    <a:srgbClr val="000000"/>
                  </a:outerShdw>
                </a:effectLst>
                <a:latin typeface="Calibri" pitchFamily="34" charset="0"/>
              </a:rPr>
              <a:t>Brucite</a:t>
            </a:r>
            <a:r>
              <a:rPr lang="en-GB" sz="2800" dirty="0" smtClean="0">
                <a:solidFill>
                  <a:schemeClr val="bg1"/>
                </a:solidFill>
                <a:effectLst>
                  <a:outerShdw blurRad="38100" dist="38100" dir="2700000" algn="tl">
                    <a:srgbClr val="000000"/>
                  </a:outerShdw>
                </a:effectLst>
                <a:latin typeface="Calibri" pitchFamily="34" charset="0"/>
              </a:rPr>
              <a:t> [Mg(OH)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and Wadsleyite at P = 410-520 km.</a:t>
            </a:r>
            <a:endParaRPr lang="en-GB" sz="3600" dirty="0">
              <a:solidFill>
                <a:schemeClr val="bg1"/>
              </a:solidFill>
              <a:effectLst>
                <a:outerShdw blurRad="38100" dist="38100" dir="2700000" algn="tl">
                  <a:srgbClr val="000000"/>
                </a:outerShdw>
              </a:effectLst>
              <a:latin typeface="Calibri" pitchFamily="34" charset="0"/>
            </a:endParaRPr>
          </a:p>
        </p:txBody>
      </p:sp>
      <p:sp>
        <p:nvSpPr>
          <p:cNvPr id="715783" name="Text Box 7"/>
          <p:cNvSpPr txBox="1">
            <a:spLocks noChangeArrowheads="1"/>
          </p:cNvSpPr>
          <p:nvPr/>
        </p:nvSpPr>
        <p:spPr bwMode="auto">
          <a:xfrm>
            <a:off x="342900" y="5003471"/>
            <a:ext cx="4891088" cy="641350"/>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smtClean="0">
                <a:solidFill>
                  <a:srgbClr val="FFFF00"/>
                </a:solidFill>
                <a:effectLst>
                  <a:outerShdw blurRad="38100" dist="38100" dir="2700000" algn="tl">
                    <a:srgbClr val="000000"/>
                  </a:outerShdw>
                </a:effectLst>
                <a:latin typeface="Calibri" pitchFamily="34" charset="0"/>
              </a:rPr>
              <a:t>Remember Wadsleyite?</a:t>
            </a:r>
            <a:endParaRPr lang="en-GB" sz="4400" dirty="0">
              <a:solidFill>
                <a:srgbClr val="FFFF00"/>
              </a:solidFill>
              <a:effectLst>
                <a:outerShdw blurRad="38100" dist="38100" dir="2700000" algn="tl">
                  <a:srgbClr val="000000"/>
                </a:outerShdw>
              </a:effectLst>
              <a:latin typeface="Calibri" pitchFamily="34" charset="0"/>
            </a:endParaRPr>
          </a:p>
        </p:txBody>
      </p:sp>
      <p:sp>
        <p:nvSpPr>
          <p:cNvPr id="715826" name="Line 50"/>
          <p:cNvSpPr>
            <a:spLocks noChangeShapeType="1"/>
          </p:cNvSpPr>
          <p:nvPr/>
        </p:nvSpPr>
        <p:spPr bwMode="auto">
          <a:xfrm flipV="1">
            <a:off x="6269038" y="3484563"/>
            <a:ext cx="0" cy="2770187"/>
          </a:xfrm>
          <a:prstGeom prst="line">
            <a:avLst/>
          </a:prstGeom>
          <a:noFill/>
          <a:ln w="19050">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15827" name="Text Box 51"/>
          <p:cNvSpPr txBox="1">
            <a:spLocks noChangeArrowheads="1"/>
          </p:cNvSpPr>
          <p:nvPr/>
        </p:nvSpPr>
        <p:spPr bwMode="auto">
          <a:xfrm>
            <a:off x="1445796" y="5575891"/>
            <a:ext cx="2662238" cy="701675"/>
          </a:xfrm>
          <a:prstGeom prst="rect">
            <a:avLst/>
          </a:prstGeom>
          <a:noFill/>
          <a:ln w="9525" algn="ctr">
            <a:noFill/>
            <a:miter lim="800000"/>
            <a:headEnd/>
            <a:tailEnd/>
          </a:ln>
          <a:effectLst/>
        </p:spPr>
        <p:txBody>
          <a:bodyPr>
            <a:spAutoFit/>
          </a:bodyPr>
          <a:lstStyle/>
          <a:p>
            <a:pPr algn="ctr">
              <a:spcBef>
                <a:spcPct val="50000"/>
              </a:spcBef>
              <a:defRPr/>
            </a:pPr>
            <a:r>
              <a:rPr lang="en-GB" sz="4000" dirty="0" smtClean="0">
                <a:solidFill>
                  <a:schemeClr val="bg1"/>
                </a:solidFill>
                <a:effectLst>
                  <a:outerShdw blurRad="38100" dist="38100" dir="2700000" algn="tl">
                    <a:srgbClr val="000000"/>
                  </a:outerShdw>
                </a:effectLst>
                <a:latin typeface="Symbol" pitchFamily="18" charset="2"/>
              </a:rPr>
              <a:t>b</a:t>
            </a:r>
            <a:r>
              <a:rPr lang="en-GB" sz="4000" dirty="0" smtClean="0">
                <a:solidFill>
                  <a:schemeClr val="bg1"/>
                </a:solidFill>
                <a:effectLst>
                  <a:outerShdw blurRad="38100" dist="38100" dir="2700000" algn="tl">
                    <a:srgbClr val="000000"/>
                  </a:outerShdw>
                </a:effectLst>
                <a:latin typeface="Calibri" pitchFamily="34" charset="0"/>
              </a:rPr>
              <a:t>-Olivine</a:t>
            </a:r>
            <a:endParaRPr lang="en-GB" sz="4800" dirty="0">
              <a:solidFill>
                <a:schemeClr val="bg1"/>
              </a:solidFill>
              <a:effectLst>
                <a:outerShdw blurRad="38100" dist="38100" dir="2700000" algn="tl">
                  <a:srgbClr val="000000"/>
                </a:outerShdw>
              </a:effectLst>
              <a:latin typeface="Calibri" pitchFamily="34" charset="0"/>
            </a:endParaRPr>
          </a:p>
        </p:txBody>
      </p:sp>
      <p:sp>
        <p:nvSpPr>
          <p:cNvPr id="715830" name="Text Box 54"/>
          <p:cNvSpPr txBox="1">
            <a:spLocks noChangeArrowheads="1"/>
          </p:cNvSpPr>
          <p:nvPr/>
        </p:nvSpPr>
        <p:spPr bwMode="auto">
          <a:xfrm>
            <a:off x="1" y="85725"/>
            <a:ext cx="9144000" cy="646331"/>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smtClean="0">
                <a:solidFill>
                  <a:schemeClr val="bg1"/>
                </a:solidFill>
                <a:effectLst>
                  <a:outerShdw blurRad="38100" dist="38100" dir="2700000" algn="tl">
                    <a:srgbClr val="000000"/>
                  </a:outerShdw>
                </a:effectLst>
                <a:latin typeface="Calibri" pitchFamily="34" charset="0"/>
              </a:rPr>
              <a:t>Where are volatiles stored in the solid mantle?</a:t>
            </a:r>
            <a:endParaRPr lang="en-GB" sz="3600" dirty="0">
              <a:solidFill>
                <a:schemeClr val="bg1"/>
              </a:solidFill>
              <a:effectLst>
                <a:outerShdw blurRad="38100" dist="38100" dir="2700000" algn="tl">
                  <a:srgbClr val="000000"/>
                </a:outerShdw>
              </a:effectLst>
              <a:latin typeface="Calibri" pitchFamily="34" charset="0"/>
            </a:endParaRPr>
          </a:p>
        </p:txBody>
      </p:sp>
      <p:sp>
        <p:nvSpPr>
          <p:cNvPr id="715782" name="Text Box 6"/>
          <p:cNvSpPr txBox="1">
            <a:spLocks noChangeArrowheads="1"/>
          </p:cNvSpPr>
          <p:nvPr/>
        </p:nvSpPr>
        <p:spPr bwMode="auto">
          <a:xfrm>
            <a:off x="71571" y="1903414"/>
            <a:ext cx="9071499" cy="523875"/>
          </a:xfrm>
          <a:prstGeom prst="rect">
            <a:avLst/>
          </a:prstGeom>
          <a:noFill/>
          <a:ln w="9525" algn="ctr">
            <a:noFill/>
            <a:miter lim="800000"/>
            <a:headEnd/>
            <a:tailEnd/>
          </a:ln>
          <a:effectLst/>
        </p:spPr>
        <p:txBody>
          <a:bodyPr wrap="square">
            <a:spAutoFit/>
          </a:bodyPr>
          <a:lstStyle/>
          <a:p>
            <a:pP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a:t>
            </a:r>
            <a:r>
              <a:rPr lang="en-GB" sz="1600" dirty="0" smtClean="0">
                <a:solidFill>
                  <a:schemeClr val="bg1"/>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is</a:t>
            </a:r>
            <a:r>
              <a:rPr lang="en-GB" sz="1600" dirty="0" smtClean="0">
                <a:solidFill>
                  <a:schemeClr val="bg1"/>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stored</a:t>
            </a:r>
            <a:r>
              <a:rPr lang="en-GB" sz="1600" dirty="0" smtClean="0">
                <a:solidFill>
                  <a:schemeClr val="bg1"/>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in</a:t>
            </a:r>
            <a:r>
              <a:rPr lang="en-GB" sz="1600" dirty="0" smtClean="0">
                <a:solidFill>
                  <a:schemeClr val="bg1"/>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different</a:t>
            </a:r>
            <a:r>
              <a:rPr lang="en-GB" sz="1600" dirty="0" smtClean="0">
                <a:solidFill>
                  <a:schemeClr val="bg1"/>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silicates</a:t>
            </a:r>
            <a:r>
              <a:rPr lang="en-GB" sz="1600" dirty="0" smtClean="0">
                <a:solidFill>
                  <a:schemeClr val="bg1"/>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containing</a:t>
            </a:r>
            <a:r>
              <a:rPr lang="en-GB" sz="1600" dirty="0" smtClean="0">
                <a:solidFill>
                  <a:schemeClr val="bg1"/>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up</a:t>
            </a:r>
            <a:r>
              <a:rPr lang="en-GB" sz="1600" dirty="0" smtClean="0">
                <a:solidFill>
                  <a:schemeClr val="bg1"/>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to</a:t>
            </a:r>
            <a:r>
              <a:rPr lang="en-GB" sz="1600" dirty="0" smtClean="0">
                <a:solidFill>
                  <a:schemeClr val="bg1"/>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15</a:t>
            </a:r>
            <a:r>
              <a:rPr lang="en-GB" sz="1600" dirty="0" smtClean="0">
                <a:solidFill>
                  <a:schemeClr val="bg1"/>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wt%</a:t>
            </a:r>
            <a:r>
              <a:rPr lang="en-GB" sz="1600" dirty="0" smtClean="0">
                <a:solidFill>
                  <a:schemeClr val="bg1"/>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a:t>
            </a:r>
            <a:endParaRPr lang="en-GB" sz="28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4092516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5830"/>
                                        </p:tgtEl>
                                        <p:attrNameLst>
                                          <p:attrName>style.visibility</p:attrName>
                                        </p:attrNameLst>
                                      </p:cBhvr>
                                      <p:to>
                                        <p:strVal val="visible"/>
                                      </p:to>
                                    </p:set>
                                    <p:animEffect transition="in" filter="fade">
                                      <p:cBhvr>
                                        <p:cTn id="7" dur="500"/>
                                        <p:tgtEl>
                                          <p:spTgt spid="7158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5779"/>
                                        </p:tgtEl>
                                        <p:attrNameLst>
                                          <p:attrName>style.visibility</p:attrName>
                                        </p:attrNameLst>
                                      </p:cBhvr>
                                      <p:to>
                                        <p:strVal val="visible"/>
                                      </p:to>
                                    </p:set>
                                    <p:animEffect transition="in" filter="fade">
                                      <p:cBhvr>
                                        <p:cTn id="12" dur="500"/>
                                        <p:tgtEl>
                                          <p:spTgt spid="715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5781"/>
                                        </p:tgtEl>
                                        <p:attrNameLst>
                                          <p:attrName>style.visibility</p:attrName>
                                        </p:attrNameLst>
                                      </p:cBhvr>
                                      <p:to>
                                        <p:strVal val="visible"/>
                                      </p:to>
                                    </p:set>
                                    <p:animEffect transition="in" filter="fade">
                                      <p:cBhvr>
                                        <p:cTn id="17" dur="500"/>
                                        <p:tgtEl>
                                          <p:spTgt spid="7157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5783"/>
                                        </p:tgtEl>
                                        <p:attrNameLst>
                                          <p:attrName>style.visibility</p:attrName>
                                        </p:attrNameLst>
                                      </p:cBhvr>
                                      <p:to>
                                        <p:strVal val="visible"/>
                                      </p:to>
                                    </p:set>
                                    <p:animEffect transition="in" filter="fade">
                                      <p:cBhvr>
                                        <p:cTn id="22" dur="500"/>
                                        <p:tgtEl>
                                          <p:spTgt spid="71578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715827"/>
                                        </p:tgtEl>
                                        <p:attrNameLst>
                                          <p:attrName>style.visibility</p:attrName>
                                        </p:attrNameLst>
                                      </p:cBhvr>
                                      <p:to>
                                        <p:strVal val="visible"/>
                                      </p:to>
                                    </p:set>
                                    <p:animEffect transition="in" filter="fade">
                                      <p:cBhvr>
                                        <p:cTn id="26" dur="500"/>
                                        <p:tgtEl>
                                          <p:spTgt spid="715827"/>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15826"/>
                                        </p:tgtEl>
                                        <p:attrNameLst>
                                          <p:attrName>style.visibility</p:attrName>
                                        </p:attrNameLst>
                                      </p:cBhvr>
                                      <p:to>
                                        <p:strVal val="visible"/>
                                      </p:to>
                                    </p:set>
                                    <p:animEffect transition="in" filter="wipe(down)">
                                      <p:cBhvr>
                                        <p:cTn id="35" dur="500"/>
                                        <p:tgtEl>
                                          <p:spTgt spid="715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79" grpId="0"/>
      <p:bldP spid="715781" grpId="0"/>
      <p:bldP spid="715783" grpId="0"/>
      <p:bldP spid="715827" grpId="0"/>
      <p:bldP spid="7158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3" name="Text Box 3"/>
          <p:cNvSpPr txBox="1">
            <a:spLocks noChangeArrowheads="1"/>
          </p:cNvSpPr>
          <p:nvPr/>
        </p:nvSpPr>
        <p:spPr bwMode="auto">
          <a:xfrm>
            <a:off x="71438" y="1771650"/>
            <a:ext cx="4517404" cy="2677656"/>
          </a:xfrm>
          <a:prstGeom prst="rect">
            <a:avLst/>
          </a:prstGeom>
          <a:noFill/>
          <a:ln w="9525" algn="ctr">
            <a:noFill/>
            <a:miter lim="800000"/>
            <a:headEnd/>
            <a:tailEnd/>
          </a:ln>
          <a:effectLst/>
        </p:spPr>
        <p:txBody>
          <a:bodyPr wrap="square">
            <a:spAutoFit/>
          </a:bodyPr>
          <a:lstStyle/>
          <a:p>
            <a:r>
              <a:rPr lang="en-GB" sz="2400" dirty="0" smtClean="0">
                <a:solidFill>
                  <a:schemeClr val="bg1"/>
                </a:solidFill>
                <a:effectLst>
                  <a:outerShdw blurRad="38100" dist="38100" dir="2700000" algn="tl">
                    <a:srgbClr val="000000"/>
                  </a:outerShdw>
                </a:effectLst>
                <a:latin typeface="Calibri" pitchFamily="34" charset="0"/>
              </a:rPr>
              <a:t>DHMS (A, E, </a:t>
            </a:r>
            <a:r>
              <a:rPr lang="en-GB" sz="2400" dirty="0" err="1" smtClean="0">
                <a:solidFill>
                  <a:schemeClr val="bg1"/>
                </a:solidFill>
                <a:effectLst>
                  <a:outerShdw blurRad="38100" dist="38100" dir="2700000" algn="tl">
                    <a:srgbClr val="000000"/>
                  </a:outerShdw>
                </a:effectLst>
                <a:latin typeface="Calibri" pitchFamily="34" charset="0"/>
              </a:rPr>
              <a:t>superB</a:t>
            </a:r>
            <a:r>
              <a:rPr lang="en-GB" sz="2400" dirty="0" smtClean="0">
                <a:solidFill>
                  <a:schemeClr val="bg1"/>
                </a:solidFill>
                <a:effectLst>
                  <a:outerShdw blurRad="38100" dist="38100" dir="2700000" algn="tl">
                    <a:srgbClr val="000000"/>
                  </a:outerShdw>
                </a:effectLst>
                <a:latin typeface="Calibri" pitchFamily="34" charset="0"/>
              </a:rPr>
              <a:t>) cannot exist in pyrolite along a typical mantle geotherm due to their stability being restricted to lower temperature and can occur only under the P–T conditions in slabs descending into the mantle.</a:t>
            </a:r>
            <a:endParaRPr lang="en-GB" sz="2400" dirty="0">
              <a:solidFill>
                <a:schemeClr val="bg1"/>
              </a:solidFill>
              <a:effectLst>
                <a:outerShdw blurRad="38100" dist="38100" dir="2700000" algn="tl">
                  <a:srgbClr val="000000"/>
                </a:outerShdw>
              </a:effectLst>
              <a:latin typeface="Calibri" pitchFamily="34" charset="0"/>
            </a:endParaRPr>
          </a:p>
        </p:txBody>
      </p:sp>
      <p:pic>
        <p:nvPicPr>
          <p:cNvPr id="131078" name="Picture 58"/>
          <p:cNvPicPr>
            <a:picLocks noChangeAspect="1" noChangeArrowheads="1"/>
          </p:cNvPicPr>
          <p:nvPr/>
        </p:nvPicPr>
        <p:blipFill>
          <a:blip r:embed="rId3" cstate="print"/>
          <a:srcRect/>
          <a:stretch>
            <a:fillRect/>
          </a:stretch>
        </p:blipFill>
        <p:spPr bwMode="auto">
          <a:xfrm>
            <a:off x="4548188" y="0"/>
            <a:ext cx="4595812" cy="6858000"/>
          </a:xfrm>
          <a:prstGeom prst="rect">
            <a:avLst/>
          </a:prstGeom>
          <a:noFill/>
          <a:ln w="9525" algn="ctr">
            <a:noFill/>
            <a:miter lim="800000"/>
            <a:headEnd/>
            <a:tailEnd/>
          </a:ln>
        </p:spPr>
      </p:pic>
      <p:sp>
        <p:nvSpPr>
          <p:cNvPr id="1039419" name="Freeform 59"/>
          <p:cNvSpPr>
            <a:spLocks/>
          </p:cNvSpPr>
          <p:nvPr/>
        </p:nvSpPr>
        <p:spPr bwMode="auto">
          <a:xfrm>
            <a:off x="5683250" y="2271713"/>
            <a:ext cx="246063" cy="323850"/>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0" name="Text Box 60"/>
          <p:cNvSpPr txBox="1">
            <a:spLocks noChangeArrowheads="1"/>
          </p:cNvSpPr>
          <p:nvPr/>
        </p:nvSpPr>
        <p:spPr bwMode="auto">
          <a:xfrm rot="1015650">
            <a:off x="5460012" y="2278648"/>
            <a:ext cx="663964"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 + E</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9421" name="Freeform 61"/>
          <p:cNvSpPr>
            <a:spLocks/>
          </p:cNvSpPr>
          <p:nvPr/>
        </p:nvSpPr>
        <p:spPr bwMode="auto">
          <a:xfrm>
            <a:off x="5683250" y="2705100"/>
            <a:ext cx="279400" cy="461963"/>
          </a:xfrm>
          <a:custGeom>
            <a:avLst/>
            <a:gdLst/>
            <a:ahLst/>
            <a:cxnLst>
              <a:cxn ang="0">
                <a:pos x="14" y="30"/>
              </a:cxn>
              <a:cxn ang="0">
                <a:pos x="11" y="192"/>
              </a:cxn>
              <a:cxn ang="0">
                <a:pos x="41" y="243"/>
              </a:cxn>
              <a:cxn ang="0">
                <a:pos x="71" y="291"/>
              </a:cxn>
              <a:cxn ang="0">
                <a:pos x="146" y="255"/>
              </a:cxn>
              <a:cxn ang="0">
                <a:pos x="167" y="213"/>
              </a:cxn>
              <a:cxn ang="0">
                <a:pos x="170" y="156"/>
              </a:cxn>
              <a:cxn ang="0">
                <a:pos x="152" y="126"/>
              </a:cxn>
              <a:cxn ang="0">
                <a:pos x="143" y="99"/>
              </a:cxn>
              <a:cxn ang="0">
                <a:pos x="140" y="90"/>
              </a:cxn>
              <a:cxn ang="0">
                <a:pos x="122" y="27"/>
              </a:cxn>
              <a:cxn ang="0">
                <a:pos x="86" y="6"/>
              </a:cxn>
              <a:cxn ang="0">
                <a:pos x="68" y="0"/>
              </a:cxn>
              <a:cxn ang="0">
                <a:pos x="14" y="30"/>
              </a:cxn>
            </a:cxnLst>
            <a:rect l="0" t="0" r="r" b="b"/>
            <a:pathLst>
              <a:path w="176" h="291">
                <a:moveTo>
                  <a:pt x="14" y="30"/>
                </a:moveTo>
                <a:cubicBezTo>
                  <a:pt x="0" y="85"/>
                  <a:pt x="7" y="127"/>
                  <a:pt x="11" y="192"/>
                </a:cubicBezTo>
                <a:cubicBezTo>
                  <a:pt x="12" y="212"/>
                  <a:pt x="35" y="225"/>
                  <a:pt x="41" y="243"/>
                </a:cubicBezTo>
                <a:cubicBezTo>
                  <a:pt x="44" y="272"/>
                  <a:pt x="44" y="282"/>
                  <a:pt x="71" y="291"/>
                </a:cubicBezTo>
                <a:cubicBezTo>
                  <a:pt x="119" y="286"/>
                  <a:pt x="109" y="279"/>
                  <a:pt x="146" y="255"/>
                </a:cubicBezTo>
                <a:cubicBezTo>
                  <a:pt x="151" y="241"/>
                  <a:pt x="159" y="226"/>
                  <a:pt x="167" y="213"/>
                </a:cubicBezTo>
                <a:cubicBezTo>
                  <a:pt x="174" y="186"/>
                  <a:pt x="176" y="187"/>
                  <a:pt x="170" y="156"/>
                </a:cubicBezTo>
                <a:cubicBezTo>
                  <a:pt x="168" y="145"/>
                  <a:pt x="155" y="135"/>
                  <a:pt x="152" y="126"/>
                </a:cubicBezTo>
                <a:cubicBezTo>
                  <a:pt x="149" y="117"/>
                  <a:pt x="146" y="108"/>
                  <a:pt x="143" y="99"/>
                </a:cubicBezTo>
                <a:cubicBezTo>
                  <a:pt x="142" y="96"/>
                  <a:pt x="140" y="90"/>
                  <a:pt x="140" y="90"/>
                </a:cubicBezTo>
                <a:cubicBezTo>
                  <a:pt x="138" y="67"/>
                  <a:pt x="141" y="43"/>
                  <a:pt x="122" y="27"/>
                </a:cubicBezTo>
                <a:cubicBezTo>
                  <a:pt x="110" y="17"/>
                  <a:pt x="102" y="11"/>
                  <a:pt x="86" y="6"/>
                </a:cubicBezTo>
                <a:cubicBezTo>
                  <a:pt x="80" y="4"/>
                  <a:pt x="68" y="0"/>
                  <a:pt x="68" y="0"/>
                </a:cubicBezTo>
                <a:cubicBezTo>
                  <a:pt x="53" y="2"/>
                  <a:pt x="14" y="8"/>
                  <a:pt x="14" y="3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2" name="Freeform 62"/>
          <p:cNvSpPr>
            <a:spLocks/>
          </p:cNvSpPr>
          <p:nvPr/>
        </p:nvSpPr>
        <p:spPr bwMode="auto">
          <a:xfrm>
            <a:off x="5930900" y="4019550"/>
            <a:ext cx="485775" cy="700088"/>
          </a:xfrm>
          <a:custGeom>
            <a:avLst/>
            <a:gdLst/>
            <a:ahLst/>
            <a:cxnLst>
              <a:cxn ang="0">
                <a:pos x="59" y="15"/>
              </a:cxn>
              <a:cxn ang="0">
                <a:pos x="110" y="405"/>
              </a:cxn>
              <a:cxn ang="0">
                <a:pos x="164" y="441"/>
              </a:cxn>
              <a:cxn ang="0">
                <a:pos x="209" y="438"/>
              </a:cxn>
              <a:cxn ang="0">
                <a:pos x="257" y="408"/>
              </a:cxn>
              <a:cxn ang="0">
                <a:pos x="272" y="318"/>
              </a:cxn>
              <a:cxn ang="0">
                <a:pos x="287" y="270"/>
              </a:cxn>
              <a:cxn ang="0">
                <a:pos x="188" y="0"/>
              </a:cxn>
              <a:cxn ang="0">
                <a:pos x="77" y="3"/>
              </a:cxn>
              <a:cxn ang="0">
                <a:pos x="59" y="15"/>
              </a:cxn>
            </a:cxnLst>
            <a:rect l="0" t="0" r="r" b="b"/>
            <a:pathLst>
              <a:path w="306" h="441">
                <a:moveTo>
                  <a:pt x="59" y="15"/>
                </a:moveTo>
                <a:cubicBezTo>
                  <a:pt x="60" y="154"/>
                  <a:pt x="0" y="311"/>
                  <a:pt x="110" y="405"/>
                </a:cubicBezTo>
                <a:cubicBezTo>
                  <a:pt x="126" y="419"/>
                  <a:pt x="143" y="434"/>
                  <a:pt x="164" y="441"/>
                </a:cubicBezTo>
                <a:cubicBezTo>
                  <a:pt x="179" y="440"/>
                  <a:pt x="194" y="441"/>
                  <a:pt x="209" y="438"/>
                </a:cubicBezTo>
                <a:cubicBezTo>
                  <a:pt x="226" y="434"/>
                  <a:pt x="239" y="414"/>
                  <a:pt x="257" y="408"/>
                </a:cubicBezTo>
                <a:cubicBezTo>
                  <a:pt x="280" y="385"/>
                  <a:pt x="269" y="347"/>
                  <a:pt x="272" y="318"/>
                </a:cubicBezTo>
                <a:cubicBezTo>
                  <a:pt x="274" y="303"/>
                  <a:pt x="283" y="285"/>
                  <a:pt x="287" y="270"/>
                </a:cubicBezTo>
                <a:cubicBezTo>
                  <a:pt x="285" y="175"/>
                  <a:pt x="306" y="39"/>
                  <a:pt x="188" y="0"/>
                </a:cubicBezTo>
                <a:cubicBezTo>
                  <a:pt x="151" y="1"/>
                  <a:pt x="114" y="1"/>
                  <a:pt x="77" y="3"/>
                </a:cubicBezTo>
                <a:cubicBezTo>
                  <a:pt x="65" y="4"/>
                  <a:pt x="68" y="15"/>
                  <a:pt x="59" y="15"/>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3" name="Text Box 63"/>
          <p:cNvSpPr txBox="1">
            <a:spLocks noChangeArrowheads="1"/>
          </p:cNvSpPr>
          <p:nvPr/>
        </p:nvSpPr>
        <p:spPr bwMode="auto">
          <a:xfrm rot="4202875">
            <a:off x="5699988" y="4144755"/>
            <a:ext cx="950773"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 + SuB</a:t>
            </a:r>
            <a:endParaRPr lang="en-GB" sz="1600">
              <a:solidFill>
                <a:srgbClr val="FFFF00"/>
              </a:solidFill>
              <a:effectLst>
                <a:outerShdw blurRad="38100" dist="38100" dir="2700000" algn="tl">
                  <a:srgbClr val="000000"/>
                </a:outerShdw>
              </a:effectLst>
              <a:latin typeface="Calibri" pitchFamily="34" charset="0"/>
            </a:endParaRPr>
          </a:p>
        </p:txBody>
      </p:sp>
      <p:sp>
        <p:nvSpPr>
          <p:cNvPr id="1039424" name="Rectangle 64"/>
          <p:cNvSpPr>
            <a:spLocks noChangeArrowheads="1"/>
          </p:cNvSpPr>
          <p:nvPr/>
        </p:nvSpPr>
        <p:spPr bwMode="auto">
          <a:xfrm>
            <a:off x="5667375" y="5629275"/>
            <a:ext cx="266700" cy="90487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25" name="Text Box 65"/>
          <p:cNvSpPr txBox="1">
            <a:spLocks noChangeArrowheads="1"/>
          </p:cNvSpPr>
          <p:nvPr/>
        </p:nvSpPr>
        <p:spPr bwMode="auto">
          <a:xfrm>
            <a:off x="5070475" y="6051550"/>
            <a:ext cx="1233030"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Phase G/D/F</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9426" name="Freeform 66"/>
          <p:cNvSpPr>
            <a:spLocks/>
          </p:cNvSpPr>
          <p:nvPr/>
        </p:nvSpPr>
        <p:spPr bwMode="auto">
          <a:xfrm rot="-741322">
            <a:off x="5060950" y="2114550"/>
            <a:ext cx="233363" cy="369888"/>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7" name="Text Box 67"/>
          <p:cNvSpPr txBox="1">
            <a:spLocks noChangeArrowheads="1"/>
          </p:cNvSpPr>
          <p:nvPr/>
        </p:nvSpPr>
        <p:spPr bwMode="auto">
          <a:xfrm rot="3927307">
            <a:off x="4853009" y="2081313"/>
            <a:ext cx="619080" cy="307777"/>
          </a:xfrm>
          <a:prstGeom prst="rect">
            <a:avLst/>
          </a:prstGeom>
          <a:noFill/>
          <a:ln w="9525" algn="ctr">
            <a:noFill/>
            <a:miter lim="800000"/>
            <a:headEnd/>
            <a:tailEnd/>
          </a:ln>
          <a:effectLst/>
        </p:spPr>
        <p:txBody>
          <a:bodyPr wrap="none">
            <a:spAutoFit/>
          </a:bodyPr>
          <a:lstStyle/>
          <a:p>
            <a:pPr>
              <a:defRPr/>
            </a:pPr>
            <a:r>
              <a:rPr lang="en-GB" sz="1400" dirty="0" smtClean="0">
                <a:solidFill>
                  <a:srgbClr val="FFFF00"/>
                </a:solidFill>
                <a:effectLst>
                  <a:outerShdw blurRad="38100" dist="38100" dir="2700000" algn="tl">
                    <a:srgbClr val="000000"/>
                  </a:outerShdw>
                </a:effectLst>
                <a:latin typeface="Calibri" pitchFamily="34" charset="0"/>
              </a:rPr>
              <a:t>Ol + A</a:t>
            </a:r>
            <a:endParaRPr lang="en-GB" sz="1400" dirty="0">
              <a:solidFill>
                <a:srgbClr val="FFFF00"/>
              </a:solidFill>
              <a:effectLst>
                <a:outerShdw blurRad="38100" dist="38100" dir="2700000" algn="tl">
                  <a:srgbClr val="000000"/>
                </a:outerShdw>
              </a:effectLst>
              <a:latin typeface="Calibri" pitchFamily="34" charset="0"/>
            </a:endParaRPr>
          </a:p>
        </p:txBody>
      </p:sp>
      <p:sp>
        <p:nvSpPr>
          <p:cNvPr id="1039428" name="Freeform 68"/>
          <p:cNvSpPr>
            <a:spLocks/>
          </p:cNvSpPr>
          <p:nvPr/>
        </p:nvSpPr>
        <p:spPr bwMode="auto">
          <a:xfrm>
            <a:off x="5086350" y="2486025"/>
            <a:ext cx="3267075" cy="1038225"/>
          </a:xfrm>
          <a:custGeom>
            <a:avLst/>
            <a:gdLst/>
            <a:ahLst/>
            <a:cxnLst>
              <a:cxn ang="0">
                <a:pos x="0" y="9"/>
              </a:cxn>
              <a:cxn ang="0">
                <a:pos x="258" y="0"/>
              </a:cxn>
              <a:cxn ang="0">
                <a:pos x="2058" y="654"/>
              </a:cxn>
            </a:cxnLst>
            <a:rect l="0" t="0" r="r" b="b"/>
            <a:pathLst>
              <a:path w="2058" h="654">
                <a:moveTo>
                  <a:pt x="0" y="9"/>
                </a:moveTo>
                <a:lnTo>
                  <a:pt x="258" y="0"/>
                </a:lnTo>
                <a:lnTo>
                  <a:pt x="2058" y="654"/>
                </a:lnTo>
              </a:path>
            </a:pathLst>
          </a:custGeom>
          <a:noFill/>
          <a:ln w="57150" cap="flat" cmpd="sng">
            <a:solidFill>
              <a:srgbClr val="6600CC"/>
            </a:solidFill>
            <a:prstDash val="dash"/>
            <a:round/>
            <a:headEnd/>
            <a:tailEnd/>
          </a:ln>
          <a:effectLst/>
        </p:spPr>
        <p:txBody>
          <a:bodyPr anchor="ctr"/>
          <a:lstStyle/>
          <a:p>
            <a:pPr>
              <a:defRPr/>
            </a:pPr>
            <a:endParaRPr lang="en-GB">
              <a:latin typeface="Calibri" pitchFamily="34" charset="0"/>
            </a:endParaRPr>
          </a:p>
        </p:txBody>
      </p:sp>
      <p:sp>
        <p:nvSpPr>
          <p:cNvPr id="1039429" name="Freeform 69"/>
          <p:cNvSpPr>
            <a:spLocks/>
          </p:cNvSpPr>
          <p:nvPr/>
        </p:nvSpPr>
        <p:spPr bwMode="auto">
          <a:xfrm>
            <a:off x="5176838" y="3619500"/>
            <a:ext cx="3490912" cy="1052513"/>
          </a:xfrm>
          <a:custGeom>
            <a:avLst/>
            <a:gdLst/>
            <a:ahLst/>
            <a:cxnLst>
              <a:cxn ang="0">
                <a:pos x="0" y="9"/>
              </a:cxn>
              <a:cxn ang="0">
                <a:pos x="258" y="0"/>
              </a:cxn>
              <a:cxn ang="0">
                <a:pos x="2199" y="663"/>
              </a:cxn>
            </a:cxnLst>
            <a:rect l="0" t="0" r="r" b="b"/>
            <a:pathLst>
              <a:path w="2199" h="663">
                <a:moveTo>
                  <a:pt x="0" y="9"/>
                </a:moveTo>
                <a:lnTo>
                  <a:pt x="258" y="0"/>
                </a:lnTo>
                <a:lnTo>
                  <a:pt x="2199" y="663"/>
                </a:lnTo>
              </a:path>
            </a:pathLst>
          </a:custGeom>
          <a:noFill/>
          <a:ln w="57150" cap="flat" cmpd="sng">
            <a:solidFill>
              <a:srgbClr val="66FF33"/>
            </a:solidFill>
            <a:prstDash val="dash"/>
            <a:round/>
            <a:headEnd/>
            <a:tailEnd/>
          </a:ln>
          <a:effectLst/>
        </p:spPr>
        <p:txBody>
          <a:bodyPr anchor="ctr"/>
          <a:lstStyle/>
          <a:p>
            <a:pPr>
              <a:defRPr/>
            </a:pPr>
            <a:endParaRPr lang="en-GB">
              <a:latin typeface="Calibri" pitchFamily="34" charset="0"/>
            </a:endParaRPr>
          </a:p>
        </p:txBody>
      </p:sp>
      <p:sp>
        <p:nvSpPr>
          <p:cNvPr id="1039430" name="Text Box 70"/>
          <p:cNvSpPr txBox="1">
            <a:spLocks noChangeArrowheads="1"/>
          </p:cNvSpPr>
          <p:nvPr/>
        </p:nvSpPr>
        <p:spPr bwMode="auto">
          <a:xfrm>
            <a:off x="6561138" y="2393950"/>
            <a:ext cx="367408"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9431" name="Rectangle 71"/>
          <p:cNvSpPr>
            <a:spLocks noChangeArrowheads="1"/>
          </p:cNvSpPr>
          <p:nvPr/>
        </p:nvSpPr>
        <p:spPr bwMode="auto">
          <a:xfrm rot="1415311">
            <a:off x="6781800" y="2824163"/>
            <a:ext cx="261938" cy="15716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2" name="Rectangle 72"/>
          <p:cNvSpPr>
            <a:spLocks noChangeArrowheads="1"/>
          </p:cNvSpPr>
          <p:nvPr/>
        </p:nvSpPr>
        <p:spPr bwMode="auto">
          <a:xfrm rot="6673846">
            <a:off x="6772275" y="3090863"/>
            <a:ext cx="261938"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3" name="Text Box 73"/>
          <p:cNvSpPr txBox="1">
            <a:spLocks noChangeArrowheads="1"/>
          </p:cNvSpPr>
          <p:nvPr/>
        </p:nvSpPr>
        <p:spPr bwMode="auto">
          <a:xfrm>
            <a:off x="6737350" y="2713038"/>
            <a:ext cx="367408"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9434" name="Text Box 74"/>
          <p:cNvSpPr txBox="1">
            <a:spLocks noChangeArrowheads="1"/>
          </p:cNvSpPr>
          <p:nvPr/>
        </p:nvSpPr>
        <p:spPr bwMode="auto">
          <a:xfrm>
            <a:off x="6689725" y="3060700"/>
            <a:ext cx="467564"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a:t>
            </a:r>
            <a:endParaRPr lang="en-GB" sz="1600">
              <a:solidFill>
                <a:srgbClr val="FFFF00"/>
              </a:solidFill>
              <a:effectLst>
                <a:outerShdw blurRad="38100" dist="38100" dir="2700000" algn="tl">
                  <a:srgbClr val="000000"/>
                </a:outerShdw>
              </a:effectLst>
              <a:latin typeface="Calibri" pitchFamily="34" charset="0"/>
            </a:endParaRPr>
          </a:p>
        </p:txBody>
      </p:sp>
      <p:sp>
        <p:nvSpPr>
          <p:cNvPr id="1039435" name="Rectangle 75"/>
          <p:cNvSpPr>
            <a:spLocks noChangeArrowheads="1"/>
          </p:cNvSpPr>
          <p:nvPr/>
        </p:nvSpPr>
        <p:spPr bwMode="auto">
          <a:xfrm rot="6673846">
            <a:off x="7192169" y="3987007"/>
            <a:ext cx="184150"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6" name="Rectangle 76"/>
          <p:cNvSpPr>
            <a:spLocks noChangeArrowheads="1"/>
          </p:cNvSpPr>
          <p:nvPr/>
        </p:nvSpPr>
        <p:spPr bwMode="auto">
          <a:xfrm rot="6673846">
            <a:off x="7156450" y="4260850"/>
            <a:ext cx="220663" cy="157163"/>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7" name="Text Box 77"/>
          <p:cNvSpPr txBox="1">
            <a:spLocks noChangeArrowheads="1"/>
          </p:cNvSpPr>
          <p:nvPr/>
        </p:nvSpPr>
        <p:spPr bwMode="auto">
          <a:xfrm>
            <a:off x="6913563" y="3856038"/>
            <a:ext cx="467564"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a:t>
            </a:r>
            <a:endParaRPr lang="en-GB" sz="1600">
              <a:solidFill>
                <a:srgbClr val="FFFF00"/>
              </a:solidFill>
              <a:effectLst>
                <a:outerShdw blurRad="38100" dist="38100" dir="2700000" algn="tl">
                  <a:srgbClr val="000000"/>
                </a:outerShdw>
              </a:effectLst>
              <a:latin typeface="Calibri" pitchFamily="34" charset="0"/>
            </a:endParaRPr>
          </a:p>
        </p:txBody>
      </p:sp>
      <p:sp>
        <p:nvSpPr>
          <p:cNvPr id="1039438" name="Text Box 78"/>
          <p:cNvSpPr txBox="1">
            <a:spLocks noChangeArrowheads="1"/>
          </p:cNvSpPr>
          <p:nvPr/>
        </p:nvSpPr>
        <p:spPr bwMode="auto">
          <a:xfrm>
            <a:off x="6870700" y="4098925"/>
            <a:ext cx="450850" cy="336550"/>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a:t>
            </a:r>
            <a:endParaRPr lang="en-GB" sz="1600">
              <a:solidFill>
                <a:srgbClr val="FFFF00"/>
              </a:solidFill>
              <a:effectLst>
                <a:outerShdw blurRad="38100" dist="38100" dir="2700000" algn="tl">
                  <a:srgbClr val="000000"/>
                </a:outerShdw>
              </a:effectLst>
              <a:latin typeface="Calibri" pitchFamily="34" charset="0"/>
            </a:endParaRPr>
          </a:p>
        </p:txBody>
      </p:sp>
      <p:sp>
        <p:nvSpPr>
          <p:cNvPr id="1039439" name="Rectangle 79"/>
          <p:cNvSpPr>
            <a:spLocks noChangeArrowheads="1"/>
          </p:cNvSpPr>
          <p:nvPr/>
        </p:nvSpPr>
        <p:spPr bwMode="auto">
          <a:xfrm rot="-528454">
            <a:off x="6958013" y="4538663"/>
            <a:ext cx="271462" cy="142875"/>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0" name="Text Box 80"/>
          <p:cNvSpPr txBox="1">
            <a:spLocks noChangeArrowheads="1"/>
          </p:cNvSpPr>
          <p:nvPr/>
        </p:nvSpPr>
        <p:spPr bwMode="auto">
          <a:xfrm rot="-647058">
            <a:off x="6861175" y="4432300"/>
            <a:ext cx="450850" cy="336550"/>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a:t>
            </a:r>
            <a:endParaRPr lang="en-GB" sz="1600">
              <a:solidFill>
                <a:srgbClr val="FFFF00"/>
              </a:solidFill>
              <a:effectLst>
                <a:outerShdw blurRad="38100" dist="38100" dir="2700000" algn="tl">
                  <a:srgbClr val="000000"/>
                </a:outerShdw>
              </a:effectLst>
              <a:latin typeface="Calibri" pitchFamily="34" charset="0"/>
            </a:endParaRPr>
          </a:p>
        </p:txBody>
      </p:sp>
      <p:sp>
        <p:nvSpPr>
          <p:cNvPr id="1039441" name="Rectangle 81"/>
          <p:cNvSpPr>
            <a:spLocks noChangeArrowheads="1"/>
          </p:cNvSpPr>
          <p:nvPr/>
        </p:nvSpPr>
        <p:spPr bwMode="auto">
          <a:xfrm rot="-710896">
            <a:off x="6829425" y="4719638"/>
            <a:ext cx="657225" cy="1524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2" name="Text Box 82"/>
          <p:cNvSpPr txBox="1">
            <a:spLocks noChangeArrowheads="1"/>
          </p:cNvSpPr>
          <p:nvPr/>
        </p:nvSpPr>
        <p:spPr bwMode="auto">
          <a:xfrm rot="-647058">
            <a:off x="6750968" y="4702761"/>
            <a:ext cx="1037976"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MgPv + Pc</a:t>
            </a:r>
            <a:endParaRPr lang="en-GB" sz="1600">
              <a:solidFill>
                <a:srgbClr val="FFFF00"/>
              </a:solidFill>
              <a:effectLst>
                <a:outerShdw blurRad="38100" dist="38100" dir="2700000" algn="tl">
                  <a:srgbClr val="000000"/>
                </a:outerShdw>
              </a:effectLst>
              <a:latin typeface="Calibri" pitchFamily="34" charset="0"/>
            </a:endParaRPr>
          </a:p>
        </p:txBody>
      </p:sp>
      <p:sp>
        <p:nvSpPr>
          <p:cNvPr id="1039443" name="Freeform 83"/>
          <p:cNvSpPr>
            <a:spLocks/>
          </p:cNvSpPr>
          <p:nvPr/>
        </p:nvSpPr>
        <p:spPr bwMode="auto">
          <a:xfrm>
            <a:off x="4995863" y="4505325"/>
            <a:ext cx="3195637" cy="619125"/>
          </a:xfrm>
          <a:custGeom>
            <a:avLst/>
            <a:gdLst/>
            <a:ahLst/>
            <a:cxnLst>
              <a:cxn ang="0">
                <a:pos x="0" y="390"/>
              </a:cxn>
              <a:cxn ang="0">
                <a:pos x="2013" y="0"/>
              </a:cxn>
            </a:cxnLst>
            <a:rect l="0" t="0" r="r" b="b"/>
            <a:pathLst>
              <a:path w="2013" h="390">
                <a:moveTo>
                  <a:pt x="0" y="390"/>
                </a:moveTo>
                <a:lnTo>
                  <a:pt x="2013" y="0"/>
                </a:lnTo>
              </a:path>
            </a:pathLst>
          </a:custGeom>
          <a:noFill/>
          <a:ln w="57150" cap="flat" cmpd="sng">
            <a:solidFill>
              <a:srgbClr val="CC3300"/>
            </a:solidFill>
            <a:prstDash val="dash"/>
            <a:round/>
            <a:headEnd/>
            <a:tailEnd/>
          </a:ln>
          <a:effectLst/>
        </p:spPr>
        <p:txBody>
          <a:bodyPr anchor="ctr"/>
          <a:lstStyle/>
          <a:p>
            <a:pPr>
              <a:defRPr/>
            </a:pPr>
            <a:endParaRPr lang="en-GB">
              <a:latin typeface="Calibri" pitchFamily="34" charset="0"/>
            </a:endParaRPr>
          </a:p>
        </p:txBody>
      </p:sp>
      <p:sp>
        <p:nvSpPr>
          <p:cNvPr id="1039444" name="Rectangle 84"/>
          <p:cNvSpPr>
            <a:spLocks noChangeArrowheads="1"/>
          </p:cNvSpPr>
          <p:nvPr/>
        </p:nvSpPr>
        <p:spPr bwMode="auto">
          <a:xfrm rot="-1328130">
            <a:off x="5167313" y="5657850"/>
            <a:ext cx="581025" cy="20002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5" name="Text Box 85"/>
          <p:cNvSpPr txBox="1">
            <a:spLocks noChangeArrowheads="1"/>
          </p:cNvSpPr>
          <p:nvPr/>
        </p:nvSpPr>
        <p:spPr bwMode="auto">
          <a:xfrm rot="-1293761">
            <a:off x="5165518" y="5539373"/>
            <a:ext cx="830677"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SuB out</a:t>
            </a:r>
            <a:endParaRPr lang="en-GB" sz="1600">
              <a:solidFill>
                <a:srgbClr val="FFFF00"/>
              </a:solidFill>
              <a:effectLst>
                <a:outerShdw blurRad="38100" dist="38100" dir="2700000" algn="tl">
                  <a:srgbClr val="000000"/>
                </a:outerShdw>
              </a:effectLst>
              <a:latin typeface="Calibri" pitchFamily="34" charset="0"/>
            </a:endParaRPr>
          </a:p>
        </p:txBody>
      </p:sp>
      <p:sp>
        <p:nvSpPr>
          <p:cNvPr id="1039446" name="Oval 86"/>
          <p:cNvSpPr>
            <a:spLocks noChangeArrowheads="1"/>
          </p:cNvSpPr>
          <p:nvPr/>
        </p:nvSpPr>
        <p:spPr bwMode="auto">
          <a:xfrm>
            <a:off x="5824538" y="341947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7" name="Oval 87"/>
          <p:cNvSpPr>
            <a:spLocks noChangeArrowheads="1"/>
          </p:cNvSpPr>
          <p:nvPr/>
        </p:nvSpPr>
        <p:spPr bwMode="auto">
          <a:xfrm>
            <a:off x="6172200" y="3567113"/>
            <a:ext cx="152400" cy="233362"/>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8" name="Oval 88"/>
          <p:cNvSpPr>
            <a:spLocks noChangeArrowheads="1"/>
          </p:cNvSpPr>
          <p:nvPr/>
        </p:nvSpPr>
        <p:spPr bwMode="auto">
          <a:xfrm>
            <a:off x="6686550" y="374332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9" name="Oval 89"/>
          <p:cNvSpPr>
            <a:spLocks noChangeArrowheads="1"/>
          </p:cNvSpPr>
          <p:nvPr/>
        </p:nvSpPr>
        <p:spPr bwMode="auto">
          <a:xfrm>
            <a:off x="7697788" y="337185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0" name="Oval 90"/>
          <p:cNvSpPr>
            <a:spLocks noChangeArrowheads="1"/>
          </p:cNvSpPr>
          <p:nvPr/>
        </p:nvSpPr>
        <p:spPr bwMode="auto">
          <a:xfrm>
            <a:off x="8188325" y="354330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1" name="Text Box 91"/>
          <p:cNvSpPr txBox="1">
            <a:spLocks noChangeArrowheads="1"/>
          </p:cNvSpPr>
          <p:nvPr/>
        </p:nvSpPr>
        <p:spPr bwMode="auto">
          <a:xfrm>
            <a:off x="5646738" y="3348038"/>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2.0</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2" name="Text Box 92"/>
          <p:cNvSpPr txBox="1">
            <a:spLocks noChangeArrowheads="1"/>
          </p:cNvSpPr>
          <p:nvPr/>
        </p:nvSpPr>
        <p:spPr bwMode="auto">
          <a:xfrm>
            <a:off x="6032500" y="3562350"/>
            <a:ext cx="415925" cy="304800"/>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1.5</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3" name="Text Box 93"/>
          <p:cNvSpPr txBox="1">
            <a:spLocks noChangeArrowheads="1"/>
          </p:cNvSpPr>
          <p:nvPr/>
        </p:nvSpPr>
        <p:spPr bwMode="auto">
          <a:xfrm>
            <a:off x="6537325" y="3724275"/>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0.8</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4" name="Text Box 94"/>
          <p:cNvSpPr txBox="1">
            <a:spLocks noChangeArrowheads="1"/>
          </p:cNvSpPr>
          <p:nvPr/>
        </p:nvSpPr>
        <p:spPr bwMode="auto">
          <a:xfrm>
            <a:off x="7467600" y="3286125"/>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0.5</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5" name="Text Box 95"/>
          <p:cNvSpPr txBox="1">
            <a:spLocks noChangeArrowheads="1"/>
          </p:cNvSpPr>
          <p:nvPr/>
        </p:nvSpPr>
        <p:spPr bwMode="auto">
          <a:xfrm>
            <a:off x="7977188" y="3471863"/>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0.2</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6" name="Oval 96"/>
          <p:cNvSpPr>
            <a:spLocks noChangeArrowheads="1"/>
          </p:cNvSpPr>
          <p:nvPr/>
        </p:nvSpPr>
        <p:spPr bwMode="auto">
          <a:xfrm>
            <a:off x="6548438" y="4038600"/>
            <a:ext cx="161925"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7" name="Text Box 97"/>
          <p:cNvSpPr txBox="1">
            <a:spLocks noChangeArrowheads="1"/>
          </p:cNvSpPr>
          <p:nvPr/>
        </p:nvSpPr>
        <p:spPr bwMode="auto">
          <a:xfrm>
            <a:off x="6399213" y="4024313"/>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0.8</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8" name="Rectangle 98"/>
          <p:cNvSpPr>
            <a:spLocks noChangeArrowheads="1"/>
          </p:cNvSpPr>
          <p:nvPr/>
        </p:nvSpPr>
        <p:spPr bwMode="auto">
          <a:xfrm>
            <a:off x="8255000" y="927100"/>
            <a:ext cx="304800" cy="15240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59" name="Text Box 99"/>
          <p:cNvSpPr txBox="1">
            <a:spLocks noChangeArrowheads="1"/>
          </p:cNvSpPr>
          <p:nvPr/>
        </p:nvSpPr>
        <p:spPr bwMode="auto">
          <a:xfrm>
            <a:off x="6127750" y="984250"/>
            <a:ext cx="2129494" cy="369332"/>
          </a:xfrm>
          <a:prstGeom prst="rect">
            <a:avLst/>
          </a:prstGeom>
          <a:noFill/>
          <a:ln w="9525" algn="ctr">
            <a:noFill/>
            <a:miter lim="800000"/>
            <a:headEnd/>
            <a:tailEnd/>
          </a:ln>
          <a:effectLst/>
        </p:spPr>
        <p:txBody>
          <a:bodyPr wrap="none">
            <a:spAutoFit/>
          </a:bodyPr>
          <a:lstStyle/>
          <a:p>
            <a:pPr>
              <a:defRPr/>
            </a:pPr>
            <a:r>
              <a:rPr lang="en-GB" dirty="0" smtClean="0">
                <a:solidFill>
                  <a:schemeClr val="tx1"/>
                </a:solidFill>
                <a:effectLst>
                  <a:outerShdw blurRad="38100" dist="38100" dir="2700000" algn="tl">
                    <a:srgbClr val="FFFFFF"/>
                  </a:outerShdw>
                </a:effectLst>
                <a:latin typeface="Calibri" pitchFamily="34" charset="0"/>
              </a:rPr>
              <a:t>Pyrolite + 2 wt% H</a:t>
            </a:r>
            <a:r>
              <a:rPr lang="en-GB" baseline="-25000" dirty="0" smtClean="0">
                <a:solidFill>
                  <a:schemeClr val="tx1"/>
                </a:solidFill>
                <a:effectLst>
                  <a:outerShdw blurRad="38100" dist="38100" dir="2700000" algn="tl">
                    <a:srgbClr val="FFFFFF"/>
                  </a:outerShdw>
                </a:effectLst>
                <a:latin typeface="Calibri" pitchFamily="34" charset="0"/>
              </a:rPr>
              <a:t>2</a:t>
            </a:r>
            <a:r>
              <a:rPr lang="en-GB" dirty="0" smtClean="0">
                <a:solidFill>
                  <a:schemeClr val="tx1"/>
                </a:solidFill>
                <a:effectLst>
                  <a:outerShdw blurRad="38100" dist="38100" dir="2700000" algn="tl">
                    <a:srgbClr val="FFFFFF"/>
                  </a:outerShdw>
                </a:effectLst>
                <a:latin typeface="Calibri" pitchFamily="34" charset="0"/>
              </a:rPr>
              <a:t>O</a:t>
            </a:r>
            <a:endParaRPr lang="en-GB" dirty="0">
              <a:solidFill>
                <a:schemeClr val="tx1"/>
              </a:solidFill>
              <a:effectLst>
                <a:outerShdw blurRad="38100" dist="38100" dir="2700000" algn="tl">
                  <a:srgbClr val="FFFFFF"/>
                </a:outerShdw>
              </a:effectLst>
              <a:latin typeface="Calibri" pitchFamily="34" charset="0"/>
            </a:endParaRPr>
          </a:p>
        </p:txBody>
      </p:sp>
      <p:grpSp>
        <p:nvGrpSpPr>
          <p:cNvPr id="2" name="Group 100"/>
          <p:cNvGrpSpPr>
            <a:grpSpLocks/>
          </p:cNvGrpSpPr>
          <p:nvPr/>
        </p:nvGrpSpPr>
        <p:grpSpPr bwMode="auto">
          <a:xfrm>
            <a:off x="4991100" y="1143000"/>
            <a:ext cx="1952625" cy="4152900"/>
            <a:chOff x="3144" y="720"/>
            <a:chExt cx="1230" cy="2616"/>
          </a:xfrm>
        </p:grpSpPr>
        <p:sp>
          <p:nvSpPr>
            <p:cNvPr id="1039461" name="Freeform 101"/>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39462" name="Freeform 102"/>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grpSp>
      <p:grpSp>
        <p:nvGrpSpPr>
          <p:cNvPr id="131121" name="Group 103"/>
          <p:cNvGrpSpPr>
            <a:grpSpLocks/>
          </p:cNvGrpSpPr>
          <p:nvPr/>
        </p:nvGrpSpPr>
        <p:grpSpPr bwMode="auto">
          <a:xfrm>
            <a:off x="4991100" y="1765300"/>
            <a:ext cx="1681163" cy="3806825"/>
            <a:chOff x="3144" y="1112"/>
            <a:chExt cx="1059" cy="2398"/>
          </a:xfrm>
          <a:effectLst>
            <a:outerShdw blurRad="50800" dist="38100" dir="2700000" algn="tl" rotWithShape="0">
              <a:prstClr val="black">
                <a:alpha val="40000"/>
              </a:prstClr>
            </a:outerShdw>
          </a:effectLst>
        </p:grpSpPr>
        <p:sp>
          <p:nvSpPr>
            <p:cNvPr id="1039464" name="Freeform 104"/>
            <p:cNvSpPr>
              <a:spLocks/>
            </p:cNvSpPr>
            <p:nvPr/>
          </p:nvSpPr>
          <p:spPr bwMode="auto">
            <a:xfrm>
              <a:off x="3144" y="1112"/>
              <a:ext cx="1040" cy="2360"/>
            </a:xfrm>
            <a:custGeom>
              <a:avLst/>
              <a:gdLst/>
              <a:ahLst/>
              <a:cxnLst>
                <a:cxn ang="0">
                  <a:pos x="0" y="0"/>
                </a:cxn>
                <a:cxn ang="0">
                  <a:pos x="232" y="368"/>
                </a:cxn>
                <a:cxn ang="0">
                  <a:pos x="496" y="1232"/>
                </a:cxn>
                <a:cxn ang="0">
                  <a:pos x="608" y="1912"/>
                </a:cxn>
                <a:cxn ang="0">
                  <a:pos x="648" y="2104"/>
                </a:cxn>
                <a:cxn ang="0">
                  <a:pos x="736" y="2240"/>
                </a:cxn>
                <a:cxn ang="0">
                  <a:pos x="1040" y="2360"/>
                </a:cxn>
              </a:cxnLst>
              <a:rect l="0" t="0" r="r" b="b"/>
              <a:pathLst>
                <a:path w="1040" h="2360">
                  <a:moveTo>
                    <a:pt x="0" y="0"/>
                  </a:moveTo>
                  <a:cubicBezTo>
                    <a:pt x="74" y="81"/>
                    <a:pt x="149" y="163"/>
                    <a:pt x="232" y="368"/>
                  </a:cubicBezTo>
                  <a:cubicBezTo>
                    <a:pt x="315" y="573"/>
                    <a:pt x="433" y="975"/>
                    <a:pt x="496" y="1232"/>
                  </a:cubicBezTo>
                  <a:cubicBezTo>
                    <a:pt x="559" y="1489"/>
                    <a:pt x="583" y="1767"/>
                    <a:pt x="608" y="1912"/>
                  </a:cubicBezTo>
                  <a:cubicBezTo>
                    <a:pt x="633" y="2057"/>
                    <a:pt x="627" y="2049"/>
                    <a:pt x="648" y="2104"/>
                  </a:cubicBezTo>
                  <a:cubicBezTo>
                    <a:pt x="669" y="2159"/>
                    <a:pt x="671" y="2197"/>
                    <a:pt x="736" y="2240"/>
                  </a:cubicBezTo>
                  <a:cubicBezTo>
                    <a:pt x="801" y="2283"/>
                    <a:pt x="920" y="2321"/>
                    <a:pt x="1040" y="2360"/>
                  </a:cubicBez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39465" name="Freeform 105"/>
            <p:cNvSpPr>
              <a:spLocks/>
            </p:cNvSpPr>
            <p:nvPr/>
          </p:nvSpPr>
          <p:spPr bwMode="auto">
            <a:xfrm rot="-285345">
              <a:off x="4086" y="3390"/>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39466" name="Text Box 106"/>
          <p:cNvSpPr txBox="1">
            <a:spLocks noChangeArrowheads="1"/>
          </p:cNvSpPr>
          <p:nvPr/>
        </p:nvSpPr>
        <p:spPr bwMode="auto">
          <a:xfrm>
            <a:off x="5099050" y="2722563"/>
            <a:ext cx="764120"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 + E</a:t>
            </a:r>
            <a:endParaRPr lang="en-GB" sz="1600">
              <a:solidFill>
                <a:srgbClr val="FFFF00"/>
              </a:solidFill>
              <a:effectLst>
                <a:outerShdw blurRad="38100" dist="38100" dir="2700000" algn="tl">
                  <a:srgbClr val="000000"/>
                </a:outerShdw>
              </a:effectLst>
              <a:latin typeface="Calibri" pitchFamily="34" charset="0"/>
            </a:endParaRPr>
          </a:p>
        </p:txBody>
      </p:sp>
      <p:sp>
        <p:nvSpPr>
          <p:cNvPr id="1039467" name="Freeform 107"/>
          <p:cNvSpPr>
            <a:spLocks/>
          </p:cNvSpPr>
          <p:nvPr/>
        </p:nvSpPr>
        <p:spPr bwMode="auto">
          <a:xfrm>
            <a:off x="5010150" y="1257300"/>
            <a:ext cx="157163" cy="293688"/>
          </a:xfrm>
          <a:custGeom>
            <a:avLst/>
            <a:gdLst/>
            <a:ahLst/>
            <a:cxnLst>
              <a:cxn ang="0">
                <a:pos x="48" y="0"/>
              </a:cxn>
              <a:cxn ang="0">
                <a:pos x="30" y="6"/>
              </a:cxn>
              <a:cxn ang="0">
                <a:pos x="12" y="18"/>
              </a:cxn>
              <a:cxn ang="0">
                <a:pos x="12" y="96"/>
              </a:cxn>
              <a:cxn ang="0">
                <a:pos x="0" y="132"/>
              </a:cxn>
              <a:cxn ang="0">
                <a:pos x="39" y="183"/>
              </a:cxn>
              <a:cxn ang="0">
                <a:pos x="75" y="177"/>
              </a:cxn>
              <a:cxn ang="0">
                <a:pos x="81" y="147"/>
              </a:cxn>
              <a:cxn ang="0">
                <a:pos x="99" y="87"/>
              </a:cxn>
              <a:cxn ang="0">
                <a:pos x="48" y="0"/>
              </a:cxn>
            </a:cxnLst>
            <a:rect l="0" t="0" r="r" b="b"/>
            <a:pathLst>
              <a:path w="99" h="185">
                <a:moveTo>
                  <a:pt x="48" y="0"/>
                </a:moveTo>
                <a:cubicBezTo>
                  <a:pt x="42" y="2"/>
                  <a:pt x="36" y="4"/>
                  <a:pt x="30" y="6"/>
                </a:cubicBezTo>
                <a:cubicBezTo>
                  <a:pt x="23" y="8"/>
                  <a:pt x="12" y="18"/>
                  <a:pt x="12" y="18"/>
                </a:cubicBezTo>
                <a:cubicBezTo>
                  <a:pt x="1" y="50"/>
                  <a:pt x="12" y="14"/>
                  <a:pt x="12" y="96"/>
                </a:cubicBezTo>
                <a:cubicBezTo>
                  <a:pt x="12" y="112"/>
                  <a:pt x="5" y="118"/>
                  <a:pt x="0" y="132"/>
                </a:cubicBezTo>
                <a:cubicBezTo>
                  <a:pt x="4" y="166"/>
                  <a:pt x="6" y="175"/>
                  <a:pt x="39" y="183"/>
                </a:cubicBezTo>
                <a:cubicBezTo>
                  <a:pt x="51" y="179"/>
                  <a:pt x="66" y="185"/>
                  <a:pt x="75" y="177"/>
                </a:cubicBezTo>
                <a:cubicBezTo>
                  <a:pt x="83" y="171"/>
                  <a:pt x="78" y="157"/>
                  <a:pt x="81" y="147"/>
                </a:cubicBezTo>
                <a:cubicBezTo>
                  <a:pt x="84" y="119"/>
                  <a:pt x="91" y="111"/>
                  <a:pt x="99" y="87"/>
                </a:cubicBezTo>
                <a:cubicBezTo>
                  <a:pt x="97" y="60"/>
                  <a:pt x="89" y="0"/>
                  <a:pt x="48" y="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68" name="Text Box 108"/>
          <p:cNvSpPr txBox="1">
            <a:spLocks noChangeArrowheads="1"/>
          </p:cNvSpPr>
          <p:nvPr/>
        </p:nvSpPr>
        <p:spPr bwMode="auto">
          <a:xfrm rot="5400000">
            <a:off x="4848758" y="1169294"/>
            <a:ext cx="513282" cy="307777"/>
          </a:xfrm>
          <a:prstGeom prst="rect">
            <a:avLst/>
          </a:prstGeom>
          <a:noFill/>
          <a:ln w="9525" algn="ctr">
            <a:noFill/>
            <a:miter lim="800000"/>
            <a:headEnd/>
            <a:tailEnd/>
          </a:ln>
          <a:effectLst/>
        </p:spPr>
        <p:txBody>
          <a:bodyPr wrap="none">
            <a:spAutoFit/>
          </a:bodyPr>
          <a:lstStyle/>
          <a:p>
            <a:pPr>
              <a:defRPr/>
            </a:pPr>
            <a:r>
              <a:rPr lang="en-GB" sz="1400" smtClean="0">
                <a:solidFill>
                  <a:srgbClr val="FFFF00"/>
                </a:solidFill>
                <a:effectLst>
                  <a:outerShdw blurRad="38100" dist="38100" dir="2700000" algn="tl">
                    <a:srgbClr val="000000"/>
                  </a:outerShdw>
                </a:effectLst>
                <a:latin typeface="Calibri" pitchFamily="34" charset="0"/>
              </a:rPr>
              <a:t>Serp</a:t>
            </a:r>
            <a:endParaRPr lang="en-GB" sz="1400">
              <a:solidFill>
                <a:srgbClr val="FFFF00"/>
              </a:solidFill>
              <a:effectLst>
                <a:outerShdw blurRad="38100" dist="38100" dir="2700000" algn="tl">
                  <a:srgbClr val="000000"/>
                </a:outerShdw>
              </a:effectLst>
              <a:latin typeface="Calibri" pitchFamily="34" charset="0"/>
            </a:endParaRPr>
          </a:p>
        </p:txBody>
      </p:sp>
      <p:sp>
        <p:nvSpPr>
          <p:cNvPr id="1039469" name="Rectangle 109"/>
          <p:cNvSpPr>
            <a:spLocks noChangeArrowheads="1"/>
          </p:cNvSpPr>
          <p:nvPr/>
        </p:nvSpPr>
        <p:spPr bwMode="auto">
          <a:xfrm rot="-440474">
            <a:off x="5561013" y="3797300"/>
            <a:ext cx="254000" cy="1041400"/>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70" name="Text Box 110"/>
          <p:cNvSpPr txBox="1">
            <a:spLocks noChangeArrowheads="1"/>
          </p:cNvSpPr>
          <p:nvPr/>
        </p:nvSpPr>
        <p:spPr bwMode="auto">
          <a:xfrm rot="4727644">
            <a:off x="4657073" y="3816936"/>
            <a:ext cx="1579278" cy="338554"/>
          </a:xfrm>
          <a:prstGeom prst="rect">
            <a:avLst/>
          </a:prstGeom>
          <a:noFill/>
          <a:ln w="9525" algn="ctr">
            <a:noFill/>
            <a:miter lim="800000"/>
            <a:headEnd/>
            <a:tailEnd/>
          </a:ln>
          <a:effectLst/>
        </p:spPr>
        <p:txBody>
          <a:bodyPr wrap="none">
            <a:spAutoFit/>
          </a:bodyPr>
          <a:lstStyle/>
          <a:p>
            <a:pPr>
              <a:defRPr/>
            </a:pPr>
            <a:r>
              <a:rPr lang="en-GB" sz="1600" b="1" smtClean="0">
                <a:solidFill>
                  <a:srgbClr val="0066FF"/>
                </a:solidFill>
                <a:effectLst>
                  <a:outerShdw blurRad="38100" dist="38100" dir="2700000" algn="tl">
                    <a:srgbClr val="000000"/>
                  </a:outerShdw>
                </a:effectLst>
                <a:latin typeface="Calibri" pitchFamily="34" charset="0"/>
              </a:rPr>
              <a:t>Cold Subduction</a:t>
            </a:r>
            <a:endParaRPr lang="en-GB" sz="1600" b="1">
              <a:solidFill>
                <a:srgbClr val="0066FF"/>
              </a:solidFill>
              <a:effectLst>
                <a:outerShdw blurRad="38100" dist="38100" dir="2700000" algn="tl">
                  <a:srgbClr val="000000"/>
                </a:outerShdw>
              </a:effectLst>
              <a:latin typeface="Calibri" pitchFamily="34" charset="0"/>
            </a:endParaRPr>
          </a:p>
        </p:txBody>
      </p:sp>
      <p:sp>
        <p:nvSpPr>
          <p:cNvPr id="1039471" name="Freeform 111"/>
          <p:cNvSpPr>
            <a:spLocks/>
          </p:cNvSpPr>
          <p:nvPr/>
        </p:nvSpPr>
        <p:spPr bwMode="auto">
          <a:xfrm>
            <a:off x="5776913" y="1438275"/>
            <a:ext cx="557212" cy="800100"/>
          </a:xfrm>
          <a:custGeom>
            <a:avLst/>
            <a:gdLst/>
            <a:ahLst/>
            <a:cxnLst>
              <a:cxn ang="0">
                <a:pos x="9" y="21"/>
              </a:cxn>
              <a:cxn ang="0">
                <a:pos x="0" y="69"/>
              </a:cxn>
              <a:cxn ang="0">
                <a:pos x="108" y="216"/>
              </a:cxn>
              <a:cxn ang="0">
                <a:pos x="177" y="321"/>
              </a:cxn>
              <a:cxn ang="0">
                <a:pos x="228" y="417"/>
              </a:cxn>
              <a:cxn ang="0">
                <a:pos x="267" y="504"/>
              </a:cxn>
              <a:cxn ang="0">
                <a:pos x="351" y="498"/>
              </a:cxn>
              <a:cxn ang="0">
                <a:pos x="150" y="72"/>
              </a:cxn>
              <a:cxn ang="0">
                <a:pos x="75" y="0"/>
              </a:cxn>
              <a:cxn ang="0">
                <a:pos x="9" y="21"/>
              </a:cxn>
            </a:cxnLst>
            <a:rect l="0" t="0" r="r" b="b"/>
            <a:pathLst>
              <a:path w="351" h="504">
                <a:moveTo>
                  <a:pt x="9" y="21"/>
                </a:moveTo>
                <a:lnTo>
                  <a:pt x="0" y="69"/>
                </a:lnTo>
                <a:lnTo>
                  <a:pt x="108" y="216"/>
                </a:lnTo>
                <a:lnTo>
                  <a:pt x="177" y="321"/>
                </a:lnTo>
                <a:lnTo>
                  <a:pt x="228" y="417"/>
                </a:lnTo>
                <a:lnTo>
                  <a:pt x="267" y="504"/>
                </a:lnTo>
                <a:lnTo>
                  <a:pt x="351" y="498"/>
                </a:lnTo>
                <a:lnTo>
                  <a:pt x="150" y="72"/>
                </a:lnTo>
                <a:lnTo>
                  <a:pt x="75" y="0"/>
                </a:lnTo>
                <a:lnTo>
                  <a:pt x="9" y="2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72" name="Text Box 112"/>
          <p:cNvSpPr txBox="1">
            <a:spLocks noChangeArrowheads="1"/>
          </p:cNvSpPr>
          <p:nvPr/>
        </p:nvSpPr>
        <p:spPr bwMode="auto">
          <a:xfrm rot="3013473">
            <a:off x="5770388" y="1488867"/>
            <a:ext cx="495649" cy="338554"/>
          </a:xfrm>
          <a:prstGeom prst="rect">
            <a:avLst/>
          </a:prstGeom>
          <a:noFill/>
          <a:ln w="9525" algn="ctr">
            <a:noFill/>
            <a:miter lim="800000"/>
            <a:headEnd/>
            <a:tailEnd/>
          </a:ln>
          <a:effectLst/>
        </p:spPr>
        <p:txBody>
          <a:bodyPr wrap="none">
            <a:spAutoFit/>
          </a:bodyPr>
          <a:lstStyle/>
          <a:p>
            <a:pPr>
              <a:defRPr/>
            </a:pPr>
            <a:r>
              <a:rPr lang="en-GB" sz="1600" b="1" smtClean="0">
                <a:solidFill>
                  <a:srgbClr val="FF0000"/>
                </a:solidFill>
                <a:effectLst>
                  <a:outerShdw blurRad="38100" dist="38100" dir="2700000" algn="tl">
                    <a:srgbClr val="000000"/>
                  </a:outerShdw>
                </a:effectLst>
                <a:latin typeface="Calibri" pitchFamily="34" charset="0"/>
              </a:rPr>
              <a:t>Hot</a:t>
            </a:r>
            <a:endParaRPr lang="en-GB" sz="1600" b="1">
              <a:solidFill>
                <a:srgbClr val="FF0000"/>
              </a:solidFill>
              <a:effectLst>
                <a:outerShdw blurRad="38100" dist="38100" dir="2700000" algn="tl">
                  <a:srgbClr val="000000"/>
                </a:outerShdw>
              </a:effectLst>
              <a:latin typeface="Calibri" pitchFamily="34" charset="0"/>
            </a:endParaRPr>
          </a:p>
        </p:txBody>
      </p:sp>
      <p:sp>
        <p:nvSpPr>
          <p:cNvPr id="1039473" name="Text Box 113"/>
          <p:cNvSpPr txBox="1">
            <a:spLocks noChangeArrowheads="1"/>
          </p:cNvSpPr>
          <p:nvPr/>
        </p:nvSpPr>
        <p:spPr bwMode="auto">
          <a:xfrm rot="4498551">
            <a:off x="5767209" y="2200861"/>
            <a:ext cx="1152880" cy="338554"/>
          </a:xfrm>
          <a:prstGeom prst="rect">
            <a:avLst/>
          </a:prstGeom>
          <a:noFill/>
          <a:ln w="9525" algn="ctr">
            <a:noFill/>
            <a:miter lim="800000"/>
            <a:headEnd/>
            <a:tailEnd/>
          </a:ln>
          <a:effectLst/>
        </p:spPr>
        <p:txBody>
          <a:bodyPr wrap="none">
            <a:spAutoFit/>
          </a:bodyPr>
          <a:lstStyle/>
          <a:p>
            <a:pPr>
              <a:defRPr/>
            </a:pPr>
            <a:r>
              <a:rPr lang="en-GB" sz="1600" b="1" smtClean="0">
                <a:solidFill>
                  <a:srgbClr val="FF0000"/>
                </a:solidFill>
                <a:effectLst>
                  <a:outerShdw blurRad="38100" dist="38100" dir="2700000" algn="tl">
                    <a:srgbClr val="000000"/>
                  </a:outerShdw>
                </a:effectLst>
                <a:latin typeface="Calibri" pitchFamily="34" charset="0"/>
              </a:rPr>
              <a:t>Subduction</a:t>
            </a:r>
            <a:endParaRPr lang="en-GB" sz="1600" b="1">
              <a:solidFill>
                <a:srgbClr val="FF0000"/>
              </a:solidFill>
              <a:effectLst>
                <a:outerShdw blurRad="38100" dist="38100" dir="2700000" algn="tl">
                  <a:srgbClr val="000000"/>
                </a:outerShdw>
              </a:effectLst>
              <a:latin typeface="Calibri" pitchFamily="34" charset="0"/>
            </a:endParaRPr>
          </a:p>
        </p:txBody>
      </p:sp>
      <p:grpSp>
        <p:nvGrpSpPr>
          <p:cNvPr id="4" name="Group 114"/>
          <p:cNvGrpSpPr>
            <a:grpSpLocks/>
          </p:cNvGrpSpPr>
          <p:nvPr/>
        </p:nvGrpSpPr>
        <p:grpSpPr bwMode="auto">
          <a:xfrm>
            <a:off x="4991100" y="1143000"/>
            <a:ext cx="1952625" cy="4152900"/>
            <a:chOff x="3144" y="720"/>
            <a:chExt cx="1230" cy="2616"/>
          </a:xfrm>
          <a:effectLst>
            <a:outerShdw blurRad="50800" dist="38100" dir="2700000" algn="tl" rotWithShape="0">
              <a:prstClr val="black">
                <a:alpha val="40000"/>
              </a:prstClr>
            </a:outerShdw>
          </a:effectLst>
        </p:grpSpPr>
        <p:sp>
          <p:nvSpPr>
            <p:cNvPr id="1039475" name="Freeform 115"/>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39476" name="Freeform 116"/>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039477" name="Text Box 117"/>
          <p:cNvSpPr txBox="1">
            <a:spLocks noChangeArrowheads="1"/>
          </p:cNvSpPr>
          <p:nvPr/>
        </p:nvSpPr>
        <p:spPr bwMode="auto">
          <a:xfrm>
            <a:off x="71438" y="4705350"/>
            <a:ext cx="4551362" cy="1200329"/>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Under normal mantle conditions, wadsleyite or ringwoodite are the major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O-bearing phases.</a:t>
            </a:r>
            <a:endParaRPr lang="en-GB" sz="2400" dirty="0">
              <a:solidFill>
                <a:schemeClr val="bg1"/>
              </a:solidFill>
              <a:effectLst>
                <a:outerShdw blurRad="38100" dist="38100" dir="2700000" algn="tl">
                  <a:srgbClr val="000000"/>
                </a:outerShdw>
              </a:effectLst>
              <a:latin typeface="Calibri" pitchFamily="34" charset="0"/>
            </a:endParaRPr>
          </a:p>
        </p:txBody>
      </p:sp>
      <p:sp>
        <p:nvSpPr>
          <p:cNvPr id="66" name="Text Box 71"/>
          <p:cNvSpPr txBox="1">
            <a:spLocks noChangeArrowheads="1"/>
          </p:cNvSpPr>
          <p:nvPr/>
        </p:nvSpPr>
        <p:spPr bwMode="auto">
          <a:xfrm>
            <a:off x="407194" y="6334780"/>
            <a:ext cx="2601912"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smtClean="0">
                <a:solidFill>
                  <a:schemeClr val="bg1"/>
                </a:solidFill>
                <a:effectLst>
                  <a:outerShdw blurRad="38100" dist="38100" dir="2700000" algn="tl">
                    <a:srgbClr val="000000"/>
                  </a:outerShdw>
                </a:effectLst>
                <a:latin typeface="Calibri" pitchFamily="34" charset="0"/>
              </a:rPr>
              <a:t>Litasov</a:t>
            </a:r>
            <a:r>
              <a:rPr lang="en-GB" sz="1400" dirty="0" smtClean="0">
                <a:solidFill>
                  <a:schemeClr val="bg1"/>
                </a:solidFill>
                <a:effectLst>
                  <a:outerShdw blurRad="38100" dist="38100" dir="2700000" algn="tl">
                    <a:srgbClr val="000000"/>
                  </a:outerShdw>
                </a:effectLst>
                <a:latin typeface="Calibri" pitchFamily="34" charset="0"/>
              </a:rPr>
              <a:t> and </a:t>
            </a:r>
            <a:r>
              <a:rPr lang="en-GB" sz="1400" dirty="0" err="1" smtClean="0">
                <a:solidFill>
                  <a:schemeClr val="bg1"/>
                </a:solidFill>
                <a:effectLst>
                  <a:outerShdw blurRad="38100" dist="38100" dir="2700000" algn="tl">
                    <a:srgbClr val="000000"/>
                  </a:outerShdw>
                </a:effectLst>
                <a:latin typeface="Calibri" pitchFamily="34" charset="0"/>
              </a:rPr>
              <a:t>Ohtani</a:t>
            </a:r>
            <a:r>
              <a:rPr lang="en-GB" sz="1400" dirty="0" smtClean="0">
                <a:solidFill>
                  <a:schemeClr val="bg1"/>
                </a:solidFill>
                <a:effectLst>
                  <a:outerShdw blurRad="38100" dist="38100" dir="2700000" algn="tl">
                    <a:srgbClr val="000000"/>
                  </a:outerShdw>
                </a:effectLst>
                <a:latin typeface="Calibri" pitchFamily="34" charset="0"/>
              </a:rPr>
              <a:t> (2003) Phys. Chem. Mineral., 30, 147-156.</a:t>
            </a:r>
            <a:endParaRPr lang="en-GB" sz="1400" dirty="0">
              <a:solidFill>
                <a:schemeClr val="bg1"/>
              </a:solidFill>
              <a:effectLst>
                <a:outerShdw blurRad="38100" dist="38100" dir="2700000" algn="tl">
                  <a:srgbClr val="000000"/>
                </a:outerShdw>
              </a:effectLst>
              <a:latin typeface="Calibri" pitchFamily="34" charset="0"/>
            </a:endParaRPr>
          </a:p>
        </p:txBody>
      </p:sp>
      <p:sp>
        <p:nvSpPr>
          <p:cNvPr id="65" name="Text Box 4"/>
          <p:cNvSpPr txBox="1">
            <a:spLocks noChangeArrowheads="1"/>
          </p:cNvSpPr>
          <p:nvPr/>
        </p:nvSpPr>
        <p:spPr bwMode="auto">
          <a:xfrm>
            <a:off x="0" y="0"/>
            <a:ext cx="4533480" cy="1384995"/>
          </a:xfrm>
          <a:prstGeom prst="rect">
            <a:avLst/>
          </a:prstGeom>
          <a:noFill/>
          <a:ln w="9525" algn="ctr">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rPr>
              <a:t>Schematic stability of the hydrous phases in the system CMAS pyrolite + 2 wt%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a:t>
            </a:r>
            <a:endParaRPr lang="en-GB" sz="28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9363">
                                            <p:txEl>
                                              <p:pRg st="0" end="0"/>
                                            </p:txEl>
                                          </p:spTgt>
                                        </p:tgtEl>
                                        <p:attrNameLst>
                                          <p:attrName>style.visibility</p:attrName>
                                        </p:attrNameLst>
                                      </p:cBhvr>
                                      <p:to>
                                        <p:strVal val="visible"/>
                                      </p:to>
                                    </p:set>
                                    <p:animEffect transition="in" filter="fade">
                                      <p:cBhvr>
                                        <p:cTn id="7" dur="500"/>
                                        <p:tgtEl>
                                          <p:spTgt spid="1039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39477">
                                            <p:txEl>
                                              <p:pRg st="0" end="0"/>
                                            </p:txEl>
                                          </p:spTgt>
                                        </p:tgtEl>
                                        <p:attrNameLst>
                                          <p:attrName>style.visibility</p:attrName>
                                        </p:attrNameLst>
                                      </p:cBhvr>
                                      <p:to>
                                        <p:strVal val="visible"/>
                                      </p:to>
                                    </p:set>
                                    <p:animEffect transition="in" filter="fade">
                                      <p:cBhvr>
                                        <p:cTn id="21" dur="500"/>
                                        <p:tgtEl>
                                          <p:spTgt spid="10394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363" grpId="0" build="p"/>
      <p:bldP spid="103947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82" name="Picture 58"/>
          <p:cNvPicPr>
            <a:picLocks noChangeAspect="1" noChangeArrowheads="1"/>
          </p:cNvPicPr>
          <p:nvPr/>
        </p:nvPicPr>
        <p:blipFill>
          <a:blip r:embed="rId3" cstate="print"/>
          <a:srcRect/>
          <a:stretch>
            <a:fillRect/>
          </a:stretch>
        </p:blipFill>
        <p:spPr bwMode="auto">
          <a:xfrm>
            <a:off x="4548188" y="0"/>
            <a:ext cx="4595812" cy="6858000"/>
          </a:xfrm>
          <a:prstGeom prst="rect">
            <a:avLst/>
          </a:prstGeom>
          <a:noFill/>
          <a:ln w="9525" algn="ctr">
            <a:noFill/>
            <a:miter lim="800000"/>
            <a:headEnd/>
            <a:tailEnd/>
          </a:ln>
        </p:spPr>
      </p:pic>
      <p:sp>
        <p:nvSpPr>
          <p:cNvPr id="1039419" name="Freeform 59"/>
          <p:cNvSpPr>
            <a:spLocks/>
          </p:cNvSpPr>
          <p:nvPr/>
        </p:nvSpPr>
        <p:spPr bwMode="auto">
          <a:xfrm>
            <a:off x="5683250" y="2271713"/>
            <a:ext cx="246063" cy="323850"/>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0" name="Text Box 60"/>
          <p:cNvSpPr txBox="1">
            <a:spLocks noChangeArrowheads="1"/>
          </p:cNvSpPr>
          <p:nvPr/>
        </p:nvSpPr>
        <p:spPr bwMode="auto">
          <a:xfrm rot="1015650">
            <a:off x="5460012" y="2278648"/>
            <a:ext cx="663964"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 + E</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9421" name="Freeform 61"/>
          <p:cNvSpPr>
            <a:spLocks/>
          </p:cNvSpPr>
          <p:nvPr/>
        </p:nvSpPr>
        <p:spPr bwMode="auto">
          <a:xfrm>
            <a:off x="5683250" y="2705100"/>
            <a:ext cx="279400" cy="461963"/>
          </a:xfrm>
          <a:custGeom>
            <a:avLst/>
            <a:gdLst/>
            <a:ahLst/>
            <a:cxnLst>
              <a:cxn ang="0">
                <a:pos x="14" y="30"/>
              </a:cxn>
              <a:cxn ang="0">
                <a:pos x="11" y="192"/>
              </a:cxn>
              <a:cxn ang="0">
                <a:pos x="41" y="243"/>
              </a:cxn>
              <a:cxn ang="0">
                <a:pos x="71" y="291"/>
              </a:cxn>
              <a:cxn ang="0">
                <a:pos x="146" y="255"/>
              </a:cxn>
              <a:cxn ang="0">
                <a:pos x="167" y="213"/>
              </a:cxn>
              <a:cxn ang="0">
                <a:pos x="170" y="156"/>
              </a:cxn>
              <a:cxn ang="0">
                <a:pos x="152" y="126"/>
              </a:cxn>
              <a:cxn ang="0">
                <a:pos x="143" y="99"/>
              </a:cxn>
              <a:cxn ang="0">
                <a:pos x="140" y="90"/>
              </a:cxn>
              <a:cxn ang="0">
                <a:pos x="122" y="27"/>
              </a:cxn>
              <a:cxn ang="0">
                <a:pos x="86" y="6"/>
              </a:cxn>
              <a:cxn ang="0">
                <a:pos x="68" y="0"/>
              </a:cxn>
              <a:cxn ang="0">
                <a:pos x="14" y="30"/>
              </a:cxn>
            </a:cxnLst>
            <a:rect l="0" t="0" r="r" b="b"/>
            <a:pathLst>
              <a:path w="176" h="291">
                <a:moveTo>
                  <a:pt x="14" y="30"/>
                </a:moveTo>
                <a:cubicBezTo>
                  <a:pt x="0" y="85"/>
                  <a:pt x="7" y="127"/>
                  <a:pt x="11" y="192"/>
                </a:cubicBezTo>
                <a:cubicBezTo>
                  <a:pt x="12" y="212"/>
                  <a:pt x="35" y="225"/>
                  <a:pt x="41" y="243"/>
                </a:cubicBezTo>
                <a:cubicBezTo>
                  <a:pt x="44" y="272"/>
                  <a:pt x="44" y="282"/>
                  <a:pt x="71" y="291"/>
                </a:cubicBezTo>
                <a:cubicBezTo>
                  <a:pt x="119" y="286"/>
                  <a:pt x="109" y="279"/>
                  <a:pt x="146" y="255"/>
                </a:cubicBezTo>
                <a:cubicBezTo>
                  <a:pt x="151" y="241"/>
                  <a:pt x="159" y="226"/>
                  <a:pt x="167" y="213"/>
                </a:cubicBezTo>
                <a:cubicBezTo>
                  <a:pt x="174" y="186"/>
                  <a:pt x="176" y="187"/>
                  <a:pt x="170" y="156"/>
                </a:cubicBezTo>
                <a:cubicBezTo>
                  <a:pt x="168" y="145"/>
                  <a:pt x="155" y="135"/>
                  <a:pt x="152" y="126"/>
                </a:cubicBezTo>
                <a:cubicBezTo>
                  <a:pt x="149" y="117"/>
                  <a:pt x="146" y="108"/>
                  <a:pt x="143" y="99"/>
                </a:cubicBezTo>
                <a:cubicBezTo>
                  <a:pt x="142" y="96"/>
                  <a:pt x="140" y="90"/>
                  <a:pt x="140" y="90"/>
                </a:cubicBezTo>
                <a:cubicBezTo>
                  <a:pt x="138" y="67"/>
                  <a:pt x="141" y="43"/>
                  <a:pt x="122" y="27"/>
                </a:cubicBezTo>
                <a:cubicBezTo>
                  <a:pt x="110" y="17"/>
                  <a:pt x="102" y="11"/>
                  <a:pt x="86" y="6"/>
                </a:cubicBezTo>
                <a:cubicBezTo>
                  <a:pt x="80" y="4"/>
                  <a:pt x="68" y="0"/>
                  <a:pt x="68" y="0"/>
                </a:cubicBezTo>
                <a:cubicBezTo>
                  <a:pt x="53" y="2"/>
                  <a:pt x="14" y="8"/>
                  <a:pt x="14" y="3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2" name="Freeform 62"/>
          <p:cNvSpPr>
            <a:spLocks/>
          </p:cNvSpPr>
          <p:nvPr/>
        </p:nvSpPr>
        <p:spPr bwMode="auto">
          <a:xfrm>
            <a:off x="5930900" y="4019550"/>
            <a:ext cx="485775" cy="700088"/>
          </a:xfrm>
          <a:custGeom>
            <a:avLst/>
            <a:gdLst/>
            <a:ahLst/>
            <a:cxnLst>
              <a:cxn ang="0">
                <a:pos x="59" y="15"/>
              </a:cxn>
              <a:cxn ang="0">
                <a:pos x="110" y="405"/>
              </a:cxn>
              <a:cxn ang="0">
                <a:pos x="164" y="441"/>
              </a:cxn>
              <a:cxn ang="0">
                <a:pos x="209" y="438"/>
              </a:cxn>
              <a:cxn ang="0">
                <a:pos x="257" y="408"/>
              </a:cxn>
              <a:cxn ang="0">
                <a:pos x="272" y="318"/>
              </a:cxn>
              <a:cxn ang="0">
                <a:pos x="287" y="270"/>
              </a:cxn>
              <a:cxn ang="0">
                <a:pos x="188" y="0"/>
              </a:cxn>
              <a:cxn ang="0">
                <a:pos x="77" y="3"/>
              </a:cxn>
              <a:cxn ang="0">
                <a:pos x="59" y="15"/>
              </a:cxn>
            </a:cxnLst>
            <a:rect l="0" t="0" r="r" b="b"/>
            <a:pathLst>
              <a:path w="306" h="441">
                <a:moveTo>
                  <a:pt x="59" y="15"/>
                </a:moveTo>
                <a:cubicBezTo>
                  <a:pt x="60" y="154"/>
                  <a:pt x="0" y="311"/>
                  <a:pt x="110" y="405"/>
                </a:cubicBezTo>
                <a:cubicBezTo>
                  <a:pt x="126" y="419"/>
                  <a:pt x="143" y="434"/>
                  <a:pt x="164" y="441"/>
                </a:cubicBezTo>
                <a:cubicBezTo>
                  <a:pt x="179" y="440"/>
                  <a:pt x="194" y="441"/>
                  <a:pt x="209" y="438"/>
                </a:cubicBezTo>
                <a:cubicBezTo>
                  <a:pt x="226" y="434"/>
                  <a:pt x="239" y="414"/>
                  <a:pt x="257" y="408"/>
                </a:cubicBezTo>
                <a:cubicBezTo>
                  <a:pt x="280" y="385"/>
                  <a:pt x="269" y="347"/>
                  <a:pt x="272" y="318"/>
                </a:cubicBezTo>
                <a:cubicBezTo>
                  <a:pt x="274" y="303"/>
                  <a:pt x="283" y="285"/>
                  <a:pt x="287" y="270"/>
                </a:cubicBezTo>
                <a:cubicBezTo>
                  <a:pt x="285" y="175"/>
                  <a:pt x="306" y="39"/>
                  <a:pt x="188" y="0"/>
                </a:cubicBezTo>
                <a:cubicBezTo>
                  <a:pt x="151" y="1"/>
                  <a:pt x="114" y="1"/>
                  <a:pt x="77" y="3"/>
                </a:cubicBezTo>
                <a:cubicBezTo>
                  <a:pt x="65" y="4"/>
                  <a:pt x="68" y="15"/>
                  <a:pt x="59" y="15"/>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3" name="Text Box 63"/>
          <p:cNvSpPr txBox="1">
            <a:spLocks noChangeArrowheads="1"/>
          </p:cNvSpPr>
          <p:nvPr/>
        </p:nvSpPr>
        <p:spPr bwMode="auto">
          <a:xfrm rot="4202875">
            <a:off x="5699988" y="4144755"/>
            <a:ext cx="950773"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 + SuB</a:t>
            </a:r>
            <a:endParaRPr lang="en-GB" sz="1600">
              <a:solidFill>
                <a:srgbClr val="FFFF00"/>
              </a:solidFill>
              <a:effectLst>
                <a:outerShdw blurRad="38100" dist="38100" dir="2700000" algn="tl">
                  <a:srgbClr val="000000"/>
                </a:outerShdw>
              </a:effectLst>
              <a:latin typeface="Calibri" pitchFamily="34" charset="0"/>
            </a:endParaRPr>
          </a:p>
        </p:txBody>
      </p:sp>
      <p:sp>
        <p:nvSpPr>
          <p:cNvPr id="1039424" name="Rectangle 64"/>
          <p:cNvSpPr>
            <a:spLocks noChangeArrowheads="1"/>
          </p:cNvSpPr>
          <p:nvPr/>
        </p:nvSpPr>
        <p:spPr bwMode="auto">
          <a:xfrm>
            <a:off x="5667375" y="5629275"/>
            <a:ext cx="266700" cy="90487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25" name="Text Box 65"/>
          <p:cNvSpPr txBox="1">
            <a:spLocks noChangeArrowheads="1"/>
          </p:cNvSpPr>
          <p:nvPr/>
        </p:nvSpPr>
        <p:spPr bwMode="auto">
          <a:xfrm>
            <a:off x="5070475" y="6051550"/>
            <a:ext cx="1233030"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Phase G/D/F</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9426" name="Freeform 66"/>
          <p:cNvSpPr>
            <a:spLocks/>
          </p:cNvSpPr>
          <p:nvPr/>
        </p:nvSpPr>
        <p:spPr bwMode="auto">
          <a:xfrm rot="-741322">
            <a:off x="5060950" y="2114550"/>
            <a:ext cx="233363" cy="369888"/>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7" name="Text Box 67"/>
          <p:cNvSpPr txBox="1">
            <a:spLocks noChangeArrowheads="1"/>
          </p:cNvSpPr>
          <p:nvPr/>
        </p:nvSpPr>
        <p:spPr bwMode="auto">
          <a:xfrm rot="3927307">
            <a:off x="4853009" y="2081313"/>
            <a:ext cx="619080" cy="307777"/>
          </a:xfrm>
          <a:prstGeom prst="rect">
            <a:avLst/>
          </a:prstGeom>
          <a:noFill/>
          <a:ln w="9525" algn="ctr">
            <a:noFill/>
            <a:miter lim="800000"/>
            <a:headEnd/>
            <a:tailEnd/>
          </a:ln>
          <a:effectLst/>
        </p:spPr>
        <p:txBody>
          <a:bodyPr wrap="none">
            <a:spAutoFit/>
          </a:bodyPr>
          <a:lstStyle/>
          <a:p>
            <a:pPr>
              <a:defRPr/>
            </a:pPr>
            <a:r>
              <a:rPr lang="en-GB" sz="1400" dirty="0" smtClean="0">
                <a:solidFill>
                  <a:srgbClr val="FFFF00"/>
                </a:solidFill>
                <a:effectLst>
                  <a:outerShdw blurRad="38100" dist="38100" dir="2700000" algn="tl">
                    <a:srgbClr val="000000"/>
                  </a:outerShdw>
                </a:effectLst>
                <a:latin typeface="Calibri" pitchFamily="34" charset="0"/>
              </a:rPr>
              <a:t>Ol + A</a:t>
            </a:r>
            <a:endParaRPr lang="en-GB" sz="1400" dirty="0">
              <a:solidFill>
                <a:srgbClr val="FFFF00"/>
              </a:solidFill>
              <a:effectLst>
                <a:outerShdw blurRad="38100" dist="38100" dir="2700000" algn="tl">
                  <a:srgbClr val="000000"/>
                </a:outerShdw>
              </a:effectLst>
              <a:latin typeface="Calibri" pitchFamily="34" charset="0"/>
            </a:endParaRPr>
          </a:p>
        </p:txBody>
      </p:sp>
      <p:sp>
        <p:nvSpPr>
          <p:cNvPr id="1039428" name="Freeform 68"/>
          <p:cNvSpPr>
            <a:spLocks/>
          </p:cNvSpPr>
          <p:nvPr/>
        </p:nvSpPr>
        <p:spPr bwMode="auto">
          <a:xfrm>
            <a:off x="5086350" y="2486025"/>
            <a:ext cx="3267075" cy="1038225"/>
          </a:xfrm>
          <a:custGeom>
            <a:avLst/>
            <a:gdLst/>
            <a:ahLst/>
            <a:cxnLst>
              <a:cxn ang="0">
                <a:pos x="0" y="9"/>
              </a:cxn>
              <a:cxn ang="0">
                <a:pos x="258" y="0"/>
              </a:cxn>
              <a:cxn ang="0">
                <a:pos x="2058" y="654"/>
              </a:cxn>
            </a:cxnLst>
            <a:rect l="0" t="0" r="r" b="b"/>
            <a:pathLst>
              <a:path w="2058" h="654">
                <a:moveTo>
                  <a:pt x="0" y="9"/>
                </a:moveTo>
                <a:lnTo>
                  <a:pt x="258" y="0"/>
                </a:lnTo>
                <a:lnTo>
                  <a:pt x="2058" y="654"/>
                </a:lnTo>
              </a:path>
            </a:pathLst>
          </a:custGeom>
          <a:noFill/>
          <a:ln w="57150" cap="flat" cmpd="sng">
            <a:solidFill>
              <a:srgbClr val="6600CC"/>
            </a:solidFill>
            <a:prstDash val="dash"/>
            <a:round/>
            <a:headEnd/>
            <a:tailEnd/>
          </a:ln>
          <a:effectLst/>
        </p:spPr>
        <p:txBody>
          <a:bodyPr anchor="ctr"/>
          <a:lstStyle/>
          <a:p>
            <a:pPr>
              <a:defRPr/>
            </a:pPr>
            <a:endParaRPr lang="en-GB">
              <a:latin typeface="Calibri" pitchFamily="34" charset="0"/>
            </a:endParaRPr>
          </a:p>
        </p:txBody>
      </p:sp>
      <p:sp>
        <p:nvSpPr>
          <p:cNvPr id="1039429" name="Freeform 69"/>
          <p:cNvSpPr>
            <a:spLocks/>
          </p:cNvSpPr>
          <p:nvPr/>
        </p:nvSpPr>
        <p:spPr bwMode="auto">
          <a:xfrm>
            <a:off x="5176838" y="3619500"/>
            <a:ext cx="3490912" cy="1052513"/>
          </a:xfrm>
          <a:custGeom>
            <a:avLst/>
            <a:gdLst/>
            <a:ahLst/>
            <a:cxnLst>
              <a:cxn ang="0">
                <a:pos x="0" y="9"/>
              </a:cxn>
              <a:cxn ang="0">
                <a:pos x="258" y="0"/>
              </a:cxn>
              <a:cxn ang="0">
                <a:pos x="2199" y="663"/>
              </a:cxn>
            </a:cxnLst>
            <a:rect l="0" t="0" r="r" b="b"/>
            <a:pathLst>
              <a:path w="2199" h="663">
                <a:moveTo>
                  <a:pt x="0" y="9"/>
                </a:moveTo>
                <a:lnTo>
                  <a:pt x="258" y="0"/>
                </a:lnTo>
                <a:lnTo>
                  <a:pt x="2199" y="663"/>
                </a:lnTo>
              </a:path>
            </a:pathLst>
          </a:custGeom>
          <a:noFill/>
          <a:ln w="57150" cap="flat" cmpd="sng">
            <a:solidFill>
              <a:srgbClr val="66FF33"/>
            </a:solidFill>
            <a:prstDash val="dash"/>
            <a:round/>
            <a:headEnd/>
            <a:tailEnd/>
          </a:ln>
          <a:effectLst/>
        </p:spPr>
        <p:txBody>
          <a:bodyPr anchor="ctr"/>
          <a:lstStyle/>
          <a:p>
            <a:pPr>
              <a:defRPr/>
            </a:pPr>
            <a:endParaRPr lang="en-GB">
              <a:latin typeface="Calibri" pitchFamily="34" charset="0"/>
            </a:endParaRPr>
          </a:p>
        </p:txBody>
      </p:sp>
      <p:sp>
        <p:nvSpPr>
          <p:cNvPr id="1039430" name="Text Box 70"/>
          <p:cNvSpPr txBox="1">
            <a:spLocks noChangeArrowheads="1"/>
          </p:cNvSpPr>
          <p:nvPr/>
        </p:nvSpPr>
        <p:spPr bwMode="auto">
          <a:xfrm>
            <a:off x="6561138" y="2393950"/>
            <a:ext cx="367408"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9431" name="Rectangle 71"/>
          <p:cNvSpPr>
            <a:spLocks noChangeArrowheads="1"/>
          </p:cNvSpPr>
          <p:nvPr/>
        </p:nvSpPr>
        <p:spPr bwMode="auto">
          <a:xfrm rot="1415311">
            <a:off x="6781800" y="2824163"/>
            <a:ext cx="261938" cy="15716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2" name="Rectangle 72"/>
          <p:cNvSpPr>
            <a:spLocks noChangeArrowheads="1"/>
          </p:cNvSpPr>
          <p:nvPr/>
        </p:nvSpPr>
        <p:spPr bwMode="auto">
          <a:xfrm rot="6673846">
            <a:off x="6772275" y="3090863"/>
            <a:ext cx="261938"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3" name="Text Box 73"/>
          <p:cNvSpPr txBox="1">
            <a:spLocks noChangeArrowheads="1"/>
          </p:cNvSpPr>
          <p:nvPr/>
        </p:nvSpPr>
        <p:spPr bwMode="auto">
          <a:xfrm>
            <a:off x="6737350" y="2713038"/>
            <a:ext cx="367408"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9434" name="Text Box 74"/>
          <p:cNvSpPr txBox="1">
            <a:spLocks noChangeArrowheads="1"/>
          </p:cNvSpPr>
          <p:nvPr/>
        </p:nvSpPr>
        <p:spPr bwMode="auto">
          <a:xfrm>
            <a:off x="6689725" y="3060700"/>
            <a:ext cx="467564"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a:t>
            </a:r>
            <a:endParaRPr lang="en-GB" sz="1600">
              <a:solidFill>
                <a:srgbClr val="FFFF00"/>
              </a:solidFill>
              <a:effectLst>
                <a:outerShdw blurRad="38100" dist="38100" dir="2700000" algn="tl">
                  <a:srgbClr val="000000"/>
                </a:outerShdw>
              </a:effectLst>
              <a:latin typeface="Calibri" pitchFamily="34" charset="0"/>
            </a:endParaRPr>
          </a:p>
        </p:txBody>
      </p:sp>
      <p:sp>
        <p:nvSpPr>
          <p:cNvPr id="1039435" name="Rectangle 75"/>
          <p:cNvSpPr>
            <a:spLocks noChangeArrowheads="1"/>
          </p:cNvSpPr>
          <p:nvPr/>
        </p:nvSpPr>
        <p:spPr bwMode="auto">
          <a:xfrm rot="6673846">
            <a:off x="7192169" y="3987007"/>
            <a:ext cx="184150"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6" name="Rectangle 76"/>
          <p:cNvSpPr>
            <a:spLocks noChangeArrowheads="1"/>
          </p:cNvSpPr>
          <p:nvPr/>
        </p:nvSpPr>
        <p:spPr bwMode="auto">
          <a:xfrm rot="6673846">
            <a:off x="7156450" y="4260850"/>
            <a:ext cx="220663" cy="157163"/>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7" name="Text Box 77"/>
          <p:cNvSpPr txBox="1">
            <a:spLocks noChangeArrowheads="1"/>
          </p:cNvSpPr>
          <p:nvPr/>
        </p:nvSpPr>
        <p:spPr bwMode="auto">
          <a:xfrm>
            <a:off x="6913563" y="3856038"/>
            <a:ext cx="467564"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a:t>
            </a:r>
            <a:endParaRPr lang="en-GB" sz="1600">
              <a:solidFill>
                <a:srgbClr val="FFFF00"/>
              </a:solidFill>
              <a:effectLst>
                <a:outerShdw blurRad="38100" dist="38100" dir="2700000" algn="tl">
                  <a:srgbClr val="000000"/>
                </a:outerShdw>
              </a:effectLst>
              <a:latin typeface="Calibri" pitchFamily="34" charset="0"/>
            </a:endParaRPr>
          </a:p>
        </p:txBody>
      </p:sp>
      <p:sp>
        <p:nvSpPr>
          <p:cNvPr id="1039438" name="Text Box 78"/>
          <p:cNvSpPr txBox="1">
            <a:spLocks noChangeArrowheads="1"/>
          </p:cNvSpPr>
          <p:nvPr/>
        </p:nvSpPr>
        <p:spPr bwMode="auto">
          <a:xfrm>
            <a:off x="6870700" y="4098925"/>
            <a:ext cx="450850" cy="336550"/>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a:t>
            </a:r>
            <a:endParaRPr lang="en-GB" sz="1600">
              <a:solidFill>
                <a:srgbClr val="FFFF00"/>
              </a:solidFill>
              <a:effectLst>
                <a:outerShdw blurRad="38100" dist="38100" dir="2700000" algn="tl">
                  <a:srgbClr val="000000"/>
                </a:outerShdw>
              </a:effectLst>
              <a:latin typeface="Calibri" pitchFamily="34" charset="0"/>
            </a:endParaRPr>
          </a:p>
        </p:txBody>
      </p:sp>
      <p:sp>
        <p:nvSpPr>
          <p:cNvPr id="1039439" name="Rectangle 79"/>
          <p:cNvSpPr>
            <a:spLocks noChangeArrowheads="1"/>
          </p:cNvSpPr>
          <p:nvPr/>
        </p:nvSpPr>
        <p:spPr bwMode="auto">
          <a:xfrm rot="-528454">
            <a:off x="6958013" y="4538663"/>
            <a:ext cx="271462" cy="142875"/>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0" name="Text Box 80"/>
          <p:cNvSpPr txBox="1">
            <a:spLocks noChangeArrowheads="1"/>
          </p:cNvSpPr>
          <p:nvPr/>
        </p:nvSpPr>
        <p:spPr bwMode="auto">
          <a:xfrm rot="-647058">
            <a:off x="6861175" y="4432300"/>
            <a:ext cx="450850" cy="336550"/>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a:t>
            </a:r>
            <a:endParaRPr lang="en-GB" sz="1600">
              <a:solidFill>
                <a:srgbClr val="FFFF00"/>
              </a:solidFill>
              <a:effectLst>
                <a:outerShdw blurRad="38100" dist="38100" dir="2700000" algn="tl">
                  <a:srgbClr val="000000"/>
                </a:outerShdw>
              </a:effectLst>
              <a:latin typeface="Calibri" pitchFamily="34" charset="0"/>
            </a:endParaRPr>
          </a:p>
        </p:txBody>
      </p:sp>
      <p:sp>
        <p:nvSpPr>
          <p:cNvPr id="1039441" name="Rectangle 81"/>
          <p:cNvSpPr>
            <a:spLocks noChangeArrowheads="1"/>
          </p:cNvSpPr>
          <p:nvPr/>
        </p:nvSpPr>
        <p:spPr bwMode="auto">
          <a:xfrm rot="-710896">
            <a:off x="6829425" y="4719638"/>
            <a:ext cx="657225" cy="1524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2" name="Text Box 82"/>
          <p:cNvSpPr txBox="1">
            <a:spLocks noChangeArrowheads="1"/>
          </p:cNvSpPr>
          <p:nvPr/>
        </p:nvSpPr>
        <p:spPr bwMode="auto">
          <a:xfrm rot="-647058">
            <a:off x="6750968" y="4702761"/>
            <a:ext cx="1037976"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MgPv + Pc</a:t>
            </a:r>
            <a:endParaRPr lang="en-GB" sz="1600">
              <a:solidFill>
                <a:srgbClr val="FFFF00"/>
              </a:solidFill>
              <a:effectLst>
                <a:outerShdw blurRad="38100" dist="38100" dir="2700000" algn="tl">
                  <a:srgbClr val="000000"/>
                </a:outerShdw>
              </a:effectLst>
              <a:latin typeface="Calibri" pitchFamily="34" charset="0"/>
            </a:endParaRPr>
          </a:p>
        </p:txBody>
      </p:sp>
      <p:sp>
        <p:nvSpPr>
          <p:cNvPr id="1039443" name="Freeform 83"/>
          <p:cNvSpPr>
            <a:spLocks/>
          </p:cNvSpPr>
          <p:nvPr/>
        </p:nvSpPr>
        <p:spPr bwMode="auto">
          <a:xfrm>
            <a:off x="4995863" y="4505325"/>
            <a:ext cx="3195637" cy="619125"/>
          </a:xfrm>
          <a:custGeom>
            <a:avLst/>
            <a:gdLst/>
            <a:ahLst/>
            <a:cxnLst>
              <a:cxn ang="0">
                <a:pos x="0" y="390"/>
              </a:cxn>
              <a:cxn ang="0">
                <a:pos x="2013" y="0"/>
              </a:cxn>
            </a:cxnLst>
            <a:rect l="0" t="0" r="r" b="b"/>
            <a:pathLst>
              <a:path w="2013" h="390">
                <a:moveTo>
                  <a:pt x="0" y="390"/>
                </a:moveTo>
                <a:lnTo>
                  <a:pt x="2013" y="0"/>
                </a:lnTo>
              </a:path>
            </a:pathLst>
          </a:custGeom>
          <a:noFill/>
          <a:ln w="57150" cap="flat" cmpd="sng">
            <a:solidFill>
              <a:srgbClr val="CC3300"/>
            </a:solidFill>
            <a:prstDash val="dash"/>
            <a:round/>
            <a:headEnd/>
            <a:tailEnd/>
          </a:ln>
          <a:effectLst/>
        </p:spPr>
        <p:txBody>
          <a:bodyPr anchor="ctr"/>
          <a:lstStyle/>
          <a:p>
            <a:pPr>
              <a:defRPr/>
            </a:pPr>
            <a:endParaRPr lang="en-GB">
              <a:latin typeface="Calibri" pitchFamily="34" charset="0"/>
            </a:endParaRPr>
          </a:p>
        </p:txBody>
      </p:sp>
      <p:sp>
        <p:nvSpPr>
          <p:cNvPr id="1039444" name="Rectangle 84"/>
          <p:cNvSpPr>
            <a:spLocks noChangeArrowheads="1"/>
          </p:cNvSpPr>
          <p:nvPr/>
        </p:nvSpPr>
        <p:spPr bwMode="auto">
          <a:xfrm rot="-1328130">
            <a:off x="5167313" y="5657850"/>
            <a:ext cx="581025" cy="20002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5" name="Text Box 85"/>
          <p:cNvSpPr txBox="1">
            <a:spLocks noChangeArrowheads="1"/>
          </p:cNvSpPr>
          <p:nvPr/>
        </p:nvSpPr>
        <p:spPr bwMode="auto">
          <a:xfrm rot="-1293761">
            <a:off x="5165518" y="5539373"/>
            <a:ext cx="830677"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SuB out</a:t>
            </a:r>
            <a:endParaRPr lang="en-GB" sz="1600">
              <a:solidFill>
                <a:srgbClr val="FFFF00"/>
              </a:solidFill>
              <a:effectLst>
                <a:outerShdw blurRad="38100" dist="38100" dir="2700000" algn="tl">
                  <a:srgbClr val="000000"/>
                </a:outerShdw>
              </a:effectLst>
              <a:latin typeface="Calibri" pitchFamily="34" charset="0"/>
            </a:endParaRPr>
          </a:p>
        </p:txBody>
      </p:sp>
      <p:sp>
        <p:nvSpPr>
          <p:cNvPr id="1039446" name="Oval 86"/>
          <p:cNvSpPr>
            <a:spLocks noChangeArrowheads="1"/>
          </p:cNvSpPr>
          <p:nvPr/>
        </p:nvSpPr>
        <p:spPr bwMode="auto">
          <a:xfrm>
            <a:off x="5824538" y="341947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7" name="Oval 87"/>
          <p:cNvSpPr>
            <a:spLocks noChangeArrowheads="1"/>
          </p:cNvSpPr>
          <p:nvPr/>
        </p:nvSpPr>
        <p:spPr bwMode="auto">
          <a:xfrm>
            <a:off x="6172200" y="3567113"/>
            <a:ext cx="152400" cy="233362"/>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8" name="Oval 88"/>
          <p:cNvSpPr>
            <a:spLocks noChangeArrowheads="1"/>
          </p:cNvSpPr>
          <p:nvPr/>
        </p:nvSpPr>
        <p:spPr bwMode="auto">
          <a:xfrm>
            <a:off x="6686550" y="374332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9" name="Oval 89"/>
          <p:cNvSpPr>
            <a:spLocks noChangeArrowheads="1"/>
          </p:cNvSpPr>
          <p:nvPr/>
        </p:nvSpPr>
        <p:spPr bwMode="auto">
          <a:xfrm>
            <a:off x="7697788" y="337185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0" name="Oval 90"/>
          <p:cNvSpPr>
            <a:spLocks noChangeArrowheads="1"/>
          </p:cNvSpPr>
          <p:nvPr/>
        </p:nvSpPr>
        <p:spPr bwMode="auto">
          <a:xfrm>
            <a:off x="8188325" y="354330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1" name="Text Box 91"/>
          <p:cNvSpPr txBox="1">
            <a:spLocks noChangeArrowheads="1"/>
          </p:cNvSpPr>
          <p:nvPr/>
        </p:nvSpPr>
        <p:spPr bwMode="auto">
          <a:xfrm>
            <a:off x="5646738" y="3348038"/>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2.0</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2" name="Text Box 92"/>
          <p:cNvSpPr txBox="1">
            <a:spLocks noChangeArrowheads="1"/>
          </p:cNvSpPr>
          <p:nvPr/>
        </p:nvSpPr>
        <p:spPr bwMode="auto">
          <a:xfrm>
            <a:off x="6032500" y="3562350"/>
            <a:ext cx="415925" cy="304800"/>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1.5</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3" name="Text Box 93"/>
          <p:cNvSpPr txBox="1">
            <a:spLocks noChangeArrowheads="1"/>
          </p:cNvSpPr>
          <p:nvPr/>
        </p:nvSpPr>
        <p:spPr bwMode="auto">
          <a:xfrm>
            <a:off x="6537325" y="3724275"/>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0.8</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4" name="Text Box 94"/>
          <p:cNvSpPr txBox="1">
            <a:spLocks noChangeArrowheads="1"/>
          </p:cNvSpPr>
          <p:nvPr/>
        </p:nvSpPr>
        <p:spPr bwMode="auto">
          <a:xfrm>
            <a:off x="7467600" y="3286125"/>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0.5</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5" name="Text Box 95"/>
          <p:cNvSpPr txBox="1">
            <a:spLocks noChangeArrowheads="1"/>
          </p:cNvSpPr>
          <p:nvPr/>
        </p:nvSpPr>
        <p:spPr bwMode="auto">
          <a:xfrm>
            <a:off x="7977188" y="3471863"/>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0.2</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6" name="Oval 96"/>
          <p:cNvSpPr>
            <a:spLocks noChangeArrowheads="1"/>
          </p:cNvSpPr>
          <p:nvPr/>
        </p:nvSpPr>
        <p:spPr bwMode="auto">
          <a:xfrm>
            <a:off x="6548438" y="4038600"/>
            <a:ext cx="161925"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7" name="Text Box 97"/>
          <p:cNvSpPr txBox="1">
            <a:spLocks noChangeArrowheads="1"/>
          </p:cNvSpPr>
          <p:nvPr/>
        </p:nvSpPr>
        <p:spPr bwMode="auto">
          <a:xfrm>
            <a:off x="6399213" y="4024313"/>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0.8</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8" name="Rectangle 98"/>
          <p:cNvSpPr>
            <a:spLocks noChangeArrowheads="1"/>
          </p:cNvSpPr>
          <p:nvPr/>
        </p:nvSpPr>
        <p:spPr bwMode="auto">
          <a:xfrm>
            <a:off x="8255000" y="927100"/>
            <a:ext cx="304800" cy="15240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59" name="Text Box 99"/>
          <p:cNvSpPr txBox="1">
            <a:spLocks noChangeArrowheads="1"/>
          </p:cNvSpPr>
          <p:nvPr/>
        </p:nvSpPr>
        <p:spPr bwMode="auto">
          <a:xfrm>
            <a:off x="6127750" y="984250"/>
            <a:ext cx="2129494" cy="369332"/>
          </a:xfrm>
          <a:prstGeom prst="rect">
            <a:avLst/>
          </a:prstGeom>
          <a:noFill/>
          <a:ln w="9525" algn="ctr">
            <a:noFill/>
            <a:miter lim="800000"/>
            <a:headEnd/>
            <a:tailEnd/>
          </a:ln>
          <a:effectLst/>
        </p:spPr>
        <p:txBody>
          <a:bodyPr wrap="none">
            <a:spAutoFit/>
          </a:bodyPr>
          <a:lstStyle/>
          <a:p>
            <a:pPr>
              <a:defRPr/>
            </a:pPr>
            <a:r>
              <a:rPr lang="en-GB" dirty="0" smtClean="0">
                <a:solidFill>
                  <a:schemeClr val="tx1"/>
                </a:solidFill>
                <a:effectLst>
                  <a:outerShdw blurRad="38100" dist="38100" dir="2700000" algn="tl">
                    <a:srgbClr val="FFFFFF"/>
                  </a:outerShdw>
                </a:effectLst>
                <a:latin typeface="Calibri" pitchFamily="34" charset="0"/>
              </a:rPr>
              <a:t>Pyrolite + 2 wt% H</a:t>
            </a:r>
            <a:r>
              <a:rPr lang="en-GB" baseline="-25000" dirty="0" smtClean="0">
                <a:solidFill>
                  <a:schemeClr val="tx1"/>
                </a:solidFill>
                <a:effectLst>
                  <a:outerShdw blurRad="38100" dist="38100" dir="2700000" algn="tl">
                    <a:srgbClr val="FFFFFF"/>
                  </a:outerShdw>
                </a:effectLst>
                <a:latin typeface="Calibri" pitchFamily="34" charset="0"/>
              </a:rPr>
              <a:t>2</a:t>
            </a:r>
            <a:r>
              <a:rPr lang="en-GB" dirty="0" smtClean="0">
                <a:solidFill>
                  <a:schemeClr val="tx1"/>
                </a:solidFill>
                <a:effectLst>
                  <a:outerShdw blurRad="38100" dist="38100" dir="2700000" algn="tl">
                    <a:srgbClr val="FFFFFF"/>
                  </a:outerShdw>
                </a:effectLst>
                <a:latin typeface="Calibri" pitchFamily="34" charset="0"/>
              </a:rPr>
              <a:t>O</a:t>
            </a:r>
            <a:endParaRPr lang="en-GB" dirty="0">
              <a:solidFill>
                <a:schemeClr val="tx1"/>
              </a:solidFill>
              <a:effectLst>
                <a:outerShdw blurRad="38100" dist="38100" dir="2700000" algn="tl">
                  <a:srgbClr val="FFFFFF"/>
                </a:outerShdw>
              </a:effectLst>
              <a:latin typeface="Calibri" pitchFamily="34" charset="0"/>
            </a:endParaRPr>
          </a:p>
        </p:txBody>
      </p:sp>
      <p:grpSp>
        <p:nvGrpSpPr>
          <p:cNvPr id="2" name="Group 100"/>
          <p:cNvGrpSpPr>
            <a:grpSpLocks/>
          </p:cNvGrpSpPr>
          <p:nvPr/>
        </p:nvGrpSpPr>
        <p:grpSpPr bwMode="auto">
          <a:xfrm>
            <a:off x="4991100" y="1143000"/>
            <a:ext cx="1952625" cy="4152900"/>
            <a:chOff x="3144" y="720"/>
            <a:chExt cx="1230" cy="2616"/>
          </a:xfrm>
        </p:grpSpPr>
        <p:sp>
          <p:nvSpPr>
            <p:cNvPr id="1039461" name="Freeform 101"/>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39462" name="Freeform 102"/>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grpSp>
      <p:grpSp>
        <p:nvGrpSpPr>
          <p:cNvPr id="357427" name="Group 103"/>
          <p:cNvGrpSpPr>
            <a:grpSpLocks/>
          </p:cNvGrpSpPr>
          <p:nvPr/>
        </p:nvGrpSpPr>
        <p:grpSpPr bwMode="auto">
          <a:xfrm>
            <a:off x="4991100" y="1765300"/>
            <a:ext cx="1681163" cy="3806825"/>
            <a:chOff x="3144" y="1112"/>
            <a:chExt cx="1059" cy="2398"/>
          </a:xfrm>
          <a:effectLst>
            <a:outerShdw blurRad="50800" dist="38100" dir="2700000" algn="tl" rotWithShape="0">
              <a:prstClr val="black">
                <a:alpha val="40000"/>
              </a:prstClr>
            </a:outerShdw>
          </a:effectLst>
        </p:grpSpPr>
        <p:sp>
          <p:nvSpPr>
            <p:cNvPr id="1039464" name="Freeform 104"/>
            <p:cNvSpPr>
              <a:spLocks/>
            </p:cNvSpPr>
            <p:nvPr/>
          </p:nvSpPr>
          <p:spPr bwMode="auto">
            <a:xfrm>
              <a:off x="3144" y="1112"/>
              <a:ext cx="1040" cy="2360"/>
            </a:xfrm>
            <a:custGeom>
              <a:avLst/>
              <a:gdLst/>
              <a:ahLst/>
              <a:cxnLst>
                <a:cxn ang="0">
                  <a:pos x="0" y="0"/>
                </a:cxn>
                <a:cxn ang="0">
                  <a:pos x="232" y="368"/>
                </a:cxn>
                <a:cxn ang="0">
                  <a:pos x="496" y="1232"/>
                </a:cxn>
                <a:cxn ang="0">
                  <a:pos x="608" y="1912"/>
                </a:cxn>
                <a:cxn ang="0">
                  <a:pos x="648" y="2104"/>
                </a:cxn>
                <a:cxn ang="0">
                  <a:pos x="736" y="2240"/>
                </a:cxn>
                <a:cxn ang="0">
                  <a:pos x="1040" y="2360"/>
                </a:cxn>
              </a:cxnLst>
              <a:rect l="0" t="0" r="r" b="b"/>
              <a:pathLst>
                <a:path w="1040" h="2360">
                  <a:moveTo>
                    <a:pt x="0" y="0"/>
                  </a:moveTo>
                  <a:cubicBezTo>
                    <a:pt x="74" y="81"/>
                    <a:pt x="149" y="163"/>
                    <a:pt x="232" y="368"/>
                  </a:cubicBezTo>
                  <a:cubicBezTo>
                    <a:pt x="315" y="573"/>
                    <a:pt x="433" y="975"/>
                    <a:pt x="496" y="1232"/>
                  </a:cubicBezTo>
                  <a:cubicBezTo>
                    <a:pt x="559" y="1489"/>
                    <a:pt x="583" y="1767"/>
                    <a:pt x="608" y="1912"/>
                  </a:cubicBezTo>
                  <a:cubicBezTo>
                    <a:pt x="633" y="2057"/>
                    <a:pt x="627" y="2049"/>
                    <a:pt x="648" y="2104"/>
                  </a:cubicBezTo>
                  <a:cubicBezTo>
                    <a:pt x="669" y="2159"/>
                    <a:pt x="671" y="2197"/>
                    <a:pt x="736" y="2240"/>
                  </a:cubicBezTo>
                  <a:cubicBezTo>
                    <a:pt x="801" y="2283"/>
                    <a:pt x="920" y="2321"/>
                    <a:pt x="1040" y="2360"/>
                  </a:cubicBez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39465" name="Freeform 105"/>
            <p:cNvSpPr>
              <a:spLocks/>
            </p:cNvSpPr>
            <p:nvPr/>
          </p:nvSpPr>
          <p:spPr bwMode="auto">
            <a:xfrm rot="-285345">
              <a:off x="4086" y="3390"/>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39466" name="Text Box 106"/>
          <p:cNvSpPr txBox="1">
            <a:spLocks noChangeArrowheads="1"/>
          </p:cNvSpPr>
          <p:nvPr/>
        </p:nvSpPr>
        <p:spPr bwMode="auto">
          <a:xfrm>
            <a:off x="5099050" y="2722563"/>
            <a:ext cx="764120"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 + E</a:t>
            </a:r>
            <a:endParaRPr lang="en-GB" sz="1600">
              <a:solidFill>
                <a:srgbClr val="FFFF00"/>
              </a:solidFill>
              <a:effectLst>
                <a:outerShdw blurRad="38100" dist="38100" dir="2700000" algn="tl">
                  <a:srgbClr val="000000"/>
                </a:outerShdw>
              </a:effectLst>
              <a:latin typeface="Calibri" pitchFamily="34" charset="0"/>
            </a:endParaRPr>
          </a:p>
        </p:txBody>
      </p:sp>
      <p:sp>
        <p:nvSpPr>
          <p:cNvPr id="1039467" name="Freeform 107"/>
          <p:cNvSpPr>
            <a:spLocks/>
          </p:cNvSpPr>
          <p:nvPr/>
        </p:nvSpPr>
        <p:spPr bwMode="auto">
          <a:xfrm>
            <a:off x="5010150" y="1257300"/>
            <a:ext cx="157163" cy="293688"/>
          </a:xfrm>
          <a:custGeom>
            <a:avLst/>
            <a:gdLst/>
            <a:ahLst/>
            <a:cxnLst>
              <a:cxn ang="0">
                <a:pos x="48" y="0"/>
              </a:cxn>
              <a:cxn ang="0">
                <a:pos x="30" y="6"/>
              </a:cxn>
              <a:cxn ang="0">
                <a:pos x="12" y="18"/>
              </a:cxn>
              <a:cxn ang="0">
                <a:pos x="12" y="96"/>
              </a:cxn>
              <a:cxn ang="0">
                <a:pos x="0" y="132"/>
              </a:cxn>
              <a:cxn ang="0">
                <a:pos x="39" y="183"/>
              </a:cxn>
              <a:cxn ang="0">
                <a:pos x="75" y="177"/>
              </a:cxn>
              <a:cxn ang="0">
                <a:pos x="81" y="147"/>
              </a:cxn>
              <a:cxn ang="0">
                <a:pos x="99" y="87"/>
              </a:cxn>
              <a:cxn ang="0">
                <a:pos x="48" y="0"/>
              </a:cxn>
            </a:cxnLst>
            <a:rect l="0" t="0" r="r" b="b"/>
            <a:pathLst>
              <a:path w="99" h="185">
                <a:moveTo>
                  <a:pt x="48" y="0"/>
                </a:moveTo>
                <a:cubicBezTo>
                  <a:pt x="42" y="2"/>
                  <a:pt x="36" y="4"/>
                  <a:pt x="30" y="6"/>
                </a:cubicBezTo>
                <a:cubicBezTo>
                  <a:pt x="23" y="8"/>
                  <a:pt x="12" y="18"/>
                  <a:pt x="12" y="18"/>
                </a:cubicBezTo>
                <a:cubicBezTo>
                  <a:pt x="1" y="50"/>
                  <a:pt x="12" y="14"/>
                  <a:pt x="12" y="96"/>
                </a:cubicBezTo>
                <a:cubicBezTo>
                  <a:pt x="12" y="112"/>
                  <a:pt x="5" y="118"/>
                  <a:pt x="0" y="132"/>
                </a:cubicBezTo>
                <a:cubicBezTo>
                  <a:pt x="4" y="166"/>
                  <a:pt x="6" y="175"/>
                  <a:pt x="39" y="183"/>
                </a:cubicBezTo>
                <a:cubicBezTo>
                  <a:pt x="51" y="179"/>
                  <a:pt x="66" y="185"/>
                  <a:pt x="75" y="177"/>
                </a:cubicBezTo>
                <a:cubicBezTo>
                  <a:pt x="83" y="171"/>
                  <a:pt x="78" y="157"/>
                  <a:pt x="81" y="147"/>
                </a:cubicBezTo>
                <a:cubicBezTo>
                  <a:pt x="84" y="119"/>
                  <a:pt x="91" y="111"/>
                  <a:pt x="99" y="87"/>
                </a:cubicBezTo>
                <a:cubicBezTo>
                  <a:pt x="97" y="60"/>
                  <a:pt x="89" y="0"/>
                  <a:pt x="48" y="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68" name="Text Box 108"/>
          <p:cNvSpPr txBox="1">
            <a:spLocks noChangeArrowheads="1"/>
          </p:cNvSpPr>
          <p:nvPr/>
        </p:nvSpPr>
        <p:spPr bwMode="auto">
          <a:xfrm rot="5400000">
            <a:off x="4848758" y="1169294"/>
            <a:ext cx="513282" cy="307777"/>
          </a:xfrm>
          <a:prstGeom prst="rect">
            <a:avLst/>
          </a:prstGeom>
          <a:noFill/>
          <a:ln w="9525" algn="ctr">
            <a:noFill/>
            <a:miter lim="800000"/>
            <a:headEnd/>
            <a:tailEnd/>
          </a:ln>
          <a:effectLst/>
        </p:spPr>
        <p:txBody>
          <a:bodyPr wrap="none">
            <a:spAutoFit/>
          </a:bodyPr>
          <a:lstStyle/>
          <a:p>
            <a:pPr>
              <a:defRPr/>
            </a:pPr>
            <a:r>
              <a:rPr lang="en-GB" sz="1400" smtClean="0">
                <a:solidFill>
                  <a:srgbClr val="FFFF00"/>
                </a:solidFill>
                <a:effectLst>
                  <a:outerShdw blurRad="38100" dist="38100" dir="2700000" algn="tl">
                    <a:srgbClr val="000000"/>
                  </a:outerShdw>
                </a:effectLst>
                <a:latin typeface="Calibri" pitchFamily="34" charset="0"/>
              </a:rPr>
              <a:t>Serp</a:t>
            </a:r>
            <a:endParaRPr lang="en-GB" sz="1400">
              <a:solidFill>
                <a:srgbClr val="FFFF00"/>
              </a:solidFill>
              <a:effectLst>
                <a:outerShdw blurRad="38100" dist="38100" dir="2700000" algn="tl">
                  <a:srgbClr val="000000"/>
                </a:outerShdw>
              </a:effectLst>
              <a:latin typeface="Calibri" pitchFamily="34" charset="0"/>
            </a:endParaRPr>
          </a:p>
        </p:txBody>
      </p:sp>
      <p:sp>
        <p:nvSpPr>
          <p:cNvPr id="1039469" name="Rectangle 109"/>
          <p:cNvSpPr>
            <a:spLocks noChangeArrowheads="1"/>
          </p:cNvSpPr>
          <p:nvPr/>
        </p:nvSpPr>
        <p:spPr bwMode="auto">
          <a:xfrm rot="-440474">
            <a:off x="5561013" y="3797300"/>
            <a:ext cx="254000" cy="1041400"/>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70" name="Text Box 110"/>
          <p:cNvSpPr txBox="1">
            <a:spLocks noChangeArrowheads="1"/>
          </p:cNvSpPr>
          <p:nvPr/>
        </p:nvSpPr>
        <p:spPr bwMode="auto">
          <a:xfrm rot="4727644">
            <a:off x="4341876" y="3864561"/>
            <a:ext cx="1831848" cy="338554"/>
          </a:xfrm>
          <a:prstGeom prst="rect">
            <a:avLst/>
          </a:prstGeom>
          <a:noFill/>
          <a:ln w="9525" algn="ctr">
            <a:noFill/>
            <a:miter lim="800000"/>
            <a:headEnd/>
            <a:tailEnd/>
          </a:ln>
          <a:effectLst/>
        </p:spPr>
        <p:txBody>
          <a:bodyPr wrap="none">
            <a:spAutoFit/>
          </a:bodyPr>
          <a:lstStyle/>
          <a:p>
            <a:r>
              <a:rPr lang="en-GB" sz="1600" b="1" smtClean="0">
                <a:solidFill>
                  <a:srgbClr val="0066FF"/>
                </a:solidFill>
                <a:effectLst>
                  <a:outerShdw blurRad="38100" dist="38100" dir="2700000" algn="tl">
                    <a:srgbClr val="000000"/>
                  </a:outerShdw>
                </a:effectLst>
                <a:latin typeface="Calibri" pitchFamily="34" charset="0"/>
              </a:rPr>
              <a:t>Coldest Subduction</a:t>
            </a:r>
            <a:endParaRPr lang="en-GB" sz="1600" b="1">
              <a:solidFill>
                <a:srgbClr val="0066FF"/>
              </a:solidFill>
              <a:effectLst>
                <a:outerShdw blurRad="38100" dist="38100" dir="2700000" algn="tl">
                  <a:srgbClr val="000000"/>
                </a:outerShdw>
              </a:effectLst>
              <a:latin typeface="Calibri" pitchFamily="34" charset="0"/>
            </a:endParaRPr>
          </a:p>
        </p:txBody>
      </p:sp>
      <p:sp>
        <p:nvSpPr>
          <p:cNvPr id="1039471" name="Freeform 111"/>
          <p:cNvSpPr>
            <a:spLocks/>
          </p:cNvSpPr>
          <p:nvPr/>
        </p:nvSpPr>
        <p:spPr bwMode="auto">
          <a:xfrm>
            <a:off x="5776913" y="1438275"/>
            <a:ext cx="557212" cy="800100"/>
          </a:xfrm>
          <a:custGeom>
            <a:avLst/>
            <a:gdLst/>
            <a:ahLst/>
            <a:cxnLst>
              <a:cxn ang="0">
                <a:pos x="9" y="21"/>
              </a:cxn>
              <a:cxn ang="0">
                <a:pos x="0" y="69"/>
              </a:cxn>
              <a:cxn ang="0">
                <a:pos x="108" y="216"/>
              </a:cxn>
              <a:cxn ang="0">
                <a:pos x="177" y="321"/>
              </a:cxn>
              <a:cxn ang="0">
                <a:pos x="228" y="417"/>
              </a:cxn>
              <a:cxn ang="0">
                <a:pos x="267" y="504"/>
              </a:cxn>
              <a:cxn ang="0">
                <a:pos x="351" y="498"/>
              </a:cxn>
              <a:cxn ang="0">
                <a:pos x="150" y="72"/>
              </a:cxn>
              <a:cxn ang="0">
                <a:pos x="75" y="0"/>
              </a:cxn>
              <a:cxn ang="0">
                <a:pos x="9" y="21"/>
              </a:cxn>
            </a:cxnLst>
            <a:rect l="0" t="0" r="r" b="b"/>
            <a:pathLst>
              <a:path w="351" h="504">
                <a:moveTo>
                  <a:pt x="9" y="21"/>
                </a:moveTo>
                <a:lnTo>
                  <a:pt x="0" y="69"/>
                </a:lnTo>
                <a:lnTo>
                  <a:pt x="108" y="216"/>
                </a:lnTo>
                <a:lnTo>
                  <a:pt x="177" y="321"/>
                </a:lnTo>
                <a:lnTo>
                  <a:pt x="228" y="417"/>
                </a:lnTo>
                <a:lnTo>
                  <a:pt x="267" y="504"/>
                </a:lnTo>
                <a:lnTo>
                  <a:pt x="351" y="498"/>
                </a:lnTo>
                <a:lnTo>
                  <a:pt x="150" y="72"/>
                </a:lnTo>
                <a:lnTo>
                  <a:pt x="75" y="0"/>
                </a:lnTo>
                <a:lnTo>
                  <a:pt x="9" y="2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72" name="Text Box 112"/>
          <p:cNvSpPr txBox="1">
            <a:spLocks noChangeArrowheads="1"/>
          </p:cNvSpPr>
          <p:nvPr/>
        </p:nvSpPr>
        <p:spPr bwMode="auto">
          <a:xfrm rot="3013473">
            <a:off x="5770388" y="1488867"/>
            <a:ext cx="495649" cy="338554"/>
          </a:xfrm>
          <a:prstGeom prst="rect">
            <a:avLst/>
          </a:prstGeom>
          <a:noFill/>
          <a:ln w="9525" algn="ctr">
            <a:noFill/>
            <a:miter lim="800000"/>
            <a:headEnd/>
            <a:tailEnd/>
          </a:ln>
          <a:effectLst/>
        </p:spPr>
        <p:txBody>
          <a:bodyPr wrap="none">
            <a:spAutoFit/>
          </a:bodyPr>
          <a:lstStyle/>
          <a:p>
            <a:pPr>
              <a:defRPr/>
            </a:pPr>
            <a:r>
              <a:rPr lang="en-GB" sz="1600" b="1" smtClean="0">
                <a:solidFill>
                  <a:srgbClr val="FF0000"/>
                </a:solidFill>
                <a:effectLst>
                  <a:outerShdw blurRad="38100" dist="38100" dir="2700000" algn="tl">
                    <a:srgbClr val="000000"/>
                  </a:outerShdw>
                </a:effectLst>
                <a:latin typeface="Calibri" pitchFamily="34" charset="0"/>
              </a:rPr>
              <a:t>Hot</a:t>
            </a:r>
            <a:endParaRPr lang="en-GB" sz="1600" b="1">
              <a:solidFill>
                <a:srgbClr val="FF0000"/>
              </a:solidFill>
              <a:effectLst>
                <a:outerShdw blurRad="38100" dist="38100" dir="2700000" algn="tl">
                  <a:srgbClr val="000000"/>
                </a:outerShdw>
              </a:effectLst>
              <a:latin typeface="Calibri" pitchFamily="34" charset="0"/>
            </a:endParaRPr>
          </a:p>
        </p:txBody>
      </p:sp>
      <p:sp>
        <p:nvSpPr>
          <p:cNvPr id="1039473" name="Text Box 113"/>
          <p:cNvSpPr txBox="1">
            <a:spLocks noChangeArrowheads="1"/>
          </p:cNvSpPr>
          <p:nvPr/>
        </p:nvSpPr>
        <p:spPr bwMode="auto">
          <a:xfrm rot="4498551">
            <a:off x="5767209" y="2200861"/>
            <a:ext cx="1152880" cy="338554"/>
          </a:xfrm>
          <a:prstGeom prst="rect">
            <a:avLst/>
          </a:prstGeom>
          <a:noFill/>
          <a:ln w="9525" algn="ctr">
            <a:noFill/>
            <a:miter lim="800000"/>
            <a:headEnd/>
            <a:tailEnd/>
          </a:ln>
          <a:effectLst/>
        </p:spPr>
        <p:txBody>
          <a:bodyPr wrap="none">
            <a:spAutoFit/>
          </a:bodyPr>
          <a:lstStyle/>
          <a:p>
            <a:pPr>
              <a:defRPr/>
            </a:pPr>
            <a:r>
              <a:rPr lang="en-GB" sz="1600" b="1" smtClean="0">
                <a:solidFill>
                  <a:srgbClr val="FF0000"/>
                </a:solidFill>
                <a:effectLst>
                  <a:outerShdw blurRad="38100" dist="38100" dir="2700000" algn="tl">
                    <a:srgbClr val="000000"/>
                  </a:outerShdw>
                </a:effectLst>
                <a:latin typeface="Calibri" pitchFamily="34" charset="0"/>
              </a:rPr>
              <a:t>Subduction</a:t>
            </a:r>
            <a:endParaRPr lang="en-GB" sz="1600" b="1">
              <a:solidFill>
                <a:srgbClr val="FF0000"/>
              </a:solidFill>
              <a:effectLst>
                <a:outerShdw blurRad="38100" dist="38100" dir="2700000" algn="tl">
                  <a:srgbClr val="000000"/>
                </a:outerShdw>
              </a:effectLst>
              <a:latin typeface="Calibri" pitchFamily="34" charset="0"/>
            </a:endParaRPr>
          </a:p>
        </p:txBody>
      </p:sp>
      <p:grpSp>
        <p:nvGrpSpPr>
          <p:cNvPr id="4" name="Group 114"/>
          <p:cNvGrpSpPr>
            <a:grpSpLocks/>
          </p:cNvGrpSpPr>
          <p:nvPr/>
        </p:nvGrpSpPr>
        <p:grpSpPr bwMode="auto">
          <a:xfrm>
            <a:off x="4991100" y="1143000"/>
            <a:ext cx="1952625" cy="4152900"/>
            <a:chOff x="3144" y="720"/>
            <a:chExt cx="1230" cy="2616"/>
          </a:xfrm>
          <a:effectLst>
            <a:outerShdw blurRad="50800" dist="38100" dir="2700000" algn="tl" rotWithShape="0">
              <a:prstClr val="black">
                <a:alpha val="40000"/>
              </a:prstClr>
            </a:outerShdw>
          </a:effectLst>
        </p:grpSpPr>
        <p:sp>
          <p:nvSpPr>
            <p:cNvPr id="1039475" name="Freeform 115"/>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39476" name="Freeform 116"/>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357442" name="Freeform 66"/>
          <p:cNvSpPr>
            <a:spLocks/>
          </p:cNvSpPr>
          <p:nvPr/>
        </p:nvSpPr>
        <p:spPr bwMode="auto">
          <a:xfrm>
            <a:off x="4500563" y="1195388"/>
            <a:ext cx="1114425" cy="2943225"/>
          </a:xfrm>
          <a:custGeom>
            <a:avLst/>
            <a:gdLst/>
            <a:ahLst/>
            <a:cxnLst>
              <a:cxn ang="0">
                <a:pos x="0" y="0"/>
              </a:cxn>
              <a:cxn ang="0">
                <a:pos x="257" y="348"/>
              </a:cxn>
              <a:cxn ang="0">
                <a:pos x="434" y="783"/>
              </a:cxn>
              <a:cxn ang="0">
                <a:pos x="616" y="1410"/>
              </a:cxn>
              <a:cxn ang="0">
                <a:pos x="702" y="1854"/>
              </a:cxn>
            </a:cxnLst>
            <a:rect l="0" t="0" r="r" b="b"/>
            <a:pathLst>
              <a:path w="702" h="1854">
                <a:moveTo>
                  <a:pt x="0" y="0"/>
                </a:moveTo>
                <a:cubicBezTo>
                  <a:pt x="92" y="108"/>
                  <a:pt x="185" y="217"/>
                  <a:pt x="257" y="348"/>
                </a:cubicBezTo>
                <a:cubicBezTo>
                  <a:pt x="329" y="479"/>
                  <a:pt x="374" y="606"/>
                  <a:pt x="434" y="783"/>
                </a:cubicBezTo>
                <a:cubicBezTo>
                  <a:pt x="494" y="960"/>
                  <a:pt x="571" y="1232"/>
                  <a:pt x="616" y="1410"/>
                </a:cubicBezTo>
                <a:cubicBezTo>
                  <a:pt x="661" y="1588"/>
                  <a:pt x="681" y="1721"/>
                  <a:pt x="702" y="1854"/>
                </a:cubicBezTo>
              </a:path>
            </a:pathLst>
          </a:custGeom>
          <a:noFill/>
          <a:ln w="57150"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endParaRPr lang="en-GB">
              <a:latin typeface="Calibri" pitchFamily="34" charset="0"/>
            </a:endParaRPr>
          </a:p>
        </p:txBody>
      </p:sp>
      <p:sp>
        <p:nvSpPr>
          <p:cNvPr id="1039363" name="Text Box 3"/>
          <p:cNvSpPr txBox="1">
            <a:spLocks noChangeArrowheads="1"/>
          </p:cNvSpPr>
          <p:nvPr/>
        </p:nvSpPr>
        <p:spPr bwMode="auto">
          <a:xfrm>
            <a:off x="71438" y="1911350"/>
            <a:ext cx="4456808" cy="830997"/>
          </a:xfrm>
          <a:prstGeom prst="rect">
            <a:avLst/>
          </a:prstGeom>
          <a:noFill/>
          <a:ln w="9525" algn="ctr">
            <a:noFill/>
            <a:miter lim="800000"/>
            <a:headEnd/>
            <a:tailEnd/>
          </a:ln>
          <a:effectLst/>
        </p:spPr>
        <p:txBody>
          <a:bodyPr wrap="square">
            <a:spAutoFit/>
          </a:bodyPr>
          <a:lstStyle/>
          <a:p>
            <a:r>
              <a:rPr lang="en-GB" sz="2400" dirty="0" smtClean="0">
                <a:solidFill>
                  <a:schemeClr val="bg1"/>
                </a:solidFill>
                <a:effectLst>
                  <a:outerShdw blurRad="38100" dist="38100" dir="2700000" algn="tl">
                    <a:srgbClr val="000000"/>
                  </a:outerShdw>
                </a:effectLst>
                <a:latin typeface="Calibri" pitchFamily="34" charset="0"/>
              </a:rPr>
              <a:t>Solidus temperature of Ice VII solid form of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endParaRPr lang="en-GB" sz="2400" dirty="0">
              <a:solidFill>
                <a:schemeClr val="bg1"/>
              </a:solidFill>
              <a:effectLst>
                <a:outerShdw blurRad="38100" dist="38100" dir="2700000" algn="tl">
                  <a:srgbClr val="000000"/>
                </a:outerShdw>
              </a:effectLst>
              <a:latin typeface="Calibri" pitchFamily="34" charset="0"/>
            </a:endParaRPr>
          </a:p>
        </p:txBody>
      </p:sp>
      <p:sp>
        <p:nvSpPr>
          <p:cNvPr id="3" name="Text Box 3"/>
          <p:cNvSpPr txBox="1">
            <a:spLocks noChangeArrowheads="1"/>
          </p:cNvSpPr>
          <p:nvPr/>
        </p:nvSpPr>
        <p:spPr bwMode="auto">
          <a:xfrm>
            <a:off x="0" y="3136900"/>
            <a:ext cx="4534837" cy="1938992"/>
          </a:xfrm>
          <a:prstGeom prst="rect">
            <a:avLst/>
          </a:prstGeom>
          <a:noFill/>
          <a:ln w="9525" algn="ctr">
            <a:noFill/>
            <a:miter lim="800000"/>
            <a:headEnd/>
            <a:tailEnd/>
          </a:ln>
          <a:effectLst/>
        </p:spPr>
        <p:txBody>
          <a:bodyPr wrap="square">
            <a:spAutoFit/>
          </a:bodyPr>
          <a:lstStyle/>
          <a:p>
            <a:pPr algn="ctr"/>
            <a:r>
              <a:rPr lang="en-GB" sz="3000" dirty="0" smtClean="0">
                <a:solidFill>
                  <a:schemeClr val="bg1"/>
                </a:solidFill>
                <a:effectLst>
                  <a:outerShdw blurRad="38100" dist="38100" dir="2700000" algn="tl">
                    <a:srgbClr val="000000"/>
                  </a:outerShdw>
                </a:effectLst>
                <a:latin typeface="Calibri" pitchFamily="34" charset="0"/>
              </a:rPr>
              <a:t>This means that water can be transported in the coldest parts of the slabs also as a polymorph of ice.</a:t>
            </a:r>
            <a:endParaRPr lang="en-GB" sz="3000" dirty="0">
              <a:solidFill>
                <a:schemeClr val="bg1"/>
              </a:solidFill>
              <a:effectLst>
                <a:outerShdw blurRad="38100" dist="38100" dir="2700000" algn="tl">
                  <a:srgbClr val="000000"/>
                </a:outerShdw>
              </a:effectLst>
              <a:latin typeface="Calibri" pitchFamily="34" charset="0"/>
            </a:endParaRPr>
          </a:p>
        </p:txBody>
      </p:sp>
      <p:sp>
        <p:nvSpPr>
          <p:cNvPr id="357446" name="Freeform 70"/>
          <p:cNvSpPr>
            <a:spLocks/>
          </p:cNvSpPr>
          <p:nvPr/>
        </p:nvSpPr>
        <p:spPr bwMode="auto">
          <a:xfrm>
            <a:off x="4430713" y="1179513"/>
            <a:ext cx="1036637" cy="2951162"/>
          </a:xfrm>
          <a:custGeom>
            <a:avLst/>
            <a:gdLst/>
            <a:ahLst/>
            <a:cxnLst>
              <a:cxn ang="0">
                <a:pos x="409" y="1859"/>
              </a:cxn>
              <a:cxn ang="0">
                <a:pos x="238" y="743"/>
              </a:cxn>
              <a:cxn ang="0">
                <a:pos x="121" y="263"/>
              </a:cxn>
              <a:cxn ang="0">
                <a:pos x="0" y="0"/>
              </a:cxn>
            </a:cxnLst>
            <a:rect l="0" t="0" r="r" b="b"/>
            <a:pathLst>
              <a:path w="409" h="1859">
                <a:moveTo>
                  <a:pt x="409" y="1859"/>
                </a:moveTo>
                <a:cubicBezTo>
                  <a:pt x="347" y="1434"/>
                  <a:pt x="286" y="1009"/>
                  <a:pt x="238" y="743"/>
                </a:cubicBezTo>
                <a:cubicBezTo>
                  <a:pt x="190" y="477"/>
                  <a:pt x="161" y="387"/>
                  <a:pt x="121" y="263"/>
                </a:cubicBezTo>
                <a:cubicBezTo>
                  <a:pt x="81" y="139"/>
                  <a:pt x="40" y="69"/>
                  <a:pt x="0" y="0"/>
                </a:cubicBezTo>
              </a:path>
            </a:pathLst>
          </a:custGeom>
          <a:noFill/>
          <a:ln w="57150" cap="flat" cmpd="sng">
            <a:solidFill>
              <a:srgbClr val="0066FF"/>
            </a:solidFill>
            <a:prstDash val="sysDot"/>
            <a:round/>
            <a:headEnd/>
            <a:tailEnd/>
          </a:ln>
          <a:effectLst/>
        </p:spPr>
        <p:txBody>
          <a:bodyPr anchor="ctr"/>
          <a:lstStyle/>
          <a:p>
            <a:endParaRPr lang="en-GB">
              <a:latin typeface="Calibri" pitchFamily="34" charset="0"/>
            </a:endParaRPr>
          </a:p>
        </p:txBody>
      </p:sp>
      <p:sp>
        <p:nvSpPr>
          <p:cNvPr id="1043520" name="Line 64"/>
          <p:cNvSpPr>
            <a:spLocks noChangeShapeType="1"/>
          </p:cNvSpPr>
          <p:nvPr/>
        </p:nvSpPr>
        <p:spPr bwMode="auto">
          <a:xfrm>
            <a:off x="3005834" y="2451100"/>
            <a:ext cx="2204341" cy="250825"/>
          </a:xfrm>
          <a:prstGeom prst="line">
            <a:avLst/>
          </a:prstGeom>
          <a:noFill/>
          <a:ln w="28575">
            <a:solidFill>
              <a:srgbClr val="FF0000"/>
            </a:solidFill>
            <a:round/>
            <a:headEnd/>
            <a:tailEnd type="triangle" w="med" len="med"/>
          </a:ln>
        </p:spPr>
        <p:txBody>
          <a:bodyPr anchor="ctr"/>
          <a:lstStyle/>
          <a:p>
            <a:endParaRPr lang="en-GB">
              <a:latin typeface="Calibri" pitchFamily="34" charset="0"/>
            </a:endParaRPr>
          </a:p>
        </p:txBody>
      </p:sp>
      <p:sp>
        <p:nvSpPr>
          <p:cNvPr id="69" name="Text Box 71"/>
          <p:cNvSpPr txBox="1">
            <a:spLocks noChangeArrowheads="1"/>
          </p:cNvSpPr>
          <p:nvPr/>
        </p:nvSpPr>
        <p:spPr bwMode="auto">
          <a:xfrm>
            <a:off x="407194" y="6334780"/>
            <a:ext cx="2601912"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smtClean="0">
                <a:solidFill>
                  <a:schemeClr val="bg1"/>
                </a:solidFill>
                <a:effectLst>
                  <a:outerShdw blurRad="38100" dist="38100" dir="2700000" algn="tl">
                    <a:srgbClr val="000000"/>
                  </a:outerShdw>
                </a:effectLst>
                <a:latin typeface="Calibri" pitchFamily="34" charset="0"/>
              </a:rPr>
              <a:t>Litasov</a:t>
            </a:r>
            <a:r>
              <a:rPr lang="en-GB" sz="1400" dirty="0" smtClean="0">
                <a:solidFill>
                  <a:schemeClr val="bg1"/>
                </a:solidFill>
                <a:effectLst>
                  <a:outerShdw blurRad="38100" dist="38100" dir="2700000" algn="tl">
                    <a:srgbClr val="000000"/>
                  </a:outerShdw>
                </a:effectLst>
                <a:latin typeface="Calibri" pitchFamily="34" charset="0"/>
              </a:rPr>
              <a:t> and </a:t>
            </a:r>
            <a:r>
              <a:rPr lang="en-GB" sz="1400" dirty="0" err="1" smtClean="0">
                <a:solidFill>
                  <a:schemeClr val="bg1"/>
                </a:solidFill>
                <a:effectLst>
                  <a:outerShdw blurRad="38100" dist="38100" dir="2700000" algn="tl">
                    <a:srgbClr val="000000"/>
                  </a:outerShdw>
                </a:effectLst>
                <a:latin typeface="Calibri" pitchFamily="34" charset="0"/>
              </a:rPr>
              <a:t>Ohtani</a:t>
            </a:r>
            <a:r>
              <a:rPr lang="en-GB" sz="1400" dirty="0" smtClean="0">
                <a:solidFill>
                  <a:schemeClr val="bg1"/>
                </a:solidFill>
                <a:effectLst>
                  <a:outerShdw blurRad="38100" dist="38100" dir="2700000" algn="tl">
                    <a:srgbClr val="000000"/>
                  </a:outerShdw>
                </a:effectLst>
                <a:latin typeface="Calibri" pitchFamily="34" charset="0"/>
              </a:rPr>
              <a:t> (2003) Phys. Chem. Mineral., 30, 147-156.</a:t>
            </a:r>
            <a:endParaRPr lang="en-GB" sz="1400" dirty="0">
              <a:solidFill>
                <a:schemeClr val="bg1"/>
              </a:solidFill>
              <a:effectLst>
                <a:outerShdw blurRad="38100" dist="38100" dir="2700000" algn="tl">
                  <a:srgbClr val="000000"/>
                </a:outerShdw>
              </a:effectLst>
              <a:latin typeface="Calibri" pitchFamily="34" charset="0"/>
            </a:endParaRPr>
          </a:p>
        </p:txBody>
      </p:sp>
      <p:sp>
        <p:nvSpPr>
          <p:cNvPr id="68" name="Text Box 4"/>
          <p:cNvSpPr txBox="1">
            <a:spLocks noChangeArrowheads="1"/>
          </p:cNvSpPr>
          <p:nvPr/>
        </p:nvSpPr>
        <p:spPr bwMode="auto">
          <a:xfrm>
            <a:off x="0" y="0"/>
            <a:ext cx="4533480" cy="1384995"/>
          </a:xfrm>
          <a:prstGeom prst="rect">
            <a:avLst/>
          </a:prstGeom>
          <a:noFill/>
          <a:ln w="9525" algn="ctr">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rPr>
              <a:t>Schematic stability of the hydrous phases in the system CMAS pyrolite + 2 wt%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a:t>
            </a:r>
            <a:endParaRPr lang="en-GB" sz="28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7446"/>
                                        </p:tgtEl>
                                        <p:attrNameLst>
                                          <p:attrName>style.visibility</p:attrName>
                                        </p:attrNameLst>
                                      </p:cBhvr>
                                      <p:to>
                                        <p:strVal val="visible"/>
                                      </p:to>
                                    </p:set>
                                    <p:animEffect transition="in" filter="wipe(up)">
                                      <p:cBhvr>
                                        <p:cTn id="7" dur="500"/>
                                        <p:tgtEl>
                                          <p:spTgt spid="3574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39470"/>
                                        </p:tgtEl>
                                        <p:attrNameLst>
                                          <p:attrName>style.visibility</p:attrName>
                                        </p:attrNameLst>
                                      </p:cBhvr>
                                      <p:to>
                                        <p:strVal val="visible"/>
                                      </p:to>
                                    </p:set>
                                    <p:animEffect transition="in" filter="fade">
                                      <p:cBhvr>
                                        <p:cTn id="11" dur="500"/>
                                        <p:tgtEl>
                                          <p:spTgt spid="103947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39363">
                                            <p:txEl>
                                              <p:pRg st="0" end="0"/>
                                            </p:txEl>
                                          </p:spTgt>
                                        </p:tgtEl>
                                        <p:attrNameLst>
                                          <p:attrName>style.visibility</p:attrName>
                                        </p:attrNameLst>
                                      </p:cBhvr>
                                      <p:to>
                                        <p:strVal val="visible"/>
                                      </p:to>
                                    </p:set>
                                    <p:animEffect transition="in" filter="fade">
                                      <p:cBhvr>
                                        <p:cTn id="16" dur="500"/>
                                        <p:tgtEl>
                                          <p:spTgt spid="1039363">
                                            <p:txEl>
                                              <p:pRg st="0" end="0"/>
                                            </p:txEl>
                                          </p:spTgt>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57442"/>
                                        </p:tgtEl>
                                        <p:attrNameLst>
                                          <p:attrName>style.visibility</p:attrName>
                                        </p:attrNameLst>
                                      </p:cBhvr>
                                      <p:to>
                                        <p:strVal val="visible"/>
                                      </p:to>
                                    </p:set>
                                    <p:animEffect transition="in" filter="wipe(up)">
                                      <p:cBhvr>
                                        <p:cTn id="20" dur="2000"/>
                                        <p:tgtEl>
                                          <p:spTgt spid="357442"/>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043520"/>
                                        </p:tgtEl>
                                        <p:attrNameLst>
                                          <p:attrName>style.visibility</p:attrName>
                                        </p:attrNameLst>
                                      </p:cBhvr>
                                      <p:to>
                                        <p:strVal val="visible"/>
                                      </p:to>
                                    </p:set>
                                    <p:animEffect transition="in" filter="wipe(left)">
                                      <p:cBhvr>
                                        <p:cTn id="24" dur="500"/>
                                        <p:tgtEl>
                                          <p:spTgt spid="10435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470" grpId="0"/>
      <p:bldP spid="357442" grpId="0" animBg="1"/>
      <p:bldP spid="1039363" grpId="0" build="p"/>
      <p:bldP spid="3" grpId="0" build="p"/>
      <p:bldP spid="357446" grpId="0" animBg="1"/>
      <p:bldP spid="10435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p:cNvGrpSpPr/>
          <p:nvPr/>
        </p:nvGrpSpPr>
        <p:grpSpPr>
          <a:xfrm>
            <a:off x="4430713" y="0"/>
            <a:ext cx="4713287" cy="6858000"/>
            <a:chOff x="4430713" y="0"/>
            <a:chExt cx="4713287" cy="6858000"/>
          </a:xfrm>
        </p:grpSpPr>
        <p:pic>
          <p:nvPicPr>
            <p:cNvPr id="357382" name="Picture 58"/>
            <p:cNvPicPr>
              <a:picLocks noChangeAspect="1" noChangeArrowheads="1"/>
            </p:cNvPicPr>
            <p:nvPr/>
          </p:nvPicPr>
          <p:blipFill>
            <a:blip r:embed="rId3" cstate="print"/>
            <a:srcRect/>
            <a:stretch>
              <a:fillRect/>
            </a:stretch>
          </p:blipFill>
          <p:spPr bwMode="auto">
            <a:xfrm>
              <a:off x="4548188" y="0"/>
              <a:ext cx="4595812" cy="6858000"/>
            </a:xfrm>
            <a:prstGeom prst="rect">
              <a:avLst/>
            </a:prstGeom>
            <a:noFill/>
            <a:ln w="9525" algn="ctr">
              <a:noFill/>
              <a:miter lim="800000"/>
              <a:headEnd/>
              <a:tailEnd/>
            </a:ln>
          </p:spPr>
        </p:pic>
        <p:sp>
          <p:nvSpPr>
            <p:cNvPr id="1039419" name="Freeform 59"/>
            <p:cNvSpPr>
              <a:spLocks/>
            </p:cNvSpPr>
            <p:nvPr/>
          </p:nvSpPr>
          <p:spPr bwMode="auto">
            <a:xfrm>
              <a:off x="5683250" y="2271713"/>
              <a:ext cx="246063" cy="323850"/>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0" name="Text Box 60"/>
            <p:cNvSpPr txBox="1">
              <a:spLocks noChangeArrowheads="1"/>
            </p:cNvSpPr>
            <p:nvPr/>
          </p:nvSpPr>
          <p:spPr bwMode="auto">
            <a:xfrm rot="1015650">
              <a:off x="5460012" y="2278648"/>
              <a:ext cx="663964"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 + E</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9421" name="Freeform 61"/>
            <p:cNvSpPr>
              <a:spLocks/>
            </p:cNvSpPr>
            <p:nvPr/>
          </p:nvSpPr>
          <p:spPr bwMode="auto">
            <a:xfrm>
              <a:off x="5683250" y="2705100"/>
              <a:ext cx="279400" cy="461963"/>
            </a:xfrm>
            <a:custGeom>
              <a:avLst/>
              <a:gdLst/>
              <a:ahLst/>
              <a:cxnLst>
                <a:cxn ang="0">
                  <a:pos x="14" y="30"/>
                </a:cxn>
                <a:cxn ang="0">
                  <a:pos x="11" y="192"/>
                </a:cxn>
                <a:cxn ang="0">
                  <a:pos x="41" y="243"/>
                </a:cxn>
                <a:cxn ang="0">
                  <a:pos x="71" y="291"/>
                </a:cxn>
                <a:cxn ang="0">
                  <a:pos x="146" y="255"/>
                </a:cxn>
                <a:cxn ang="0">
                  <a:pos x="167" y="213"/>
                </a:cxn>
                <a:cxn ang="0">
                  <a:pos x="170" y="156"/>
                </a:cxn>
                <a:cxn ang="0">
                  <a:pos x="152" y="126"/>
                </a:cxn>
                <a:cxn ang="0">
                  <a:pos x="143" y="99"/>
                </a:cxn>
                <a:cxn ang="0">
                  <a:pos x="140" y="90"/>
                </a:cxn>
                <a:cxn ang="0">
                  <a:pos x="122" y="27"/>
                </a:cxn>
                <a:cxn ang="0">
                  <a:pos x="86" y="6"/>
                </a:cxn>
                <a:cxn ang="0">
                  <a:pos x="68" y="0"/>
                </a:cxn>
                <a:cxn ang="0">
                  <a:pos x="14" y="30"/>
                </a:cxn>
              </a:cxnLst>
              <a:rect l="0" t="0" r="r" b="b"/>
              <a:pathLst>
                <a:path w="176" h="291">
                  <a:moveTo>
                    <a:pt x="14" y="30"/>
                  </a:moveTo>
                  <a:cubicBezTo>
                    <a:pt x="0" y="85"/>
                    <a:pt x="7" y="127"/>
                    <a:pt x="11" y="192"/>
                  </a:cubicBezTo>
                  <a:cubicBezTo>
                    <a:pt x="12" y="212"/>
                    <a:pt x="35" y="225"/>
                    <a:pt x="41" y="243"/>
                  </a:cubicBezTo>
                  <a:cubicBezTo>
                    <a:pt x="44" y="272"/>
                    <a:pt x="44" y="282"/>
                    <a:pt x="71" y="291"/>
                  </a:cubicBezTo>
                  <a:cubicBezTo>
                    <a:pt x="119" y="286"/>
                    <a:pt x="109" y="279"/>
                    <a:pt x="146" y="255"/>
                  </a:cubicBezTo>
                  <a:cubicBezTo>
                    <a:pt x="151" y="241"/>
                    <a:pt x="159" y="226"/>
                    <a:pt x="167" y="213"/>
                  </a:cubicBezTo>
                  <a:cubicBezTo>
                    <a:pt x="174" y="186"/>
                    <a:pt x="176" y="187"/>
                    <a:pt x="170" y="156"/>
                  </a:cubicBezTo>
                  <a:cubicBezTo>
                    <a:pt x="168" y="145"/>
                    <a:pt x="155" y="135"/>
                    <a:pt x="152" y="126"/>
                  </a:cubicBezTo>
                  <a:cubicBezTo>
                    <a:pt x="149" y="117"/>
                    <a:pt x="146" y="108"/>
                    <a:pt x="143" y="99"/>
                  </a:cubicBezTo>
                  <a:cubicBezTo>
                    <a:pt x="142" y="96"/>
                    <a:pt x="140" y="90"/>
                    <a:pt x="140" y="90"/>
                  </a:cubicBezTo>
                  <a:cubicBezTo>
                    <a:pt x="138" y="67"/>
                    <a:pt x="141" y="43"/>
                    <a:pt x="122" y="27"/>
                  </a:cubicBezTo>
                  <a:cubicBezTo>
                    <a:pt x="110" y="17"/>
                    <a:pt x="102" y="11"/>
                    <a:pt x="86" y="6"/>
                  </a:cubicBezTo>
                  <a:cubicBezTo>
                    <a:pt x="80" y="4"/>
                    <a:pt x="68" y="0"/>
                    <a:pt x="68" y="0"/>
                  </a:cubicBezTo>
                  <a:cubicBezTo>
                    <a:pt x="53" y="2"/>
                    <a:pt x="14" y="8"/>
                    <a:pt x="14" y="3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2" name="Freeform 62"/>
            <p:cNvSpPr>
              <a:spLocks/>
            </p:cNvSpPr>
            <p:nvPr/>
          </p:nvSpPr>
          <p:spPr bwMode="auto">
            <a:xfrm>
              <a:off x="5930900" y="4019550"/>
              <a:ext cx="485775" cy="700088"/>
            </a:xfrm>
            <a:custGeom>
              <a:avLst/>
              <a:gdLst/>
              <a:ahLst/>
              <a:cxnLst>
                <a:cxn ang="0">
                  <a:pos x="59" y="15"/>
                </a:cxn>
                <a:cxn ang="0">
                  <a:pos x="110" y="405"/>
                </a:cxn>
                <a:cxn ang="0">
                  <a:pos x="164" y="441"/>
                </a:cxn>
                <a:cxn ang="0">
                  <a:pos x="209" y="438"/>
                </a:cxn>
                <a:cxn ang="0">
                  <a:pos x="257" y="408"/>
                </a:cxn>
                <a:cxn ang="0">
                  <a:pos x="272" y="318"/>
                </a:cxn>
                <a:cxn ang="0">
                  <a:pos x="287" y="270"/>
                </a:cxn>
                <a:cxn ang="0">
                  <a:pos x="188" y="0"/>
                </a:cxn>
                <a:cxn ang="0">
                  <a:pos x="77" y="3"/>
                </a:cxn>
                <a:cxn ang="0">
                  <a:pos x="59" y="15"/>
                </a:cxn>
              </a:cxnLst>
              <a:rect l="0" t="0" r="r" b="b"/>
              <a:pathLst>
                <a:path w="306" h="441">
                  <a:moveTo>
                    <a:pt x="59" y="15"/>
                  </a:moveTo>
                  <a:cubicBezTo>
                    <a:pt x="60" y="154"/>
                    <a:pt x="0" y="311"/>
                    <a:pt x="110" y="405"/>
                  </a:cubicBezTo>
                  <a:cubicBezTo>
                    <a:pt x="126" y="419"/>
                    <a:pt x="143" y="434"/>
                    <a:pt x="164" y="441"/>
                  </a:cubicBezTo>
                  <a:cubicBezTo>
                    <a:pt x="179" y="440"/>
                    <a:pt x="194" y="441"/>
                    <a:pt x="209" y="438"/>
                  </a:cubicBezTo>
                  <a:cubicBezTo>
                    <a:pt x="226" y="434"/>
                    <a:pt x="239" y="414"/>
                    <a:pt x="257" y="408"/>
                  </a:cubicBezTo>
                  <a:cubicBezTo>
                    <a:pt x="280" y="385"/>
                    <a:pt x="269" y="347"/>
                    <a:pt x="272" y="318"/>
                  </a:cubicBezTo>
                  <a:cubicBezTo>
                    <a:pt x="274" y="303"/>
                    <a:pt x="283" y="285"/>
                    <a:pt x="287" y="270"/>
                  </a:cubicBezTo>
                  <a:cubicBezTo>
                    <a:pt x="285" y="175"/>
                    <a:pt x="306" y="39"/>
                    <a:pt x="188" y="0"/>
                  </a:cubicBezTo>
                  <a:cubicBezTo>
                    <a:pt x="151" y="1"/>
                    <a:pt x="114" y="1"/>
                    <a:pt x="77" y="3"/>
                  </a:cubicBezTo>
                  <a:cubicBezTo>
                    <a:pt x="65" y="4"/>
                    <a:pt x="68" y="15"/>
                    <a:pt x="59" y="15"/>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3" name="Text Box 63"/>
            <p:cNvSpPr txBox="1">
              <a:spLocks noChangeArrowheads="1"/>
            </p:cNvSpPr>
            <p:nvPr/>
          </p:nvSpPr>
          <p:spPr bwMode="auto">
            <a:xfrm rot="4202875">
              <a:off x="5699988" y="4144755"/>
              <a:ext cx="950773"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 + SuB</a:t>
              </a:r>
              <a:endParaRPr lang="en-GB" sz="1600">
                <a:solidFill>
                  <a:srgbClr val="FFFF00"/>
                </a:solidFill>
                <a:effectLst>
                  <a:outerShdw blurRad="38100" dist="38100" dir="2700000" algn="tl">
                    <a:srgbClr val="000000"/>
                  </a:outerShdw>
                </a:effectLst>
                <a:latin typeface="Calibri" pitchFamily="34" charset="0"/>
              </a:endParaRPr>
            </a:p>
          </p:txBody>
        </p:sp>
        <p:sp>
          <p:nvSpPr>
            <p:cNvPr id="1039424" name="Rectangle 64"/>
            <p:cNvSpPr>
              <a:spLocks noChangeArrowheads="1"/>
            </p:cNvSpPr>
            <p:nvPr/>
          </p:nvSpPr>
          <p:spPr bwMode="auto">
            <a:xfrm>
              <a:off x="5667375" y="5629275"/>
              <a:ext cx="266700" cy="90487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25" name="Text Box 65"/>
            <p:cNvSpPr txBox="1">
              <a:spLocks noChangeArrowheads="1"/>
            </p:cNvSpPr>
            <p:nvPr/>
          </p:nvSpPr>
          <p:spPr bwMode="auto">
            <a:xfrm>
              <a:off x="5070475" y="6051550"/>
              <a:ext cx="1233030"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Phase G/D/F</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9426" name="Freeform 66"/>
            <p:cNvSpPr>
              <a:spLocks/>
            </p:cNvSpPr>
            <p:nvPr/>
          </p:nvSpPr>
          <p:spPr bwMode="auto">
            <a:xfrm rot="-741322">
              <a:off x="5060950" y="2114550"/>
              <a:ext cx="233363" cy="369888"/>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7" name="Text Box 67"/>
            <p:cNvSpPr txBox="1">
              <a:spLocks noChangeArrowheads="1"/>
            </p:cNvSpPr>
            <p:nvPr/>
          </p:nvSpPr>
          <p:spPr bwMode="auto">
            <a:xfrm rot="3927307">
              <a:off x="4853009" y="2081313"/>
              <a:ext cx="619080" cy="307777"/>
            </a:xfrm>
            <a:prstGeom prst="rect">
              <a:avLst/>
            </a:prstGeom>
            <a:noFill/>
            <a:ln w="9525" algn="ctr">
              <a:noFill/>
              <a:miter lim="800000"/>
              <a:headEnd/>
              <a:tailEnd/>
            </a:ln>
            <a:effectLst/>
          </p:spPr>
          <p:txBody>
            <a:bodyPr wrap="none">
              <a:spAutoFit/>
            </a:bodyPr>
            <a:lstStyle/>
            <a:p>
              <a:pPr>
                <a:defRPr/>
              </a:pPr>
              <a:r>
                <a:rPr lang="en-GB" sz="1400" dirty="0" smtClean="0">
                  <a:solidFill>
                    <a:srgbClr val="FFFF00"/>
                  </a:solidFill>
                  <a:effectLst>
                    <a:outerShdw blurRad="38100" dist="38100" dir="2700000" algn="tl">
                      <a:srgbClr val="000000"/>
                    </a:outerShdw>
                  </a:effectLst>
                  <a:latin typeface="Calibri" pitchFamily="34" charset="0"/>
                </a:rPr>
                <a:t>Ol + A</a:t>
              </a:r>
              <a:endParaRPr lang="en-GB" sz="1400" dirty="0">
                <a:solidFill>
                  <a:srgbClr val="FFFF00"/>
                </a:solidFill>
                <a:effectLst>
                  <a:outerShdw blurRad="38100" dist="38100" dir="2700000" algn="tl">
                    <a:srgbClr val="000000"/>
                  </a:outerShdw>
                </a:effectLst>
                <a:latin typeface="Calibri" pitchFamily="34" charset="0"/>
              </a:endParaRPr>
            </a:p>
          </p:txBody>
        </p:sp>
        <p:sp>
          <p:nvSpPr>
            <p:cNvPr id="1039428" name="Freeform 68"/>
            <p:cNvSpPr>
              <a:spLocks/>
            </p:cNvSpPr>
            <p:nvPr/>
          </p:nvSpPr>
          <p:spPr bwMode="auto">
            <a:xfrm>
              <a:off x="5086350" y="2486025"/>
              <a:ext cx="3267075" cy="1038225"/>
            </a:xfrm>
            <a:custGeom>
              <a:avLst/>
              <a:gdLst/>
              <a:ahLst/>
              <a:cxnLst>
                <a:cxn ang="0">
                  <a:pos x="0" y="9"/>
                </a:cxn>
                <a:cxn ang="0">
                  <a:pos x="258" y="0"/>
                </a:cxn>
                <a:cxn ang="0">
                  <a:pos x="2058" y="654"/>
                </a:cxn>
              </a:cxnLst>
              <a:rect l="0" t="0" r="r" b="b"/>
              <a:pathLst>
                <a:path w="2058" h="654">
                  <a:moveTo>
                    <a:pt x="0" y="9"/>
                  </a:moveTo>
                  <a:lnTo>
                    <a:pt x="258" y="0"/>
                  </a:lnTo>
                  <a:lnTo>
                    <a:pt x="2058" y="654"/>
                  </a:lnTo>
                </a:path>
              </a:pathLst>
            </a:custGeom>
            <a:noFill/>
            <a:ln w="57150" cap="flat" cmpd="sng">
              <a:solidFill>
                <a:srgbClr val="6600CC"/>
              </a:solidFill>
              <a:prstDash val="dash"/>
              <a:round/>
              <a:headEnd/>
              <a:tailEnd/>
            </a:ln>
            <a:effectLst/>
          </p:spPr>
          <p:txBody>
            <a:bodyPr anchor="ctr"/>
            <a:lstStyle/>
            <a:p>
              <a:pPr>
                <a:defRPr/>
              </a:pPr>
              <a:endParaRPr lang="en-GB">
                <a:latin typeface="Calibri" pitchFamily="34" charset="0"/>
              </a:endParaRPr>
            </a:p>
          </p:txBody>
        </p:sp>
        <p:sp>
          <p:nvSpPr>
            <p:cNvPr id="1039429" name="Freeform 69"/>
            <p:cNvSpPr>
              <a:spLocks/>
            </p:cNvSpPr>
            <p:nvPr/>
          </p:nvSpPr>
          <p:spPr bwMode="auto">
            <a:xfrm>
              <a:off x="5176838" y="3619500"/>
              <a:ext cx="3490912" cy="1052513"/>
            </a:xfrm>
            <a:custGeom>
              <a:avLst/>
              <a:gdLst/>
              <a:ahLst/>
              <a:cxnLst>
                <a:cxn ang="0">
                  <a:pos x="0" y="9"/>
                </a:cxn>
                <a:cxn ang="0">
                  <a:pos x="258" y="0"/>
                </a:cxn>
                <a:cxn ang="0">
                  <a:pos x="2199" y="663"/>
                </a:cxn>
              </a:cxnLst>
              <a:rect l="0" t="0" r="r" b="b"/>
              <a:pathLst>
                <a:path w="2199" h="663">
                  <a:moveTo>
                    <a:pt x="0" y="9"/>
                  </a:moveTo>
                  <a:lnTo>
                    <a:pt x="258" y="0"/>
                  </a:lnTo>
                  <a:lnTo>
                    <a:pt x="2199" y="663"/>
                  </a:lnTo>
                </a:path>
              </a:pathLst>
            </a:custGeom>
            <a:noFill/>
            <a:ln w="57150" cap="flat" cmpd="sng">
              <a:solidFill>
                <a:srgbClr val="66FF33"/>
              </a:solidFill>
              <a:prstDash val="dash"/>
              <a:round/>
              <a:headEnd/>
              <a:tailEnd/>
            </a:ln>
            <a:effectLst/>
          </p:spPr>
          <p:txBody>
            <a:bodyPr anchor="ctr"/>
            <a:lstStyle/>
            <a:p>
              <a:pPr>
                <a:defRPr/>
              </a:pPr>
              <a:endParaRPr lang="en-GB">
                <a:latin typeface="Calibri" pitchFamily="34" charset="0"/>
              </a:endParaRPr>
            </a:p>
          </p:txBody>
        </p:sp>
        <p:sp>
          <p:nvSpPr>
            <p:cNvPr id="1039430" name="Text Box 70"/>
            <p:cNvSpPr txBox="1">
              <a:spLocks noChangeArrowheads="1"/>
            </p:cNvSpPr>
            <p:nvPr/>
          </p:nvSpPr>
          <p:spPr bwMode="auto">
            <a:xfrm>
              <a:off x="6561138" y="2393950"/>
              <a:ext cx="367408"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9431" name="Rectangle 71"/>
            <p:cNvSpPr>
              <a:spLocks noChangeArrowheads="1"/>
            </p:cNvSpPr>
            <p:nvPr/>
          </p:nvSpPr>
          <p:spPr bwMode="auto">
            <a:xfrm rot="1415311">
              <a:off x="6781800" y="2824163"/>
              <a:ext cx="261938" cy="15716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2" name="Rectangle 72"/>
            <p:cNvSpPr>
              <a:spLocks noChangeArrowheads="1"/>
            </p:cNvSpPr>
            <p:nvPr/>
          </p:nvSpPr>
          <p:spPr bwMode="auto">
            <a:xfrm rot="6673846">
              <a:off x="6772275" y="3090863"/>
              <a:ext cx="261938"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3" name="Text Box 73"/>
            <p:cNvSpPr txBox="1">
              <a:spLocks noChangeArrowheads="1"/>
            </p:cNvSpPr>
            <p:nvPr/>
          </p:nvSpPr>
          <p:spPr bwMode="auto">
            <a:xfrm>
              <a:off x="6737350" y="2713038"/>
              <a:ext cx="367408"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9434" name="Text Box 74"/>
            <p:cNvSpPr txBox="1">
              <a:spLocks noChangeArrowheads="1"/>
            </p:cNvSpPr>
            <p:nvPr/>
          </p:nvSpPr>
          <p:spPr bwMode="auto">
            <a:xfrm>
              <a:off x="6689725" y="3060700"/>
              <a:ext cx="467564"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a:t>
              </a:r>
              <a:endParaRPr lang="en-GB" sz="1600">
                <a:solidFill>
                  <a:srgbClr val="FFFF00"/>
                </a:solidFill>
                <a:effectLst>
                  <a:outerShdw blurRad="38100" dist="38100" dir="2700000" algn="tl">
                    <a:srgbClr val="000000"/>
                  </a:outerShdw>
                </a:effectLst>
                <a:latin typeface="Calibri" pitchFamily="34" charset="0"/>
              </a:endParaRPr>
            </a:p>
          </p:txBody>
        </p:sp>
        <p:sp>
          <p:nvSpPr>
            <p:cNvPr id="1039435" name="Rectangle 75"/>
            <p:cNvSpPr>
              <a:spLocks noChangeArrowheads="1"/>
            </p:cNvSpPr>
            <p:nvPr/>
          </p:nvSpPr>
          <p:spPr bwMode="auto">
            <a:xfrm rot="6673846">
              <a:off x="7192169" y="3987007"/>
              <a:ext cx="184150"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6" name="Rectangle 76"/>
            <p:cNvSpPr>
              <a:spLocks noChangeArrowheads="1"/>
            </p:cNvSpPr>
            <p:nvPr/>
          </p:nvSpPr>
          <p:spPr bwMode="auto">
            <a:xfrm rot="6673846">
              <a:off x="7156450" y="4260850"/>
              <a:ext cx="220663" cy="157163"/>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7" name="Text Box 77"/>
            <p:cNvSpPr txBox="1">
              <a:spLocks noChangeArrowheads="1"/>
            </p:cNvSpPr>
            <p:nvPr/>
          </p:nvSpPr>
          <p:spPr bwMode="auto">
            <a:xfrm>
              <a:off x="6913563" y="3856038"/>
              <a:ext cx="467564"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a:t>
              </a:r>
              <a:endParaRPr lang="en-GB" sz="1600">
                <a:solidFill>
                  <a:srgbClr val="FFFF00"/>
                </a:solidFill>
                <a:effectLst>
                  <a:outerShdw blurRad="38100" dist="38100" dir="2700000" algn="tl">
                    <a:srgbClr val="000000"/>
                  </a:outerShdw>
                </a:effectLst>
                <a:latin typeface="Calibri" pitchFamily="34" charset="0"/>
              </a:endParaRPr>
            </a:p>
          </p:txBody>
        </p:sp>
        <p:sp>
          <p:nvSpPr>
            <p:cNvPr id="1039438" name="Text Box 78"/>
            <p:cNvSpPr txBox="1">
              <a:spLocks noChangeArrowheads="1"/>
            </p:cNvSpPr>
            <p:nvPr/>
          </p:nvSpPr>
          <p:spPr bwMode="auto">
            <a:xfrm>
              <a:off x="6870700" y="4098925"/>
              <a:ext cx="450850" cy="336550"/>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a:t>
              </a:r>
              <a:endParaRPr lang="en-GB" sz="1600">
                <a:solidFill>
                  <a:srgbClr val="FFFF00"/>
                </a:solidFill>
                <a:effectLst>
                  <a:outerShdw blurRad="38100" dist="38100" dir="2700000" algn="tl">
                    <a:srgbClr val="000000"/>
                  </a:outerShdw>
                </a:effectLst>
                <a:latin typeface="Calibri" pitchFamily="34" charset="0"/>
              </a:endParaRPr>
            </a:p>
          </p:txBody>
        </p:sp>
        <p:sp>
          <p:nvSpPr>
            <p:cNvPr id="1039439" name="Rectangle 79"/>
            <p:cNvSpPr>
              <a:spLocks noChangeArrowheads="1"/>
            </p:cNvSpPr>
            <p:nvPr/>
          </p:nvSpPr>
          <p:spPr bwMode="auto">
            <a:xfrm rot="-528454">
              <a:off x="6958013" y="4538663"/>
              <a:ext cx="271462" cy="142875"/>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0" name="Text Box 80"/>
            <p:cNvSpPr txBox="1">
              <a:spLocks noChangeArrowheads="1"/>
            </p:cNvSpPr>
            <p:nvPr/>
          </p:nvSpPr>
          <p:spPr bwMode="auto">
            <a:xfrm rot="-647058">
              <a:off x="6861175" y="4432300"/>
              <a:ext cx="450850" cy="336550"/>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a:t>
              </a:r>
              <a:endParaRPr lang="en-GB" sz="1600">
                <a:solidFill>
                  <a:srgbClr val="FFFF00"/>
                </a:solidFill>
                <a:effectLst>
                  <a:outerShdw blurRad="38100" dist="38100" dir="2700000" algn="tl">
                    <a:srgbClr val="000000"/>
                  </a:outerShdw>
                </a:effectLst>
                <a:latin typeface="Calibri" pitchFamily="34" charset="0"/>
              </a:endParaRPr>
            </a:p>
          </p:txBody>
        </p:sp>
        <p:sp>
          <p:nvSpPr>
            <p:cNvPr id="1039441" name="Rectangle 81"/>
            <p:cNvSpPr>
              <a:spLocks noChangeArrowheads="1"/>
            </p:cNvSpPr>
            <p:nvPr/>
          </p:nvSpPr>
          <p:spPr bwMode="auto">
            <a:xfrm rot="-710896">
              <a:off x="6829425" y="4719638"/>
              <a:ext cx="657225" cy="1524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2" name="Text Box 82"/>
            <p:cNvSpPr txBox="1">
              <a:spLocks noChangeArrowheads="1"/>
            </p:cNvSpPr>
            <p:nvPr/>
          </p:nvSpPr>
          <p:spPr bwMode="auto">
            <a:xfrm rot="-647058">
              <a:off x="6750968" y="4702761"/>
              <a:ext cx="1037976"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MgPv + Pc</a:t>
              </a:r>
              <a:endParaRPr lang="en-GB" sz="1600">
                <a:solidFill>
                  <a:srgbClr val="FFFF00"/>
                </a:solidFill>
                <a:effectLst>
                  <a:outerShdw blurRad="38100" dist="38100" dir="2700000" algn="tl">
                    <a:srgbClr val="000000"/>
                  </a:outerShdw>
                </a:effectLst>
                <a:latin typeface="Calibri" pitchFamily="34" charset="0"/>
              </a:endParaRPr>
            </a:p>
          </p:txBody>
        </p:sp>
        <p:sp>
          <p:nvSpPr>
            <p:cNvPr id="1039443" name="Freeform 83"/>
            <p:cNvSpPr>
              <a:spLocks/>
            </p:cNvSpPr>
            <p:nvPr/>
          </p:nvSpPr>
          <p:spPr bwMode="auto">
            <a:xfrm>
              <a:off x="4995863" y="4505325"/>
              <a:ext cx="3195637" cy="619125"/>
            </a:xfrm>
            <a:custGeom>
              <a:avLst/>
              <a:gdLst/>
              <a:ahLst/>
              <a:cxnLst>
                <a:cxn ang="0">
                  <a:pos x="0" y="390"/>
                </a:cxn>
                <a:cxn ang="0">
                  <a:pos x="2013" y="0"/>
                </a:cxn>
              </a:cxnLst>
              <a:rect l="0" t="0" r="r" b="b"/>
              <a:pathLst>
                <a:path w="2013" h="390">
                  <a:moveTo>
                    <a:pt x="0" y="390"/>
                  </a:moveTo>
                  <a:lnTo>
                    <a:pt x="2013" y="0"/>
                  </a:lnTo>
                </a:path>
              </a:pathLst>
            </a:custGeom>
            <a:noFill/>
            <a:ln w="57150" cap="flat" cmpd="sng">
              <a:solidFill>
                <a:srgbClr val="CC3300"/>
              </a:solidFill>
              <a:prstDash val="dash"/>
              <a:round/>
              <a:headEnd/>
              <a:tailEnd/>
            </a:ln>
            <a:effectLst/>
          </p:spPr>
          <p:txBody>
            <a:bodyPr anchor="ctr"/>
            <a:lstStyle/>
            <a:p>
              <a:pPr>
                <a:defRPr/>
              </a:pPr>
              <a:endParaRPr lang="en-GB">
                <a:latin typeface="Calibri" pitchFamily="34" charset="0"/>
              </a:endParaRPr>
            </a:p>
          </p:txBody>
        </p:sp>
        <p:sp>
          <p:nvSpPr>
            <p:cNvPr id="1039444" name="Rectangle 84"/>
            <p:cNvSpPr>
              <a:spLocks noChangeArrowheads="1"/>
            </p:cNvSpPr>
            <p:nvPr/>
          </p:nvSpPr>
          <p:spPr bwMode="auto">
            <a:xfrm rot="-1328130">
              <a:off x="5167313" y="5657850"/>
              <a:ext cx="581025" cy="20002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5" name="Text Box 85"/>
            <p:cNvSpPr txBox="1">
              <a:spLocks noChangeArrowheads="1"/>
            </p:cNvSpPr>
            <p:nvPr/>
          </p:nvSpPr>
          <p:spPr bwMode="auto">
            <a:xfrm rot="-1293761">
              <a:off x="5165518" y="5539373"/>
              <a:ext cx="830677"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SuB out</a:t>
              </a:r>
              <a:endParaRPr lang="en-GB" sz="1600">
                <a:solidFill>
                  <a:srgbClr val="FFFF00"/>
                </a:solidFill>
                <a:effectLst>
                  <a:outerShdw blurRad="38100" dist="38100" dir="2700000" algn="tl">
                    <a:srgbClr val="000000"/>
                  </a:outerShdw>
                </a:effectLst>
                <a:latin typeface="Calibri" pitchFamily="34" charset="0"/>
              </a:endParaRPr>
            </a:p>
          </p:txBody>
        </p:sp>
        <p:sp>
          <p:nvSpPr>
            <p:cNvPr id="1039446" name="Oval 86"/>
            <p:cNvSpPr>
              <a:spLocks noChangeArrowheads="1"/>
            </p:cNvSpPr>
            <p:nvPr/>
          </p:nvSpPr>
          <p:spPr bwMode="auto">
            <a:xfrm>
              <a:off x="5824538" y="341947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7" name="Oval 87"/>
            <p:cNvSpPr>
              <a:spLocks noChangeArrowheads="1"/>
            </p:cNvSpPr>
            <p:nvPr/>
          </p:nvSpPr>
          <p:spPr bwMode="auto">
            <a:xfrm>
              <a:off x="6172200" y="3567113"/>
              <a:ext cx="152400" cy="233362"/>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8" name="Oval 88"/>
            <p:cNvSpPr>
              <a:spLocks noChangeArrowheads="1"/>
            </p:cNvSpPr>
            <p:nvPr/>
          </p:nvSpPr>
          <p:spPr bwMode="auto">
            <a:xfrm>
              <a:off x="6686550" y="374332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9" name="Oval 89"/>
            <p:cNvSpPr>
              <a:spLocks noChangeArrowheads="1"/>
            </p:cNvSpPr>
            <p:nvPr/>
          </p:nvSpPr>
          <p:spPr bwMode="auto">
            <a:xfrm>
              <a:off x="7697788" y="337185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0" name="Oval 90"/>
            <p:cNvSpPr>
              <a:spLocks noChangeArrowheads="1"/>
            </p:cNvSpPr>
            <p:nvPr/>
          </p:nvSpPr>
          <p:spPr bwMode="auto">
            <a:xfrm>
              <a:off x="8188325" y="354330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1" name="Text Box 91"/>
            <p:cNvSpPr txBox="1">
              <a:spLocks noChangeArrowheads="1"/>
            </p:cNvSpPr>
            <p:nvPr/>
          </p:nvSpPr>
          <p:spPr bwMode="auto">
            <a:xfrm>
              <a:off x="5646738" y="3348038"/>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2.0</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2" name="Text Box 92"/>
            <p:cNvSpPr txBox="1">
              <a:spLocks noChangeArrowheads="1"/>
            </p:cNvSpPr>
            <p:nvPr/>
          </p:nvSpPr>
          <p:spPr bwMode="auto">
            <a:xfrm>
              <a:off x="6032500" y="3562350"/>
              <a:ext cx="415925" cy="304800"/>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1.5</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3" name="Text Box 93"/>
            <p:cNvSpPr txBox="1">
              <a:spLocks noChangeArrowheads="1"/>
            </p:cNvSpPr>
            <p:nvPr/>
          </p:nvSpPr>
          <p:spPr bwMode="auto">
            <a:xfrm>
              <a:off x="6537325" y="3724275"/>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0.8</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4" name="Text Box 94"/>
            <p:cNvSpPr txBox="1">
              <a:spLocks noChangeArrowheads="1"/>
            </p:cNvSpPr>
            <p:nvPr/>
          </p:nvSpPr>
          <p:spPr bwMode="auto">
            <a:xfrm>
              <a:off x="7467600" y="3286125"/>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0.5</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5" name="Text Box 95"/>
            <p:cNvSpPr txBox="1">
              <a:spLocks noChangeArrowheads="1"/>
            </p:cNvSpPr>
            <p:nvPr/>
          </p:nvSpPr>
          <p:spPr bwMode="auto">
            <a:xfrm>
              <a:off x="7977188" y="3471863"/>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0.2</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6" name="Oval 96"/>
            <p:cNvSpPr>
              <a:spLocks noChangeArrowheads="1"/>
            </p:cNvSpPr>
            <p:nvPr/>
          </p:nvSpPr>
          <p:spPr bwMode="auto">
            <a:xfrm>
              <a:off x="6548438" y="4038600"/>
              <a:ext cx="161925"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7" name="Text Box 97"/>
            <p:cNvSpPr txBox="1">
              <a:spLocks noChangeArrowheads="1"/>
            </p:cNvSpPr>
            <p:nvPr/>
          </p:nvSpPr>
          <p:spPr bwMode="auto">
            <a:xfrm>
              <a:off x="6399213" y="4024313"/>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0.8</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8" name="Rectangle 98"/>
            <p:cNvSpPr>
              <a:spLocks noChangeArrowheads="1"/>
            </p:cNvSpPr>
            <p:nvPr/>
          </p:nvSpPr>
          <p:spPr bwMode="auto">
            <a:xfrm>
              <a:off x="8255000" y="927100"/>
              <a:ext cx="304800" cy="15240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59" name="Text Box 99"/>
            <p:cNvSpPr txBox="1">
              <a:spLocks noChangeArrowheads="1"/>
            </p:cNvSpPr>
            <p:nvPr/>
          </p:nvSpPr>
          <p:spPr bwMode="auto">
            <a:xfrm>
              <a:off x="6127750" y="984250"/>
              <a:ext cx="2129494" cy="369332"/>
            </a:xfrm>
            <a:prstGeom prst="rect">
              <a:avLst/>
            </a:prstGeom>
            <a:noFill/>
            <a:ln w="9525" algn="ctr">
              <a:noFill/>
              <a:miter lim="800000"/>
              <a:headEnd/>
              <a:tailEnd/>
            </a:ln>
            <a:effectLst/>
          </p:spPr>
          <p:txBody>
            <a:bodyPr wrap="none">
              <a:spAutoFit/>
            </a:bodyPr>
            <a:lstStyle/>
            <a:p>
              <a:pPr>
                <a:defRPr/>
              </a:pPr>
              <a:r>
                <a:rPr lang="en-GB" dirty="0" smtClean="0">
                  <a:solidFill>
                    <a:schemeClr val="tx1"/>
                  </a:solidFill>
                  <a:effectLst>
                    <a:outerShdw blurRad="38100" dist="38100" dir="2700000" algn="tl">
                      <a:srgbClr val="FFFFFF"/>
                    </a:outerShdw>
                  </a:effectLst>
                  <a:latin typeface="Calibri" pitchFamily="34" charset="0"/>
                </a:rPr>
                <a:t>Pyrolite + 2 wt% H</a:t>
              </a:r>
              <a:r>
                <a:rPr lang="en-GB" baseline="-25000" dirty="0" smtClean="0">
                  <a:solidFill>
                    <a:schemeClr val="tx1"/>
                  </a:solidFill>
                  <a:effectLst>
                    <a:outerShdw blurRad="38100" dist="38100" dir="2700000" algn="tl">
                      <a:srgbClr val="FFFFFF"/>
                    </a:outerShdw>
                  </a:effectLst>
                  <a:latin typeface="Calibri" pitchFamily="34" charset="0"/>
                </a:rPr>
                <a:t>2</a:t>
              </a:r>
              <a:r>
                <a:rPr lang="en-GB" dirty="0" smtClean="0">
                  <a:solidFill>
                    <a:schemeClr val="tx1"/>
                  </a:solidFill>
                  <a:effectLst>
                    <a:outerShdw blurRad="38100" dist="38100" dir="2700000" algn="tl">
                      <a:srgbClr val="FFFFFF"/>
                    </a:outerShdw>
                  </a:effectLst>
                  <a:latin typeface="Calibri" pitchFamily="34" charset="0"/>
                </a:rPr>
                <a:t>O</a:t>
              </a:r>
              <a:endParaRPr lang="en-GB" dirty="0">
                <a:solidFill>
                  <a:schemeClr val="tx1"/>
                </a:solidFill>
                <a:effectLst>
                  <a:outerShdw blurRad="38100" dist="38100" dir="2700000" algn="tl">
                    <a:srgbClr val="FFFFFF"/>
                  </a:outerShdw>
                </a:effectLst>
                <a:latin typeface="Calibri" pitchFamily="34" charset="0"/>
              </a:endParaRPr>
            </a:p>
          </p:txBody>
        </p:sp>
        <p:grpSp>
          <p:nvGrpSpPr>
            <p:cNvPr id="2" name="Group 100"/>
            <p:cNvGrpSpPr>
              <a:grpSpLocks/>
            </p:cNvGrpSpPr>
            <p:nvPr/>
          </p:nvGrpSpPr>
          <p:grpSpPr bwMode="auto">
            <a:xfrm>
              <a:off x="4991100" y="1143000"/>
              <a:ext cx="1952625" cy="4152900"/>
              <a:chOff x="3144" y="720"/>
              <a:chExt cx="1230" cy="2616"/>
            </a:xfrm>
          </p:grpSpPr>
          <p:sp>
            <p:nvSpPr>
              <p:cNvPr id="1039461" name="Freeform 101"/>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39462" name="Freeform 102"/>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grpSp>
        <p:grpSp>
          <p:nvGrpSpPr>
            <p:cNvPr id="357427" name="Group 103"/>
            <p:cNvGrpSpPr>
              <a:grpSpLocks/>
            </p:cNvGrpSpPr>
            <p:nvPr/>
          </p:nvGrpSpPr>
          <p:grpSpPr bwMode="auto">
            <a:xfrm>
              <a:off x="4991100" y="1765300"/>
              <a:ext cx="1681163" cy="3806825"/>
              <a:chOff x="3144" y="1112"/>
              <a:chExt cx="1059" cy="2398"/>
            </a:xfrm>
            <a:effectLst>
              <a:outerShdw blurRad="50800" dist="38100" dir="2700000" algn="tl" rotWithShape="0">
                <a:prstClr val="black">
                  <a:alpha val="40000"/>
                </a:prstClr>
              </a:outerShdw>
            </a:effectLst>
          </p:grpSpPr>
          <p:sp>
            <p:nvSpPr>
              <p:cNvPr id="1039464" name="Freeform 104"/>
              <p:cNvSpPr>
                <a:spLocks/>
              </p:cNvSpPr>
              <p:nvPr/>
            </p:nvSpPr>
            <p:spPr bwMode="auto">
              <a:xfrm>
                <a:off x="3144" y="1112"/>
                <a:ext cx="1040" cy="2360"/>
              </a:xfrm>
              <a:custGeom>
                <a:avLst/>
                <a:gdLst/>
                <a:ahLst/>
                <a:cxnLst>
                  <a:cxn ang="0">
                    <a:pos x="0" y="0"/>
                  </a:cxn>
                  <a:cxn ang="0">
                    <a:pos x="232" y="368"/>
                  </a:cxn>
                  <a:cxn ang="0">
                    <a:pos x="496" y="1232"/>
                  </a:cxn>
                  <a:cxn ang="0">
                    <a:pos x="608" y="1912"/>
                  </a:cxn>
                  <a:cxn ang="0">
                    <a:pos x="648" y="2104"/>
                  </a:cxn>
                  <a:cxn ang="0">
                    <a:pos x="736" y="2240"/>
                  </a:cxn>
                  <a:cxn ang="0">
                    <a:pos x="1040" y="2360"/>
                  </a:cxn>
                </a:cxnLst>
                <a:rect l="0" t="0" r="r" b="b"/>
                <a:pathLst>
                  <a:path w="1040" h="2360">
                    <a:moveTo>
                      <a:pt x="0" y="0"/>
                    </a:moveTo>
                    <a:cubicBezTo>
                      <a:pt x="74" y="81"/>
                      <a:pt x="149" y="163"/>
                      <a:pt x="232" y="368"/>
                    </a:cubicBezTo>
                    <a:cubicBezTo>
                      <a:pt x="315" y="573"/>
                      <a:pt x="433" y="975"/>
                      <a:pt x="496" y="1232"/>
                    </a:cubicBezTo>
                    <a:cubicBezTo>
                      <a:pt x="559" y="1489"/>
                      <a:pt x="583" y="1767"/>
                      <a:pt x="608" y="1912"/>
                    </a:cubicBezTo>
                    <a:cubicBezTo>
                      <a:pt x="633" y="2057"/>
                      <a:pt x="627" y="2049"/>
                      <a:pt x="648" y="2104"/>
                    </a:cubicBezTo>
                    <a:cubicBezTo>
                      <a:pt x="669" y="2159"/>
                      <a:pt x="671" y="2197"/>
                      <a:pt x="736" y="2240"/>
                    </a:cubicBezTo>
                    <a:cubicBezTo>
                      <a:pt x="801" y="2283"/>
                      <a:pt x="920" y="2321"/>
                      <a:pt x="1040" y="2360"/>
                    </a:cubicBez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39465" name="Freeform 105"/>
              <p:cNvSpPr>
                <a:spLocks/>
              </p:cNvSpPr>
              <p:nvPr/>
            </p:nvSpPr>
            <p:spPr bwMode="auto">
              <a:xfrm rot="-285345">
                <a:off x="4086" y="3390"/>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39466" name="Text Box 106"/>
            <p:cNvSpPr txBox="1">
              <a:spLocks noChangeArrowheads="1"/>
            </p:cNvSpPr>
            <p:nvPr/>
          </p:nvSpPr>
          <p:spPr bwMode="auto">
            <a:xfrm>
              <a:off x="5099050" y="2722563"/>
              <a:ext cx="764120"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 + E</a:t>
              </a:r>
              <a:endParaRPr lang="en-GB" sz="1600">
                <a:solidFill>
                  <a:srgbClr val="FFFF00"/>
                </a:solidFill>
                <a:effectLst>
                  <a:outerShdw blurRad="38100" dist="38100" dir="2700000" algn="tl">
                    <a:srgbClr val="000000"/>
                  </a:outerShdw>
                </a:effectLst>
                <a:latin typeface="Calibri" pitchFamily="34" charset="0"/>
              </a:endParaRPr>
            </a:p>
          </p:txBody>
        </p:sp>
        <p:sp>
          <p:nvSpPr>
            <p:cNvPr id="1039467" name="Freeform 107"/>
            <p:cNvSpPr>
              <a:spLocks/>
            </p:cNvSpPr>
            <p:nvPr/>
          </p:nvSpPr>
          <p:spPr bwMode="auto">
            <a:xfrm>
              <a:off x="5010150" y="1257300"/>
              <a:ext cx="157163" cy="293688"/>
            </a:xfrm>
            <a:custGeom>
              <a:avLst/>
              <a:gdLst/>
              <a:ahLst/>
              <a:cxnLst>
                <a:cxn ang="0">
                  <a:pos x="48" y="0"/>
                </a:cxn>
                <a:cxn ang="0">
                  <a:pos x="30" y="6"/>
                </a:cxn>
                <a:cxn ang="0">
                  <a:pos x="12" y="18"/>
                </a:cxn>
                <a:cxn ang="0">
                  <a:pos x="12" y="96"/>
                </a:cxn>
                <a:cxn ang="0">
                  <a:pos x="0" y="132"/>
                </a:cxn>
                <a:cxn ang="0">
                  <a:pos x="39" y="183"/>
                </a:cxn>
                <a:cxn ang="0">
                  <a:pos x="75" y="177"/>
                </a:cxn>
                <a:cxn ang="0">
                  <a:pos x="81" y="147"/>
                </a:cxn>
                <a:cxn ang="0">
                  <a:pos x="99" y="87"/>
                </a:cxn>
                <a:cxn ang="0">
                  <a:pos x="48" y="0"/>
                </a:cxn>
              </a:cxnLst>
              <a:rect l="0" t="0" r="r" b="b"/>
              <a:pathLst>
                <a:path w="99" h="185">
                  <a:moveTo>
                    <a:pt x="48" y="0"/>
                  </a:moveTo>
                  <a:cubicBezTo>
                    <a:pt x="42" y="2"/>
                    <a:pt x="36" y="4"/>
                    <a:pt x="30" y="6"/>
                  </a:cubicBezTo>
                  <a:cubicBezTo>
                    <a:pt x="23" y="8"/>
                    <a:pt x="12" y="18"/>
                    <a:pt x="12" y="18"/>
                  </a:cubicBezTo>
                  <a:cubicBezTo>
                    <a:pt x="1" y="50"/>
                    <a:pt x="12" y="14"/>
                    <a:pt x="12" y="96"/>
                  </a:cubicBezTo>
                  <a:cubicBezTo>
                    <a:pt x="12" y="112"/>
                    <a:pt x="5" y="118"/>
                    <a:pt x="0" y="132"/>
                  </a:cubicBezTo>
                  <a:cubicBezTo>
                    <a:pt x="4" y="166"/>
                    <a:pt x="6" y="175"/>
                    <a:pt x="39" y="183"/>
                  </a:cubicBezTo>
                  <a:cubicBezTo>
                    <a:pt x="51" y="179"/>
                    <a:pt x="66" y="185"/>
                    <a:pt x="75" y="177"/>
                  </a:cubicBezTo>
                  <a:cubicBezTo>
                    <a:pt x="83" y="171"/>
                    <a:pt x="78" y="157"/>
                    <a:pt x="81" y="147"/>
                  </a:cubicBezTo>
                  <a:cubicBezTo>
                    <a:pt x="84" y="119"/>
                    <a:pt x="91" y="111"/>
                    <a:pt x="99" y="87"/>
                  </a:cubicBezTo>
                  <a:cubicBezTo>
                    <a:pt x="97" y="60"/>
                    <a:pt x="89" y="0"/>
                    <a:pt x="48" y="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68" name="Text Box 108"/>
            <p:cNvSpPr txBox="1">
              <a:spLocks noChangeArrowheads="1"/>
            </p:cNvSpPr>
            <p:nvPr/>
          </p:nvSpPr>
          <p:spPr bwMode="auto">
            <a:xfrm rot="5400000">
              <a:off x="4848758" y="1169294"/>
              <a:ext cx="513282" cy="307777"/>
            </a:xfrm>
            <a:prstGeom prst="rect">
              <a:avLst/>
            </a:prstGeom>
            <a:noFill/>
            <a:ln w="9525" algn="ctr">
              <a:noFill/>
              <a:miter lim="800000"/>
              <a:headEnd/>
              <a:tailEnd/>
            </a:ln>
            <a:effectLst/>
          </p:spPr>
          <p:txBody>
            <a:bodyPr wrap="none">
              <a:spAutoFit/>
            </a:bodyPr>
            <a:lstStyle/>
            <a:p>
              <a:pPr>
                <a:defRPr/>
              </a:pPr>
              <a:r>
                <a:rPr lang="en-GB" sz="1400" smtClean="0">
                  <a:solidFill>
                    <a:srgbClr val="FFFF00"/>
                  </a:solidFill>
                  <a:effectLst>
                    <a:outerShdw blurRad="38100" dist="38100" dir="2700000" algn="tl">
                      <a:srgbClr val="000000"/>
                    </a:outerShdw>
                  </a:effectLst>
                  <a:latin typeface="Calibri" pitchFamily="34" charset="0"/>
                </a:rPr>
                <a:t>Serp</a:t>
              </a:r>
              <a:endParaRPr lang="en-GB" sz="1400">
                <a:solidFill>
                  <a:srgbClr val="FFFF00"/>
                </a:solidFill>
                <a:effectLst>
                  <a:outerShdw blurRad="38100" dist="38100" dir="2700000" algn="tl">
                    <a:srgbClr val="000000"/>
                  </a:outerShdw>
                </a:effectLst>
                <a:latin typeface="Calibri" pitchFamily="34" charset="0"/>
              </a:endParaRPr>
            </a:p>
          </p:txBody>
        </p:sp>
        <p:sp>
          <p:nvSpPr>
            <p:cNvPr id="1039469" name="Rectangle 109"/>
            <p:cNvSpPr>
              <a:spLocks noChangeArrowheads="1"/>
            </p:cNvSpPr>
            <p:nvPr/>
          </p:nvSpPr>
          <p:spPr bwMode="auto">
            <a:xfrm rot="-440474">
              <a:off x="5561013" y="3797300"/>
              <a:ext cx="254000" cy="1041400"/>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70" name="Text Box 110"/>
            <p:cNvSpPr txBox="1">
              <a:spLocks noChangeArrowheads="1"/>
            </p:cNvSpPr>
            <p:nvPr/>
          </p:nvSpPr>
          <p:spPr bwMode="auto">
            <a:xfrm rot="4727644">
              <a:off x="4341876" y="3864561"/>
              <a:ext cx="1831848" cy="338554"/>
            </a:xfrm>
            <a:prstGeom prst="rect">
              <a:avLst/>
            </a:prstGeom>
            <a:noFill/>
            <a:ln w="9525" algn="ctr">
              <a:noFill/>
              <a:miter lim="800000"/>
              <a:headEnd/>
              <a:tailEnd/>
            </a:ln>
            <a:effectLst/>
          </p:spPr>
          <p:txBody>
            <a:bodyPr wrap="none">
              <a:spAutoFit/>
            </a:bodyPr>
            <a:lstStyle/>
            <a:p>
              <a:r>
                <a:rPr lang="en-GB" sz="1600" b="1" smtClean="0">
                  <a:solidFill>
                    <a:srgbClr val="0066FF"/>
                  </a:solidFill>
                  <a:effectLst>
                    <a:outerShdw blurRad="38100" dist="38100" dir="2700000" algn="tl">
                      <a:srgbClr val="000000"/>
                    </a:outerShdw>
                  </a:effectLst>
                  <a:latin typeface="Calibri" pitchFamily="34" charset="0"/>
                </a:rPr>
                <a:t>Coldest Subduction</a:t>
              </a:r>
              <a:endParaRPr lang="en-GB" sz="1600" b="1">
                <a:solidFill>
                  <a:srgbClr val="0066FF"/>
                </a:solidFill>
                <a:effectLst>
                  <a:outerShdw blurRad="38100" dist="38100" dir="2700000" algn="tl">
                    <a:srgbClr val="000000"/>
                  </a:outerShdw>
                </a:effectLst>
                <a:latin typeface="Calibri" pitchFamily="34" charset="0"/>
              </a:endParaRPr>
            </a:p>
          </p:txBody>
        </p:sp>
        <p:sp>
          <p:nvSpPr>
            <p:cNvPr id="1039471" name="Freeform 111"/>
            <p:cNvSpPr>
              <a:spLocks/>
            </p:cNvSpPr>
            <p:nvPr/>
          </p:nvSpPr>
          <p:spPr bwMode="auto">
            <a:xfrm>
              <a:off x="5776913" y="1438275"/>
              <a:ext cx="557212" cy="800100"/>
            </a:xfrm>
            <a:custGeom>
              <a:avLst/>
              <a:gdLst/>
              <a:ahLst/>
              <a:cxnLst>
                <a:cxn ang="0">
                  <a:pos x="9" y="21"/>
                </a:cxn>
                <a:cxn ang="0">
                  <a:pos x="0" y="69"/>
                </a:cxn>
                <a:cxn ang="0">
                  <a:pos x="108" y="216"/>
                </a:cxn>
                <a:cxn ang="0">
                  <a:pos x="177" y="321"/>
                </a:cxn>
                <a:cxn ang="0">
                  <a:pos x="228" y="417"/>
                </a:cxn>
                <a:cxn ang="0">
                  <a:pos x="267" y="504"/>
                </a:cxn>
                <a:cxn ang="0">
                  <a:pos x="351" y="498"/>
                </a:cxn>
                <a:cxn ang="0">
                  <a:pos x="150" y="72"/>
                </a:cxn>
                <a:cxn ang="0">
                  <a:pos x="75" y="0"/>
                </a:cxn>
                <a:cxn ang="0">
                  <a:pos x="9" y="21"/>
                </a:cxn>
              </a:cxnLst>
              <a:rect l="0" t="0" r="r" b="b"/>
              <a:pathLst>
                <a:path w="351" h="504">
                  <a:moveTo>
                    <a:pt x="9" y="21"/>
                  </a:moveTo>
                  <a:lnTo>
                    <a:pt x="0" y="69"/>
                  </a:lnTo>
                  <a:lnTo>
                    <a:pt x="108" y="216"/>
                  </a:lnTo>
                  <a:lnTo>
                    <a:pt x="177" y="321"/>
                  </a:lnTo>
                  <a:lnTo>
                    <a:pt x="228" y="417"/>
                  </a:lnTo>
                  <a:lnTo>
                    <a:pt x="267" y="504"/>
                  </a:lnTo>
                  <a:lnTo>
                    <a:pt x="351" y="498"/>
                  </a:lnTo>
                  <a:lnTo>
                    <a:pt x="150" y="72"/>
                  </a:lnTo>
                  <a:lnTo>
                    <a:pt x="75" y="0"/>
                  </a:lnTo>
                  <a:lnTo>
                    <a:pt x="9" y="2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72" name="Text Box 112"/>
            <p:cNvSpPr txBox="1">
              <a:spLocks noChangeArrowheads="1"/>
            </p:cNvSpPr>
            <p:nvPr/>
          </p:nvSpPr>
          <p:spPr bwMode="auto">
            <a:xfrm rot="3013473">
              <a:off x="5770388" y="1488867"/>
              <a:ext cx="495649" cy="338554"/>
            </a:xfrm>
            <a:prstGeom prst="rect">
              <a:avLst/>
            </a:prstGeom>
            <a:noFill/>
            <a:ln w="9525" algn="ctr">
              <a:noFill/>
              <a:miter lim="800000"/>
              <a:headEnd/>
              <a:tailEnd/>
            </a:ln>
            <a:effectLst/>
          </p:spPr>
          <p:txBody>
            <a:bodyPr wrap="none">
              <a:spAutoFit/>
            </a:bodyPr>
            <a:lstStyle/>
            <a:p>
              <a:pPr>
                <a:defRPr/>
              </a:pPr>
              <a:r>
                <a:rPr lang="en-GB" sz="1600" b="1" smtClean="0">
                  <a:solidFill>
                    <a:srgbClr val="FF0000"/>
                  </a:solidFill>
                  <a:effectLst>
                    <a:outerShdw blurRad="38100" dist="38100" dir="2700000" algn="tl">
                      <a:srgbClr val="000000"/>
                    </a:outerShdw>
                  </a:effectLst>
                  <a:latin typeface="Calibri" pitchFamily="34" charset="0"/>
                </a:rPr>
                <a:t>Hot</a:t>
              </a:r>
              <a:endParaRPr lang="en-GB" sz="1600" b="1">
                <a:solidFill>
                  <a:srgbClr val="FF0000"/>
                </a:solidFill>
                <a:effectLst>
                  <a:outerShdw blurRad="38100" dist="38100" dir="2700000" algn="tl">
                    <a:srgbClr val="000000"/>
                  </a:outerShdw>
                </a:effectLst>
                <a:latin typeface="Calibri" pitchFamily="34" charset="0"/>
              </a:endParaRPr>
            </a:p>
          </p:txBody>
        </p:sp>
        <p:sp>
          <p:nvSpPr>
            <p:cNvPr id="1039473" name="Text Box 113"/>
            <p:cNvSpPr txBox="1">
              <a:spLocks noChangeArrowheads="1"/>
            </p:cNvSpPr>
            <p:nvPr/>
          </p:nvSpPr>
          <p:spPr bwMode="auto">
            <a:xfrm rot="4498551">
              <a:off x="5767209" y="2200861"/>
              <a:ext cx="1152880" cy="338554"/>
            </a:xfrm>
            <a:prstGeom prst="rect">
              <a:avLst/>
            </a:prstGeom>
            <a:noFill/>
            <a:ln w="9525" algn="ctr">
              <a:noFill/>
              <a:miter lim="800000"/>
              <a:headEnd/>
              <a:tailEnd/>
            </a:ln>
            <a:effectLst/>
          </p:spPr>
          <p:txBody>
            <a:bodyPr wrap="none">
              <a:spAutoFit/>
            </a:bodyPr>
            <a:lstStyle/>
            <a:p>
              <a:pPr>
                <a:defRPr/>
              </a:pPr>
              <a:r>
                <a:rPr lang="en-GB" sz="1600" b="1" smtClean="0">
                  <a:solidFill>
                    <a:srgbClr val="FF0000"/>
                  </a:solidFill>
                  <a:effectLst>
                    <a:outerShdw blurRad="38100" dist="38100" dir="2700000" algn="tl">
                      <a:srgbClr val="000000"/>
                    </a:outerShdw>
                  </a:effectLst>
                  <a:latin typeface="Calibri" pitchFamily="34" charset="0"/>
                </a:rPr>
                <a:t>Subduction</a:t>
              </a:r>
              <a:endParaRPr lang="en-GB" sz="1600" b="1">
                <a:solidFill>
                  <a:srgbClr val="FF0000"/>
                </a:solidFill>
                <a:effectLst>
                  <a:outerShdw blurRad="38100" dist="38100" dir="2700000" algn="tl">
                    <a:srgbClr val="000000"/>
                  </a:outerShdw>
                </a:effectLst>
                <a:latin typeface="Calibri" pitchFamily="34" charset="0"/>
              </a:endParaRPr>
            </a:p>
          </p:txBody>
        </p:sp>
        <p:grpSp>
          <p:nvGrpSpPr>
            <p:cNvPr id="4" name="Group 114"/>
            <p:cNvGrpSpPr>
              <a:grpSpLocks/>
            </p:cNvGrpSpPr>
            <p:nvPr/>
          </p:nvGrpSpPr>
          <p:grpSpPr bwMode="auto">
            <a:xfrm>
              <a:off x="4991100" y="1143000"/>
              <a:ext cx="1952625" cy="4152900"/>
              <a:chOff x="3144" y="720"/>
              <a:chExt cx="1230" cy="2616"/>
            </a:xfrm>
            <a:effectLst>
              <a:outerShdw blurRad="50800" dist="38100" dir="2700000" algn="tl" rotWithShape="0">
                <a:prstClr val="black">
                  <a:alpha val="40000"/>
                </a:prstClr>
              </a:outerShdw>
            </a:effectLst>
          </p:grpSpPr>
          <p:sp>
            <p:nvSpPr>
              <p:cNvPr id="1039475" name="Freeform 115"/>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39476" name="Freeform 116"/>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357442" name="Freeform 66"/>
            <p:cNvSpPr>
              <a:spLocks/>
            </p:cNvSpPr>
            <p:nvPr/>
          </p:nvSpPr>
          <p:spPr bwMode="auto">
            <a:xfrm>
              <a:off x="4500563" y="1195388"/>
              <a:ext cx="1114425" cy="2943225"/>
            </a:xfrm>
            <a:custGeom>
              <a:avLst/>
              <a:gdLst/>
              <a:ahLst/>
              <a:cxnLst>
                <a:cxn ang="0">
                  <a:pos x="0" y="0"/>
                </a:cxn>
                <a:cxn ang="0">
                  <a:pos x="257" y="348"/>
                </a:cxn>
                <a:cxn ang="0">
                  <a:pos x="434" y="783"/>
                </a:cxn>
                <a:cxn ang="0">
                  <a:pos x="616" y="1410"/>
                </a:cxn>
                <a:cxn ang="0">
                  <a:pos x="702" y="1854"/>
                </a:cxn>
              </a:cxnLst>
              <a:rect l="0" t="0" r="r" b="b"/>
              <a:pathLst>
                <a:path w="702" h="1854">
                  <a:moveTo>
                    <a:pt x="0" y="0"/>
                  </a:moveTo>
                  <a:cubicBezTo>
                    <a:pt x="92" y="108"/>
                    <a:pt x="185" y="217"/>
                    <a:pt x="257" y="348"/>
                  </a:cubicBezTo>
                  <a:cubicBezTo>
                    <a:pt x="329" y="479"/>
                    <a:pt x="374" y="606"/>
                    <a:pt x="434" y="783"/>
                  </a:cubicBezTo>
                  <a:cubicBezTo>
                    <a:pt x="494" y="960"/>
                    <a:pt x="571" y="1232"/>
                    <a:pt x="616" y="1410"/>
                  </a:cubicBezTo>
                  <a:cubicBezTo>
                    <a:pt x="661" y="1588"/>
                    <a:pt x="681" y="1721"/>
                    <a:pt x="702" y="1854"/>
                  </a:cubicBezTo>
                </a:path>
              </a:pathLst>
            </a:custGeom>
            <a:noFill/>
            <a:ln w="57150"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endParaRPr lang="en-GB">
                <a:latin typeface="Calibri" pitchFamily="34" charset="0"/>
              </a:endParaRPr>
            </a:p>
          </p:txBody>
        </p:sp>
        <p:sp>
          <p:nvSpPr>
            <p:cNvPr id="357446" name="Freeform 70"/>
            <p:cNvSpPr>
              <a:spLocks/>
            </p:cNvSpPr>
            <p:nvPr/>
          </p:nvSpPr>
          <p:spPr bwMode="auto">
            <a:xfrm>
              <a:off x="4430713" y="1179513"/>
              <a:ext cx="1036637" cy="2951162"/>
            </a:xfrm>
            <a:custGeom>
              <a:avLst/>
              <a:gdLst/>
              <a:ahLst/>
              <a:cxnLst>
                <a:cxn ang="0">
                  <a:pos x="409" y="1859"/>
                </a:cxn>
                <a:cxn ang="0">
                  <a:pos x="238" y="743"/>
                </a:cxn>
                <a:cxn ang="0">
                  <a:pos x="121" y="263"/>
                </a:cxn>
                <a:cxn ang="0">
                  <a:pos x="0" y="0"/>
                </a:cxn>
              </a:cxnLst>
              <a:rect l="0" t="0" r="r" b="b"/>
              <a:pathLst>
                <a:path w="409" h="1859">
                  <a:moveTo>
                    <a:pt x="409" y="1859"/>
                  </a:moveTo>
                  <a:cubicBezTo>
                    <a:pt x="347" y="1434"/>
                    <a:pt x="286" y="1009"/>
                    <a:pt x="238" y="743"/>
                  </a:cubicBezTo>
                  <a:cubicBezTo>
                    <a:pt x="190" y="477"/>
                    <a:pt x="161" y="387"/>
                    <a:pt x="121" y="263"/>
                  </a:cubicBezTo>
                  <a:cubicBezTo>
                    <a:pt x="81" y="139"/>
                    <a:pt x="40" y="69"/>
                    <a:pt x="0" y="0"/>
                  </a:cubicBezTo>
                </a:path>
              </a:pathLst>
            </a:custGeom>
            <a:noFill/>
            <a:ln w="57150" cap="flat" cmpd="sng">
              <a:solidFill>
                <a:srgbClr val="0066FF"/>
              </a:solidFill>
              <a:prstDash val="sysDot"/>
              <a:round/>
              <a:headEnd/>
              <a:tailEnd/>
            </a:ln>
            <a:effectLst/>
          </p:spPr>
          <p:txBody>
            <a:bodyPr anchor="ctr"/>
            <a:lstStyle/>
            <a:p>
              <a:endParaRPr lang="en-GB">
                <a:latin typeface="Calibri" pitchFamily="34" charset="0"/>
              </a:endParaRPr>
            </a:p>
          </p:txBody>
        </p:sp>
      </p:grpSp>
    </p:spTree>
    <p:extLst>
      <p:ext uri="{BB962C8B-B14F-4D97-AF65-F5344CB8AC3E}">
        <p14:creationId xmlns:p14="http://schemas.microsoft.com/office/powerpoint/2010/main" val="18899381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33333E-6 2.59259E-6 L -0.29115 0 " pathEditMode="relative" rAng="0" ptsTypes="AA">
                                      <p:cBhvr>
                                        <p:cTn id="6" dur="2000" fill="hold"/>
                                        <p:tgtEl>
                                          <p:spTgt spid="5"/>
                                        </p:tgtEl>
                                        <p:attrNameLst>
                                          <p:attrName>ppt_x</p:attrName>
                                          <p:attrName>ppt_y</p:attrName>
                                        </p:attrNameLst>
                                      </p:cBhvr>
                                      <p:rCtr x="-1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p:cNvGrpSpPr/>
          <p:nvPr/>
        </p:nvGrpSpPr>
        <p:grpSpPr>
          <a:xfrm>
            <a:off x="1765525" y="0"/>
            <a:ext cx="4713287" cy="6858000"/>
            <a:chOff x="4430713" y="0"/>
            <a:chExt cx="4713287" cy="6858000"/>
          </a:xfrm>
        </p:grpSpPr>
        <p:pic>
          <p:nvPicPr>
            <p:cNvPr id="357382" name="Picture 58"/>
            <p:cNvPicPr>
              <a:picLocks noChangeAspect="1" noChangeArrowheads="1"/>
            </p:cNvPicPr>
            <p:nvPr/>
          </p:nvPicPr>
          <p:blipFill>
            <a:blip r:embed="rId3" cstate="print"/>
            <a:srcRect/>
            <a:stretch>
              <a:fillRect/>
            </a:stretch>
          </p:blipFill>
          <p:spPr bwMode="auto">
            <a:xfrm>
              <a:off x="4548188" y="0"/>
              <a:ext cx="4595812" cy="6858000"/>
            </a:xfrm>
            <a:prstGeom prst="rect">
              <a:avLst/>
            </a:prstGeom>
            <a:noFill/>
            <a:ln w="9525" algn="ctr">
              <a:noFill/>
              <a:miter lim="800000"/>
              <a:headEnd/>
              <a:tailEnd/>
            </a:ln>
          </p:spPr>
        </p:pic>
        <p:sp>
          <p:nvSpPr>
            <p:cNvPr id="1039419" name="Freeform 59"/>
            <p:cNvSpPr>
              <a:spLocks/>
            </p:cNvSpPr>
            <p:nvPr/>
          </p:nvSpPr>
          <p:spPr bwMode="auto">
            <a:xfrm>
              <a:off x="5683250" y="2271713"/>
              <a:ext cx="246063" cy="323850"/>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0" name="Text Box 60"/>
            <p:cNvSpPr txBox="1">
              <a:spLocks noChangeArrowheads="1"/>
            </p:cNvSpPr>
            <p:nvPr/>
          </p:nvSpPr>
          <p:spPr bwMode="auto">
            <a:xfrm rot="1015650">
              <a:off x="5460012" y="2278648"/>
              <a:ext cx="663964"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 + E</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9421" name="Freeform 61"/>
            <p:cNvSpPr>
              <a:spLocks/>
            </p:cNvSpPr>
            <p:nvPr/>
          </p:nvSpPr>
          <p:spPr bwMode="auto">
            <a:xfrm>
              <a:off x="5683250" y="2705100"/>
              <a:ext cx="279400" cy="461963"/>
            </a:xfrm>
            <a:custGeom>
              <a:avLst/>
              <a:gdLst/>
              <a:ahLst/>
              <a:cxnLst>
                <a:cxn ang="0">
                  <a:pos x="14" y="30"/>
                </a:cxn>
                <a:cxn ang="0">
                  <a:pos x="11" y="192"/>
                </a:cxn>
                <a:cxn ang="0">
                  <a:pos x="41" y="243"/>
                </a:cxn>
                <a:cxn ang="0">
                  <a:pos x="71" y="291"/>
                </a:cxn>
                <a:cxn ang="0">
                  <a:pos x="146" y="255"/>
                </a:cxn>
                <a:cxn ang="0">
                  <a:pos x="167" y="213"/>
                </a:cxn>
                <a:cxn ang="0">
                  <a:pos x="170" y="156"/>
                </a:cxn>
                <a:cxn ang="0">
                  <a:pos x="152" y="126"/>
                </a:cxn>
                <a:cxn ang="0">
                  <a:pos x="143" y="99"/>
                </a:cxn>
                <a:cxn ang="0">
                  <a:pos x="140" y="90"/>
                </a:cxn>
                <a:cxn ang="0">
                  <a:pos x="122" y="27"/>
                </a:cxn>
                <a:cxn ang="0">
                  <a:pos x="86" y="6"/>
                </a:cxn>
                <a:cxn ang="0">
                  <a:pos x="68" y="0"/>
                </a:cxn>
                <a:cxn ang="0">
                  <a:pos x="14" y="30"/>
                </a:cxn>
              </a:cxnLst>
              <a:rect l="0" t="0" r="r" b="b"/>
              <a:pathLst>
                <a:path w="176" h="291">
                  <a:moveTo>
                    <a:pt x="14" y="30"/>
                  </a:moveTo>
                  <a:cubicBezTo>
                    <a:pt x="0" y="85"/>
                    <a:pt x="7" y="127"/>
                    <a:pt x="11" y="192"/>
                  </a:cubicBezTo>
                  <a:cubicBezTo>
                    <a:pt x="12" y="212"/>
                    <a:pt x="35" y="225"/>
                    <a:pt x="41" y="243"/>
                  </a:cubicBezTo>
                  <a:cubicBezTo>
                    <a:pt x="44" y="272"/>
                    <a:pt x="44" y="282"/>
                    <a:pt x="71" y="291"/>
                  </a:cubicBezTo>
                  <a:cubicBezTo>
                    <a:pt x="119" y="286"/>
                    <a:pt x="109" y="279"/>
                    <a:pt x="146" y="255"/>
                  </a:cubicBezTo>
                  <a:cubicBezTo>
                    <a:pt x="151" y="241"/>
                    <a:pt x="159" y="226"/>
                    <a:pt x="167" y="213"/>
                  </a:cubicBezTo>
                  <a:cubicBezTo>
                    <a:pt x="174" y="186"/>
                    <a:pt x="176" y="187"/>
                    <a:pt x="170" y="156"/>
                  </a:cubicBezTo>
                  <a:cubicBezTo>
                    <a:pt x="168" y="145"/>
                    <a:pt x="155" y="135"/>
                    <a:pt x="152" y="126"/>
                  </a:cubicBezTo>
                  <a:cubicBezTo>
                    <a:pt x="149" y="117"/>
                    <a:pt x="146" y="108"/>
                    <a:pt x="143" y="99"/>
                  </a:cubicBezTo>
                  <a:cubicBezTo>
                    <a:pt x="142" y="96"/>
                    <a:pt x="140" y="90"/>
                    <a:pt x="140" y="90"/>
                  </a:cubicBezTo>
                  <a:cubicBezTo>
                    <a:pt x="138" y="67"/>
                    <a:pt x="141" y="43"/>
                    <a:pt x="122" y="27"/>
                  </a:cubicBezTo>
                  <a:cubicBezTo>
                    <a:pt x="110" y="17"/>
                    <a:pt x="102" y="11"/>
                    <a:pt x="86" y="6"/>
                  </a:cubicBezTo>
                  <a:cubicBezTo>
                    <a:pt x="80" y="4"/>
                    <a:pt x="68" y="0"/>
                    <a:pt x="68" y="0"/>
                  </a:cubicBezTo>
                  <a:cubicBezTo>
                    <a:pt x="53" y="2"/>
                    <a:pt x="14" y="8"/>
                    <a:pt x="14" y="3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2" name="Freeform 62"/>
            <p:cNvSpPr>
              <a:spLocks/>
            </p:cNvSpPr>
            <p:nvPr/>
          </p:nvSpPr>
          <p:spPr bwMode="auto">
            <a:xfrm>
              <a:off x="5930900" y="4019550"/>
              <a:ext cx="485775" cy="700088"/>
            </a:xfrm>
            <a:custGeom>
              <a:avLst/>
              <a:gdLst/>
              <a:ahLst/>
              <a:cxnLst>
                <a:cxn ang="0">
                  <a:pos x="59" y="15"/>
                </a:cxn>
                <a:cxn ang="0">
                  <a:pos x="110" y="405"/>
                </a:cxn>
                <a:cxn ang="0">
                  <a:pos x="164" y="441"/>
                </a:cxn>
                <a:cxn ang="0">
                  <a:pos x="209" y="438"/>
                </a:cxn>
                <a:cxn ang="0">
                  <a:pos x="257" y="408"/>
                </a:cxn>
                <a:cxn ang="0">
                  <a:pos x="272" y="318"/>
                </a:cxn>
                <a:cxn ang="0">
                  <a:pos x="287" y="270"/>
                </a:cxn>
                <a:cxn ang="0">
                  <a:pos x="188" y="0"/>
                </a:cxn>
                <a:cxn ang="0">
                  <a:pos x="77" y="3"/>
                </a:cxn>
                <a:cxn ang="0">
                  <a:pos x="59" y="15"/>
                </a:cxn>
              </a:cxnLst>
              <a:rect l="0" t="0" r="r" b="b"/>
              <a:pathLst>
                <a:path w="306" h="441">
                  <a:moveTo>
                    <a:pt x="59" y="15"/>
                  </a:moveTo>
                  <a:cubicBezTo>
                    <a:pt x="60" y="154"/>
                    <a:pt x="0" y="311"/>
                    <a:pt x="110" y="405"/>
                  </a:cubicBezTo>
                  <a:cubicBezTo>
                    <a:pt x="126" y="419"/>
                    <a:pt x="143" y="434"/>
                    <a:pt x="164" y="441"/>
                  </a:cubicBezTo>
                  <a:cubicBezTo>
                    <a:pt x="179" y="440"/>
                    <a:pt x="194" y="441"/>
                    <a:pt x="209" y="438"/>
                  </a:cubicBezTo>
                  <a:cubicBezTo>
                    <a:pt x="226" y="434"/>
                    <a:pt x="239" y="414"/>
                    <a:pt x="257" y="408"/>
                  </a:cubicBezTo>
                  <a:cubicBezTo>
                    <a:pt x="280" y="385"/>
                    <a:pt x="269" y="347"/>
                    <a:pt x="272" y="318"/>
                  </a:cubicBezTo>
                  <a:cubicBezTo>
                    <a:pt x="274" y="303"/>
                    <a:pt x="283" y="285"/>
                    <a:pt x="287" y="270"/>
                  </a:cubicBezTo>
                  <a:cubicBezTo>
                    <a:pt x="285" y="175"/>
                    <a:pt x="306" y="39"/>
                    <a:pt x="188" y="0"/>
                  </a:cubicBezTo>
                  <a:cubicBezTo>
                    <a:pt x="151" y="1"/>
                    <a:pt x="114" y="1"/>
                    <a:pt x="77" y="3"/>
                  </a:cubicBezTo>
                  <a:cubicBezTo>
                    <a:pt x="65" y="4"/>
                    <a:pt x="68" y="15"/>
                    <a:pt x="59" y="15"/>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3" name="Text Box 63"/>
            <p:cNvSpPr txBox="1">
              <a:spLocks noChangeArrowheads="1"/>
            </p:cNvSpPr>
            <p:nvPr/>
          </p:nvSpPr>
          <p:spPr bwMode="auto">
            <a:xfrm rot="4202875">
              <a:off x="5699988" y="4144755"/>
              <a:ext cx="950773"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 + SuB</a:t>
              </a:r>
              <a:endParaRPr lang="en-GB" sz="1600">
                <a:solidFill>
                  <a:srgbClr val="FFFF00"/>
                </a:solidFill>
                <a:effectLst>
                  <a:outerShdw blurRad="38100" dist="38100" dir="2700000" algn="tl">
                    <a:srgbClr val="000000"/>
                  </a:outerShdw>
                </a:effectLst>
                <a:latin typeface="Calibri" pitchFamily="34" charset="0"/>
              </a:endParaRPr>
            </a:p>
          </p:txBody>
        </p:sp>
        <p:sp>
          <p:nvSpPr>
            <p:cNvPr id="1039424" name="Rectangle 64"/>
            <p:cNvSpPr>
              <a:spLocks noChangeArrowheads="1"/>
            </p:cNvSpPr>
            <p:nvPr/>
          </p:nvSpPr>
          <p:spPr bwMode="auto">
            <a:xfrm>
              <a:off x="5667375" y="5629275"/>
              <a:ext cx="266700" cy="90487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25" name="Text Box 65"/>
            <p:cNvSpPr txBox="1">
              <a:spLocks noChangeArrowheads="1"/>
            </p:cNvSpPr>
            <p:nvPr/>
          </p:nvSpPr>
          <p:spPr bwMode="auto">
            <a:xfrm>
              <a:off x="5070475" y="6051550"/>
              <a:ext cx="1233030"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Phase G/D/F</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9426" name="Freeform 66"/>
            <p:cNvSpPr>
              <a:spLocks/>
            </p:cNvSpPr>
            <p:nvPr/>
          </p:nvSpPr>
          <p:spPr bwMode="auto">
            <a:xfrm rot="-741322">
              <a:off x="5060950" y="2114550"/>
              <a:ext cx="233363" cy="369888"/>
            </a:xfrm>
            <a:custGeom>
              <a:avLst/>
              <a:gdLst/>
              <a:ahLst/>
              <a:cxnLst>
                <a:cxn ang="0">
                  <a:pos x="14" y="12"/>
                </a:cxn>
                <a:cxn ang="0">
                  <a:pos x="38" y="141"/>
                </a:cxn>
                <a:cxn ang="0">
                  <a:pos x="53" y="183"/>
                </a:cxn>
                <a:cxn ang="0">
                  <a:pos x="92" y="189"/>
                </a:cxn>
                <a:cxn ang="0">
                  <a:pos x="149" y="180"/>
                </a:cxn>
                <a:cxn ang="0">
                  <a:pos x="131" y="120"/>
                </a:cxn>
                <a:cxn ang="0">
                  <a:pos x="128" y="87"/>
                </a:cxn>
                <a:cxn ang="0">
                  <a:pos x="140" y="69"/>
                </a:cxn>
                <a:cxn ang="0">
                  <a:pos x="122" y="27"/>
                </a:cxn>
                <a:cxn ang="0">
                  <a:pos x="50" y="9"/>
                </a:cxn>
                <a:cxn ang="0">
                  <a:pos x="14" y="12"/>
                </a:cxn>
              </a:cxnLst>
              <a:rect l="0" t="0" r="r" b="b"/>
              <a:pathLst>
                <a:path w="155" h="204">
                  <a:moveTo>
                    <a:pt x="14" y="12"/>
                  </a:moveTo>
                  <a:cubicBezTo>
                    <a:pt x="15" y="44"/>
                    <a:pt x="0" y="115"/>
                    <a:pt x="38" y="141"/>
                  </a:cubicBezTo>
                  <a:cubicBezTo>
                    <a:pt x="40" y="148"/>
                    <a:pt x="46" y="180"/>
                    <a:pt x="53" y="183"/>
                  </a:cubicBezTo>
                  <a:cubicBezTo>
                    <a:pt x="65" y="188"/>
                    <a:pt x="79" y="186"/>
                    <a:pt x="92" y="189"/>
                  </a:cubicBezTo>
                  <a:cubicBezTo>
                    <a:pt x="111" y="198"/>
                    <a:pt x="141" y="204"/>
                    <a:pt x="149" y="180"/>
                  </a:cubicBezTo>
                  <a:cubicBezTo>
                    <a:pt x="147" y="146"/>
                    <a:pt x="155" y="136"/>
                    <a:pt x="131" y="120"/>
                  </a:cubicBezTo>
                  <a:cubicBezTo>
                    <a:pt x="129" y="109"/>
                    <a:pt x="122" y="97"/>
                    <a:pt x="128" y="87"/>
                  </a:cubicBezTo>
                  <a:cubicBezTo>
                    <a:pt x="132" y="81"/>
                    <a:pt x="140" y="69"/>
                    <a:pt x="140" y="69"/>
                  </a:cubicBezTo>
                  <a:cubicBezTo>
                    <a:pt x="137" y="45"/>
                    <a:pt x="140" y="39"/>
                    <a:pt x="122" y="27"/>
                  </a:cubicBezTo>
                  <a:cubicBezTo>
                    <a:pt x="104" y="0"/>
                    <a:pt x="89" y="11"/>
                    <a:pt x="50" y="9"/>
                  </a:cubicBezTo>
                  <a:cubicBezTo>
                    <a:pt x="38" y="10"/>
                    <a:pt x="14" y="12"/>
                    <a:pt x="14" y="12"/>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27" name="Text Box 67"/>
            <p:cNvSpPr txBox="1">
              <a:spLocks noChangeArrowheads="1"/>
            </p:cNvSpPr>
            <p:nvPr/>
          </p:nvSpPr>
          <p:spPr bwMode="auto">
            <a:xfrm rot="3927307">
              <a:off x="4853009" y="2081313"/>
              <a:ext cx="619080" cy="307777"/>
            </a:xfrm>
            <a:prstGeom prst="rect">
              <a:avLst/>
            </a:prstGeom>
            <a:noFill/>
            <a:ln w="9525" algn="ctr">
              <a:noFill/>
              <a:miter lim="800000"/>
              <a:headEnd/>
              <a:tailEnd/>
            </a:ln>
            <a:effectLst/>
          </p:spPr>
          <p:txBody>
            <a:bodyPr wrap="none">
              <a:spAutoFit/>
            </a:bodyPr>
            <a:lstStyle/>
            <a:p>
              <a:pPr>
                <a:defRPr/>
              </a:pPr>
              <a:r>
                <a:rPr lang="en-GB" sz="1400" dirty="0" smtClean="0">
                  <a:solidFill>
                    <a:srgbClr val="FFFF00"/>
                  </a:solidFill>
                  <a:effectLst>
                    <a:outerShdw blurRad="38100" dist="38100" dir="2700000" algn="tl">
                      <a:srgbClr val="000000"/>
                    </a:outerShdw>
                  </a:effectLst>
                  <a:latin typeface="Calibri" pitchFamily="34" charset="0"/>
                </a:rPr>
                <a:t>Ol + A</a:t>
              </a:r>
              <a:endParaRPr lang="en-GB" sz="1400" dirty="0">
                <a:solidFill>
                  <a:srgbClr val="FFFF00"/>
                </a:solidFill>
                <a:effectLst>
                  <a:outerShdw blurRad="38100" dist="38100" dir="2700000" algn="tl">
                    <a:srgbClr val="000000"/>
                  </a:outerShdw>
                </a:effectLst>
                <a:latin typeface="Calibri" pitchFamily="34" charset="0"/>
              </a:endParaRPr>
            </a:p>
          </p:txBody>
        </p:sp>
        <p:sp>
          <p:nvSpPr>
            <p:cNvPr id="1039428" name="Freeform 68"/>
            <p:cNvSpPr>
              <a:spLocks/>
            </p:cNvSpPr>
            <p:nvPr/>
          </p:nvSpPr>
          <p:spPr bwMode="auto">
            <a:xfrm>
              <a:off x="5086350" y="2486025"/>
              <a:ext cx="3267075" cy="1038225"/>
            </a:xfrm>
            <a:custGeom>
              <a:avLst/>
              <a:gdLst/>
              <a:ahLst/>
              <a:cxnLst>
                <a:cxn ang="0">
                  <a:pos x="0" y="9"/>
                </a:cxn>
                <a:cxn ang="0">
                  <a:pos x="258" y="0"/>
                </a:cxn>
                <a:cxn ang="0">
                  <a:pos x="2058" y="654"/>
                </a:cxn>
              </a:cxnLst>
              <a:rect l="0" t="0" r="r" b="b"/>
              <a:pathLst>
                <a:path w="2058" h="654">
                  <a:moveTo>
                    <a:pt x="0" y="9"/>
                  </a:moveTo>
                  <a:lnTo>
                    <a:pt x="258" y="0"/>
                  </a:lnTo>
                  <a:lnTo>
                    <a:pt x="2058" y="654"/>
                  </a:lnTo>
                </a:path>
              </a:pathLst>
            </a:custGeom>
            <a:noFill/>
            <a:ln w="57150" cap="flat" cmpd="sng">
              <a:solidFill>
                <a:srgbClr val="6600CC"/>
              </a:solidFill>
              <a:prstDash val="dash"/>
              <a:round/>
              <a:headEnd/>
              <a:tailEnd/>
            </a:ln>
            <a:effectLst/>
          </p:spPr>
          <p:txBody>
            <a:bodyPr anchor="ctr"/>
            <a:lstStyle/>
            <a:p>
              <a:pPr>
                <a:defRPr/>
              </a:pPr>
              <a:endParaRPr lang="en-GB">
                <a:latin typeface="Calibri" pitchFamily="34" charset="0"/>
              </a:endParaRPr>
            </a:p>
          </p:txBody>
        </p:sp>
        <p:sp>
          <p:nvSpPr>
            <p:cNvPr id="1039429" name="Freeform 69"/>
            <p:cNvSpPr>
              <a:spLocks/>
            </p:cNvSpPr>
            <p:nvPr/>
          </p:nvSpPr>
          <p:spPr bwMode="auto">
            <a:xfrm>
              <a:off x="5176838" y="3619500"/>
              <a:ext cx="3490912" cy="1052513"/>
            </a:xfrm>
            <a:custGeom>
              <a:avLst/>
              <a:gdLst/>
              <a:ahLst/>
              <a:cxnLst>
                <a:cxn ang="0">
                  <a:pos x="0" y="9"/>
                </a:cxn>
                <a:cxn ang="0">
                  <a:pos x="258" y="0"/>
                </a:cxn>
                <a:cxn ang="0">
                  <a:pos x="2199" y="663"/>
                </a:cxn>
              </a:cxnLst>
              <a:rect l="0" t="0" r="r" b="b"/>
              <a:pathLst>
                <a:path w="2199" h="663">
                  <a:moveTo>
                    <a:pt x="0" y="9"/>
                  </a:moveTo>
                  <a:lnTo>
                    <a:pt x="258" y="0"/>
                  </a:lnTo>
                  <a:lnTo>
                    <a:pt x="2199" y="663"/>
                  </a:lnTo>
                </a:path>
              </a:pathLst>
            </a:custGeom>
            <a:noFill/>
            <a:ln w="57150" cap="flat" cmpd="sng">
              <a:solidFill>
                <a:srgbClr val="66FF33"/>
              </a:solidFill>
              <a:prstDash val="dash"/>
              <a:round/>
              <a:headEnd/>
              <a:tailEnd/>
            </a:ln>
            <a:effectLst/>
          </p:spPr>
          <p:txBody>
            <a:bodyPr anchor="ctr"/>
            <a:lstStyle/>
            <a:p>
              <a:pPr>
                <a:defRPr/>
              </a:pPr>
              <a:endParaRPr lang="en-GB">
                <a:latin typeface="Calibri" pitchFamily="34" charset="0"/>
              </a:endParaRPr>
            </a:p>
          </p:txBody>
        </p:sp>
        <p:sp>
          <p:nvSpPr>
            <p:cNvPr id="1039430" name="Text Box 70"/>
            <p:cNvSpPr txBox="1">
              <a:spLocks noChangeArrowheads="1"/>
            </p:cNvSpPr>
            <p:nvPr/>
          </p:nvSpPr>
          <p:spPr bwMode="auto">
            <a:xfrm>
              <a:off x="6561138" y="2393950"/>
              <a:ext cx="367408"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9431" name="Rectangle 71"/>
            <p:cNvSpPr>
              <a:spLocks noChangeArrowheads="1"/>
            </p:cNvSpPr>
            <p:nvPr/>
          </p:nvSpPr>
          <p:spPr bwMode="auto">
            <a:xfrm rot="1415311">
              <a:off x="6781800" y="2824163"/>
              <a:ext cx="261938" cy="15716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2" name="Rectangle 72"/>
            <p:cNvSpPr>
              <a:spLocks noChangeArrowheads="1"/>
            </p:cNvSpPr>
            <p:nvPr/>
          </p:nvSpPr>
          <p:spPr bwMode="auto">
            <a:xfrm rot="6673846">
              <a:off x="6772275" y="3090863"/>
              <a:ext cx="261938"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3" name="Text Box 73"/>
            <p:cNvSpPr txBox="1">
              <a:spLocks noChangeArrowheads="1"/>
            </p:cNvSpPr>
            <p:nvPr/>
          </p:nvSpPr>
          <p:spPr bwMode="auto">
            <a:xfrm>
              <a:off x="6737350" y="2713038"/>
              <a:ext cx="367408" cy="338554"/>
            </a:xfrm>
            <a:prstGeom prst="rect">
              <a:avLst/>
            </a:prstGeom>
            <a:noFill/>
            <a:ln w="9525" algn="ctr">
              <a:noFill/>
              <a:miter lim="800000"/>
              <a:headEnd/>
              <a:tailEnd/>
            </a:ln>
            <a:effectLst/>
          </p:spPr>
          <p:txBody>
            <a:bodyPr wrap="none">
              <a:spAutoFit/>
            </a:bodyPr>
            <a:lstStyle/>
            <a:p>
              <a:pPr>
                <a:defRPr/>
              </a:pPr>
              <a:r>
                <a:rPr lang="en-GB" sz="1600" dirty="0" smtClean="0">
                  <a:solidFill>
                    <a:srgbClr val="FFFF00"/>
                  </a:solidFill>
                  <a:effectLst>
                    <a:outerShdw blurRad="38100" dist="38100" dir="2700000" algn="tl">
                      <a:srgbClr val="000000"/>
                    </a:outerShdw>
                  </a:effectLst>
                  <a:latin typeface="Calibri" pitchFamily="34" charset="0"/>
                </a:rPr>
                <a:t>Ol</a:t>
              </a:r>
              <a:endParaRPr lang="en-GB" sz="1600" dirty="0">
                <a:solidFill>
                  <a:srgbClr val="FFFF00"/>
                </a:solidFill>
                <a:effectLst>
                  <a:outerShdw blurRad="38100" dist="38100" dir="2700000" algn="tl">
                    <a:srgbClr val="000000"/>
                  </a:outerShdw>
                </a:effectLst>
                <a:latin typeface="Calibri" pitchFamily="34" charset="0"/>
              </a:endParaRPr>
            </a:p>
          </p:txBody>
        </p:sp>
        <p:sp>
          <p:nvSpPr>
            <p:cNvPr id="1039434" name="Text Box 74"/>
            <p:cNvSpPr txBox="1">
              <a:spLocks noChangeArrowheads="1"/>
            </p:cNvSpPr>
            <p:nvPr/>
          </p:nvSpPr>
          <p:spPr bwMode="auto">
            <a:xfrm>
              <a:off x="6689725" y="3060700"/>
              <a:ext cx="467564"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a:t>
              </a:r>
              <a:endParaRPr lang="en-GB" sz="1600">
                <a:solidFill>
                  <a:srgbClr val="FFFF00"/>
                </a:solidFill>
                <a:effectLst>
                  <a:outerShdw blurRad="38100" dist="38100" dir="2700000" algn="tl">
                    <a:srgbClr val="000000"/>
                  </a:outerShdw>
                </a:effectLst>
                <a:latin typeface="Calibri" pitchFamily="34" charset="0"/>
              </a:endParaRPr>
            </a:p>
          </p:txBody>
        </p:sp>
        <p:sp>
          <p:nvSpPr>
            <p:cNvPr id="1039435" name="Rectangle 75"/>
            <p:cNvSpPr>
              <a:spLocks noChangeArrowheads="1"/>
            </p:cNvSpPr>
            <p:nvPr/>
          </p:nvSpPr>
          <p:spPr bwMode="auto">
            <a:xfrm rot="6673846">
              <a:off x="7192169" y="3987007"/>
              <a:ext cx="184150" cy="157162"/>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6" name="Rectangle 76"/>
            <p:cNvSpPr>
              <a:spLocks noChangeArrowheads="1"/>
            </p:cNvSpPr>
            <p:nvPr/>
          </p:nvSpPr>
          <p:spPr bwMode="auto">
            <a:xfrm rot="6673846">
              <a:off x="7156450" y="4260850"/>
              <a:ext cx="220663" cy="157163"/>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37" name="Text Box 77"/>
            <p:cNvSpPr txBox="1">
              <a:spLocks noChangeArrowheads="1"/>
            </p:cNvSpPr>
            <p:nvPr/>
          </p:nvSpPr>
          <p:spPr bwMode="auto">
            <a:xfrm>
              <a:off x="6913563" y="3856038"/>
              <a:ext cx="467564"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a:t>
              </a:r>
              <a:endParaRPr lang="en-GB" sz="1600">
                <a:solidFill>
                  <a:srgbClr val="FFFF00"/>
                </a:solidFill>
                <a:effectLst>
                  <a:outerShdw blurRad="38100" dist="38100" dir="2700000" algn="tl">
                    <a:srgbClr val="000000"/>
                  </a:outerShdw>
                </a:effectLst>
                <a:latin typeface="Calibri" pitchFamily="34" charset="0"/>
              </a:endParaRPr>
            </a:p>
          </p:txBody>
        </p:sp>
        <p:sp>
          <p:nvSpPr>
            <p:cNvPr id="1039438" name="Text Box 78"/>
            <p:cNvSpPr txBox="1">
              <a:spLocks noChangeArrowheads="1"/>
            </p:cNvSpPr>
            <p:nvPr/>
          </p:nvSpPr>
          <p:spPr bwMode="auto">
            <a:xfrm>
              <a:off x="6870700" y="4098925"/>
              <a:ext cx="450850" cy="336550"/>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a:t>
              </a:r>
              <a:endParaRPr lang="en-GB" sz="1600">
                <a:solidFill>
                  <a:srgbClr val="FFFF00"/>
                </a:solidFill>
                <a:effectLst>
                  <a:outerShdw blurRad="38100" dist="38100" dir="2700000" algn="tl">
                    <a:srgbClr val="000000"/>
                  </a:outerShdw>
                </a:effectLst>
                <a:latin typeface="Calibri" pitchFamily="34" charset="0"/>
              </a:endParaRPr>
            </a:p>
          </p:txBody>
        </p:sp>
        <p:sp>
          <p:nvSpPr>
            <p:cNvPr id="1039439" name="Rectangle 79"/>
            <p:cNvSpPr>
              <a:spLocks noChangeArrowheads="1"/>
            </p:cNvSpPr>
            <p:nvPr/>
          </p:nvSpPr>
          <p:spPr bwMode="auto">
            <a:xfrm rot="-528454">
              <a:off x="6958013" y="4538663"/>
              <a:ext cx="271462" cy="142875"/>
            </a:xfrm>
            <a:prstGeom prst="rect">
              <a:avLst/>
            </a:prstGeom>
            <a:solidFill>
              <a:srgbClr val="C0C0C0"/>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0" name="Text Box 80"/>
            <p:cNvSpPr txBox="1">
              <a:spLocks noChangeArrowheads="1"/>
            </p:cNvSpPr>
            <p:nvPr/>
          </p:nvSpPr>
          <p:spPr bwMode="auto">
            <a:xfrm rot="-647058">
              <a:off x="6861175" y="4432300"/>
              <a:ext cx="450850" cy="336550"/>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Rw</a:t>
              </a:r>
              <a:endParaRPr lang="en-GB" sz="1600">
                <a:solidFill>
                  <a:srgbClr val="FFFF00"/>
                </a:solidFill>
                <a:effectLst>
                  <a:outerShdw blurRad="38100" dist="38100" dir="2700000" algn="tl">
                    <a:srgbClr val="000000"/>
                  </a:outerShdw>
                </a:effectLst>
                <a:latin typeface="Calibri" pitchFamily="34" charset="0"/>
              </a:endParaRPr>
            </a:p>
          </p:txBody>
        </p:sp>
        <p:sp>
          <p:nvSpPr>
            <p:cNvPr id="1039441" name="Rectangle 81"/>
            <p:cNvSpPr>
              <a:spLocks noChangeArrowheads="1"/>
            </p:cNvSpPr>
            <p:nvPr/>
          </p:nvSpPr>
          <p:spPr bwMode="auto">
            <a:xfrm rot="-710896">
              <a:off x="6829425" y="4719638"/>
              <a:ext cx="657225" cy="1524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2" name="Text Box 82"/>
            <p:cNvSpPr txBox="1">
              <a:spLocks noChangeArrowheads="1"/>
            </p:cNvSpPr>
            <p:nvPr/>
          </p:nvSpPr>
          <p:spPr bwMode="auto">
            <a:xfrm rot="-647058">
              <a:off x="6750968" y="4702761"/>
              <a:ext cx="1037976"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MgPv + Pc</a:t>
              </a:r>
              <a:endParaRPr lang="en-GB" sz="1600">
                <a:solidFill>
                  <a:srgbClr val="FFFF00"/>
                </a:solidFill>
                <a:effectLst>
                  <a:outerShdw blurRad="38100" dist="38100" dir="2700000" algn="tl">
                    <a:srgbClr val="000000"/>
                  </a:outerShdw>
                </a:effectLst>
                <a:latin typeface="Calibri" pitchFamily="34" charset="0"/>
              </a:endParaRPr>
            </a:p>
          </p:txBody>
        </p:sp>
        <p:sp>
          <p:nvSpPr>
            <p:cNvPr id="1039443" name="Freeform 83"/>
            <p:cNvSpPr>
              <a:spLocks/>
            </p:cNvSpPr>
            <p:nvPr/>
          </p:nvSpPr>
          <p:spPr bwMode="auto">
            <a:xfrm>
              <a:off x="4995863" y="4505325"/>
              <a:ext cx="3195637" cy="619125"/>
            </a:xfrm>
            <a:custGeom>
              <a:avLst/>
              <a:gdLst/>
              <a:ahLst/>
              <a:cxnLst>
                <a:cxn ang="0">
                  <a:pos x="0" y="390"/>
                </a:cxn>
                <a:cxn ang="0">
                  <a:pos x="2013" y="0"/>
                </a:cxn>
              </a:cxnLst>
              <a:rect l="0" t="0" r="r" b="b"/>
              <a:pathLst>
                <a:path w="2013" h="390">
                  <a:moveTo>
                    <a:pt x="0" y="390"/>
                  </a:moveTo>
                  <a:lnTo>
                    <a:pt x="2013" y="0"/>
                  </a:lnTo>
                </a:path>
              </a:pathLst>
            </a:custGeom>
            <a:noFill/>
            <a:ln w="57150" cap="flat" cmpd="sng">
              <a:solidFill>
                <a:srgbClr val="CC3300"/>
              </a:solidFill>
              <a:prstDash val="dash"/>
              <a:round/>
              <a:headEnd/>
              <a:tailEnd/>
            </a:ln>
            <a:effectLst/>
          </p:spPr>
          <p:txBody>
            <a:bodyPr anchor="ctr"/>
            <a:lstStyle/>
            <a:p>
              <a:pPr>
                <a:defRPr/>
              </a:pPr>
              <a:endParaRPr lang="en-GB">
                <a:latin typeface="Calibri" pitchFamily="34" charset="0"/>
              </a:endParaRPr>
            </a:p>
          </p:txBody>
        </p:sp>
        <p:sp>
          <p:nvSpPr>
            <p:cNvPr id="1039444" name="Rectangle 84"/>
            <p:cNvSpPr>
              <a:spLocks noChangeArrowheads="1"/>
            </p:cNvSpPr>
            <p:nvPr/>
          </p:nvSpPr>
          <p:spPr bwMode="auto">
            <a:xfrm rot="-1328130">
              <a:off x="5167313" y="5657850"/>
              <a:ext cx="581025" cy="200025"/>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45" name="Text Box 85"/>
            <p:cNvSpPr txBox="1">
              <a:spLocks noChangeArrowheads="1"/>
            </p:cNvSpPr>
            <p:nvPr/>
          </p:nvSpPr>
          <p:spPr bwMode="auto">
            <a:xfrm rot="-1293761">
              <a:off x="5165518" y="5539373"/>
              <a:ext cx="830677"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SuB out</a:t>
              </a:r>
              <a:endParaRPr lang="en-GB" sz="1600">
                <a:solidFill>
                  <a:srgbClr val="FFFF00"/>
                </a:solidFill>
                <a:effectLst>
                  <a:outerShdw blurRad="38100" dist="38100" dir="2700000" algn="tl">
                    <a:srgbClr val="000000"/>
                  </a:outerShdw>
                </a:effectLst>
                <a:latin typeface="Calibri" pitchFamily="34" charset="0"/>
              </a:endParaRPr>
            </a:p>
          </p:txBody>
        </p:sp>
        <p:sp>
          <p:nvSpPr>
            <p:cNvPr id="1039446" name="Oval 86"/>
            <p:cNvSpPr>
              <a:spLocks noChangeArrowheads="1"/>
            </p:cNvSpPr>
            <p:nvPr/>
          </p:nvSpPr>
          <p:spPr bwMode="auto">
            <a:xfrm>
              <a:off x="5824538" y="341947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7" name="Oval 87"/>
            <p:cNvSpPr>
              <a:spLocks noChangeArrowheads="1"/>
            </p:cNvSpPr>
            <p:nvPr/>
          </p:nvSpPr>
          <p:spPr bwMode="auto">
            <a:xfrm>
              <a:off x="6172200" y="3567113"/>
              <a:ext cx="152400" cy="233362"/>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8" name="Oval 88"/>
            <p:cNvSpPr>
              <a:spLocks noChangeArrowheads="1"/>
            </p:cNvSpPr>
            <p:nvPr/>
          </p:nvSpPr>
          <p:spPr bwMode="auto">
            <a:xfrm>
              <a:off x="6686550" y="3743325"/>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49" name="Oval 89"/>
            <p:cNvSpPr>
              <a:spLocks noChangeArrowheads="1"/>
            </p:cNvSpPr>
            <p:nvPr/>
          </p:nvSpPr>
          <p:spPr bwMode="auto">
            <a:xfrm>
              <a:off x="7697788" y="337185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0" name="Oval 90"/>
            <p:cNvSpPr>
              <a:spLocks noChangeArrowheads="1"/>
            </p:cNvSpPr>
            <p:nvPr/>
          </p:nvSpPr>
          <p:spPr bwMode="auto">
            <a:xfrm>
              <a:off x="8188325" y="3543300"/>
              <a:ext cx="152400"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1" name="Text Box 91"/>
            <p:cNvSpPr txBox="1">
              <a:spLocks noChangeArrowheads="1"/>
            </p:cNvSpPr>
            <p:nvPr/>
          </p:nvSpPr>
          <p:spPr bwMode="auto">
            <a:xfrm>
              <a:off x="5646738" y="3348038"/>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2.0</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2" name="Text Box 92"/>
            <p:cNvSpPr txBox="1">
              <a:spLocks noChangeArrowheads="1"/>
            </p:cNvSpPr>
            <p:nvPr/>
          </p:nvSpPr>
          <p:spPr bwMode="auto">
            <a:xfrm>
              <a:off x="6032500" y="3562350"/>
              <a:ext cx="415925" cy="304800"/>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1.5</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3" name="Text Box 93"/>
            <p:cNvSpPr txBox="1">
              <a:spLocks noChangeArrowheads="1"/>
            </p:cNvSpPr>
            <p:nvPr/>
          </p:nvSpPr>
          <p:spPr bwMode="auto">
            <a:xfrm>
              <a:off x="6537325" y="3724275"/>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0.8</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4" name="Text Box 94"/>
            <p:cNvSpPr txBox="1">
              <a:spLocks noChangeArrowheads="1"/>
            </p:cNvSpPr>
            <p:nvPr/>
          </p:nvSpPr>
          <p:spPr bwMode="auto">
            <a:xfrm>
              <a:off x="7467600" y="3286125"/>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0.5</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5" name="Text Box 95"/>
            <p:cNvSpPr txBox="1">
              <a:spLocks noChangeArrowheads="1"/>
            </p:cNvSpPr>
            <p:nvPr/>
          </p:nvSpPr>
          <p:spPr bwMode="auto">
            <a:xfrm>
              <a:off x="7977188" y="3471863"/>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0.2</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6" name="Oval 96"/>
            <p:cNvSpPr>
              <a:spLocks noChangeArrowheads="1"/>
            </p:cNvSpPr>
            <p:nvPr/>
          </p:nvSpPr>
          <p:spPr bwMode="auto">
            <a:xfrm>
              <a:off x="6548438" y="4038600"/>
              <a:ext cx="161925" cy="233363"/>
            </a:xfrm>
            <a:prstGeom prst="ellipse">
              <a:avLst/>
            </a:prstGeom>
            <a:solidFill>
              <a:srgbClr val="C0C0C0"/>
            </a:solidFill>
            <a:ln w="9525" algn="ctr">
              <a:noFill/>
              <a:round/>
              <a:headEnd/>
              <a:tailEnd/>
            </a:ln>
            <a:effectLst/>
          </p:spPr>
          <p:txBody>
            <a:bodyPr wrap="none" anchor="ctr"/>
            <a:lstStyle/>
            <a:p>
              <a:pPr>
                <a:defRPr/>
              </a:pPr>
              <a:endParaRPr lang="en-GB">
                <a:latin typeface="Calibri" pitchFamily="34" charset="0"/>
              </a:endParaRPr>
            </a:p>
          </p:txBody>
        </p:sp>
        <p:sp>
          <p:nvSpPr>
            <p:cNvPr id="1039457" name="Text Box 97"/>
            <p:cNvSpPr txBox="1">
              <a:spLocks noChangeArrowheads="1"/>
            </p:cNvSpPr>
            <p:nvPr/>
          </p:nvSpPr>
          <p:spPr bwMode="auto">
            <a:xfrm>
              <a:off x="6399213" y="4024313"/>
              <a:ext cx="412292" cy="307777"/>
            </a:xfrm>
            <a:prstGeom prst="rect">
              <a:avLst/>
            </a:prstGeom>
            <a:noFill/>
            <a:ln w="9525" algn="ctr">
              <a:noFill/>
              <a:miter lim="800000"/>
              <a:headEnd/>
              <a:tailEnd/>
            </a:ln>
            <a:effectLst/>
          </p:spPr>
          <p:txBody>
            <a:bodyPr wrap="none">
              <a:spAutoFit/>
            </a:bodyPr>
            <a:lstStyle/>
            <a:p>
              <a:pPr>
                <a:defRPr/>
              </a:pPr>
              <a:r>
                <a:rPr lang="en-GB" sz="1400" i="1" smtClean="0">
                  <a:solidFill>
                    <a:srgbClr val="FF6600"/>
                  </a:solidFill>
                  <a:effectLst>
                    <a:outerShdw blurRad="38100" dist="38100" dir="2700000" algn="tl">
                      <a:srgbClr val="000000"/>
                    </a:outerShdw>
                  </a:effectLst>
                  <a:latin typeface="Calibri" pitchFamily="34" charset="0"/>
                </a:rPr>
                <a:t>0.8</a:t>
              </a:r>
              <a:endParaRPr lang="en-GB" sz="1400" i="1">
                <a:solidFill>
                  <a:srgbClr val="FF6600"/>
                </a:solidFill>
                <a:effectLst>
                  <a:outerShdw blurRad="38100" dist="38100" dir="2700000" algn="tl">
                    <a:srgbClr val="000000"/>
                  </a:outerShdw>
                </a:effectLst>
                <a:latin typeface="Calibri" pitchFamily="34" charset="0"/>
              </a:endParaRPr>
            </a:p>
          </p:txBody>
        </p:sp>
        <p:sp>
          <p:nvSpPr>
            <p:cNvPr id="1039458" name="Rectangle 98"/>
            <p:cNvSpPr>
              <a:spLocks noChangeArrowheads="1"/>
            </p:cNvSpPr>
            <p:nvPr/>
          </p:nvSpPr>
          <p:spPr bwMode="auto">
            <a:xfrm>
              <a:off x="8255000" y="927100"/>
              <a:ext cx="304800" cy="152400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59" name="Text Box 99"/>
            <p:cNvSpPr txBox="1">
              <a:spLocks noChangeArrowheads="1"/>
            </p:cNvSpPr>
            <p:nvPr/>
          </p:nvSpPr>
          <p:spPr bwMode="auto">
            <a:xfrm>
              <a:off x="6127750" y="984250"/>
              <a:ext cx="2129494" cy="369332"/>
            </a:xfrm>
            <a:prstGeom prst="rect">
              <a:avLst/>
            </a:prstGeom>
            <a:noFill/>
            <a:ln w="9525" algn="ctr">
              <a:noFill/>
              <a:miter lim="800000"/>
              <a:headEnd/>
              <a:tailEnd/>
            </a:ln>
            <a:effectLst/>
          </p:spPr>
          <p:txBody>
            <a:bodyPr wrap="none">
              <a:spAutoFit/>
            </a:bodyPr>
            <a:lstStyle/>
            <a:p>
              <a:pPr>
                <a:defRPr/>
              </a:pPr>
              <a:r>
                <a:rPr lang="en-GB" dirty="0" smtClean="0">
                  <a:solidFill>
                    <a:schemeClr val="tx1"/>
                  </a:solidFill>
                  <a:effectLst>
                    <a:outerShdw blurRad="38100" dist="38100" dir="2700000" algn="tl">
                      <a:srgbClr val="FFFFFF"/>
                    </a:outerShdw>
                  </a:effectLst>
                  <a:latin typeface="Calibri" pitchFamily="34" charset="0"/>
                </a:rPr>
                <a:t>Pyrolite + 2 wt% H</a:t>
              </a:r>
              <a:r>
                <a:rPr lang="en-GB" baseline="-25000" dirty="0" smtClean="0">
                  <a:solidFill>
                    <a:schemeClr val="tx1"/>
                  </a:solidFill>
                  <a:effectLst>
                    <a:outerShdw blurRad="38100" dist="38100" dir="2700000" algn="tl">
                      <a:srgbClr val="FFFFFF"/>
                    </a:outerShdw>
                  </a:effectLst>
                  <a:latin typeface="Calibri" pitchFamily="34" charset="0"/>
                </a:rPr>
                <a:t>2</a:t>
              </a:r>
              <a:r>
                <a:rPr lang="en-GB" dirty="0" smtClean="0">
                  <a:solidFill>
                    <a:schemeClr val="tx1"/>
                  </a:solidFill>
                  <a:effectLst>
                    <a:outerShdw blurRad="38100" dist="38100" dir="2700000" algn="tl">
                      <a:srgbClr val="FFFFFF"/>
                    </a:outerShdw>
                  </a:effectLst>
                  <a:latin typeface="Calibri" pitchFamily="34" charset="0"/>
                </a:rPr>
                <a:t>O</a:t>
              </a:r>
              <a:endParaRPr lang="en-GB" dirty="0">
                <a:solidFill>
                  <a:schemeClr val="tx1"/>
                </a:solidFill>
                <a:effectLst>
                  <a:outerShdw blurRad="38100" dist="38100" dir="2700000" algn="tl">
                    <a:srgbClr val="FFFFFF"/>
                  </a:outerShdw>
                </a:effectLst>
                <a:latin typeface="Calibri" pitchFamily="34" charset="0"/>
              </a:endParaRPr>
            </a:p>
          </p:txBody>
        </p:sp>
        <p:grpSp>
          <p:nvGrpSpPr>
            <p:cNvPr id="2" name="Group 100"/>
            <p:cNvGrpSpPr>
              <a:grpSpLocks/>
            </p:cNvGrpSpPr>
            <p:nvPr/>
          </p:nvGrpSpPr>
          <p:grpSpPr bwMode="auto">
            <a:xfrm>
              <a:off x="4991100" y="1143000"/>
              <a:ext cx="1952625" cy="4152900"/>
              <a:chOff x="3144" y="720"/>
              <a:chExt cx="1230" cy="2616"/>
            </a:xfrm>
          </p:grpSpPr>
          <p:sp>
            <p:nvSpPr>
              <p:cNvPr id="1039461" name="Freeform 101"/>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39462" name="Freeform 102"/>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p:spPr>
            <p:txBody>
              <a:bodyPr anchor="ctr"/>
              <a:lstStyle/>
              <a:p>
                <a:pPr>
                  <a:defRPr/>
                </a:pPr>
                <a:endParaRPr lang="en-GB">
                  <a:latin typeface="Calibri" pitchFamily="34" charset="0"/>
                </a:endParaRPr>
              </a:p>
            </p:txBody>
          </p:sp>
        </p:grpSp>
        <p:grpSp>
          <p:nvGrpSpPr>
            <p:cNvPr id="357427" name="Group 103"/>
            <p:cNvGrpSpPr>
              <a:grpSpLocks/>
            </p:cNvGrpSpPr>
            <p:nvPr/>
          </p:nvGrpSpPr>
          <p:grpSpPr bwMode="auto">
            <a:xfrm>
              <a:off x="4991100" y="1765300"/>
              <a:ext cx="1681163" cy="3806825"/>
              <a:chOff x="3144" y="1112"/>
              <a:chExt cx="1059" cy="2398"/>
            </a:xfrm>
            <a:effectLst>
              <a:outerShdw blurRad="50800" dist="38100" dir="2700000" algn="tl" rotWithShape="0">
                <a:prstClr val="black">
                  <a:alpha val="40000"/>
                </a:prstClr>
              </a:outerShdw>
            </a:effectLst>
          </p:grpSpPr>
          <p:sp>
            <p:nvSpPr>
              <p:cNvPr id="1039464" name="Freeform 104"/>
              <p:cNvSpPr>
                <a:spLocks/>
              </p:cNvSpPr>
              <p:nvPr/>
            </p:nvSpPr>
            <p:spPr bwMode="auto">
              <a:xfrm>
                <a:off x="3144" y="1112"/>
                <a:ext cx="1040" cy="2360"/>
              </a:xfrm>
              <a:custGeom>
                <a:avLst/>
                <a:gdLst/>
                <a:ahLst/>
                <a:cxnLst>
                  <a:cxn ang="0">
                    <a:pos x="0" y="0"/>
                  </a:cxn>
                  <a:cxn ang="0">
                    <a:pos x="232" y="368"/>
                  </a:cxn>
                  <a:cxn ang="0">
                    <a:pos x="496" y="1232"/>
                  </a:cxn>
                  <a:cxn ang="0">
                    <a:pos x="608" y="1912"/>
                  </a:cxn>
                  <a:cxn ang="0">
                    <a:pos x="648" y="2104"/>
                  </a:cxn>
                  <a:cxn ang="0">
                    <a:pos x="736" y="2240"/>
                  </a:cxn>
                  <a:cxn ang="0">
                    <a:pos x="1040" y="2360"/>
                  </a:cxn>
                </a:cxnLst>
                <a:rect l="0" t="0" r="r" b="b"/>
                <a:pathLst>
                  <a:path w="1040" h="2360">
                    <a:moveTo>
                      <a:pt x="0" y="0"/>
                    </a:moveTo>
                    <a:cubicBezTo>
                      <a:pt x="74" y="81"/>
                      <a:pt x="149" y="163"/>
                      <a:pt x="232" y="368"/>
                    </a:cubicBezTo>
                    <a:cubicBezTo>
                      <a:pt x="315" y="573"/>
                      <a:pt x="433" y="975"/>
                      <a:pt x="496" y="1232"/>
                    </a:cubicBezTo>
                    <a:cubicBezTo>
                      <a:pt x="559" y="1489"/>
                      <a:pt x="583" y="1767"/>
                      <a:pt x="608" y="1912"/>
                    </a:cubicBezTo>
                    <a:cubicBezTo>
                      <a:pt x="633" y="2057"/>
                      <a:pt x="627" y="2049"/>
                      <a:pt x="648" y="2104"/>
                    </a:cubicBezTo>
                    <a:cubicBezTo>
                      <a:pt x="669" y="2159"/>
                      <a:pt x="671" y="2197"/>
                      <a:pt x="736" y="2240"/>
                    </a:cubicBezTo>
                    <a:cubicBezTo>
                      <a:pt x="801" y="2283"/>
                      <a:pt x="920" y="2321"/>
                      <a:pt x="1040" y="2360"/>
                    </a:cubicBez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039465" name="Freeform 105"/>
              <p:cNvSpPr>
                <a:spLocks/>
              </p:cNvSpPr>
              <p:nvPr/>
            </p:nvSpPr>
            <p:spPr bwMode="auto">
              <a:xfrm rot="-285345">
                <a:off x="4086" y="3390"/>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039466" name="Text Box 106"/>
            <p:cNvSpPr txBox="1">
              <a:spLocks noChangeArrowheads="1"/>
            </p:cNvSpPr>
            <p:nvPr/>
          </p:nvSpPr>
          <p:spPr bwMode="auto">
            <a:xfrm>
              <a:off x="5099050" y="2722563"/>
              <a:ext cx="764120" cy="338554"/>
            </a:xfrm>
            <a:prstGeom prst="rect">
              <a:avLst/>
            </a:prstGeom>
            <a:noFill/>
            <a:ln w="9525" algn="ctr">
              <a:noFill/>
              <a:miter lim="800000"/>
              <a:headEnd/>
              <a:tailEnd/>
            </a:ln>
            <a:effectLst/>
          </p:spPr>
          <p:txBody>
            <a:bodyPr wrap="none">
              <a:spAutoFit/>
            </a:bodyPr>
            <a:lstStyle/>
            <a:p>
              <a:pPr>
                <a:defRPr/>
              </a:pPr>
              <a:r>
                <a:rPr lang="en-GB" sz="1600" smtClean="0">
                  <a:solidFill>
                    <a:srgbClr val="FFFF00"/>
                  </a:solidFill>
                  <a:effectLst>
                    <a:outerShdw blurRad="38100" dist="38100" dir="2700000" algn="tl">
                      <a:srgbClr val="000000"/>
                    </a:outerShdw>
                  </a:effectLst>
                  <a:latin typeface="Calibri" pitchFamily="34" charset="0"/>
                </a:rPr>
                <a:t>Wd + E</a:t>
              </a:r>
              <a:endParaRPr lang="en-GB" sz="1600">
                <a:solidFill>
                  <a:srgbClr val="FFFF00"/>
                </a:solidFill>
                <a:effectLst>
                  <a:outerShdw blurRad="38100" dist="38100" dir="2700000" algn="tl">
                    <a:srgbClr val="000000"/>
                  </a:outerShdw>
                </a:effectLst>
                <a:latin typeface="Calibri" pitchFamily="34" charset="0"/>
              </a:endParaRPr>
            </a:p>
          </p:txBody>
        </p:sp>
        <p:sp>
          <p:nvSpPr>
            <p:cNvPr id="1039467" name="Freeform 107"/>
            <p:cNvSpPr>
              <a:spLocks/>
            </p:cNvSpPr>
            <p:nvPr/>
          </p:nvSpPr>
          <p:spPr bwMode="auto">
            <a:xfrm>
              <a:off x="5010150" y="1257300"/>
              <a:ext cx="157163" cy="293688"/>
            </a:xfrm>
            <a:custGeom>
              <a:avLst/>
              <a:gdLst/>
              <a:ahLst/>
              <a:cxnLst>
                <a:cxn ang="0">
                  <a:pos x="48" y="0"/>
                </a:cxn>
                <a:cxn ang="0">
                  <a:pos x="30" y="6"/>
                </a:cxn>
                <a:cxn ang="0">
                  <a:pos x="12" y="18"/>
                </a:cxn>
                <a:cxn ang="0">
                  <a:pos x="12" y="96"/>
                </a:cxn>
                <a:cxn ang="0">
                  <a:pos x="0" y="132"/>
                </a:cxn>
                <a:cxn ang="0">
                  <a:pos x="39" y="183"/>
                </a:cxn>
                <a:cxn ang="0">
                  <a:pos x="75" y="177"/>
                </a:cxn>
                <a:cxn ang="0">
                  <a:pos x="81" y="147"/>
                </a:cxn>
                <a:cxn ang="0">
                  <a:pos x="99" y="87"/>
                </a:cxn>
                <a:cxn ang="0">
                  <a:pos x="48" y="0"/>
                </a:cxn>
              </a:cxnLst>
              <a:rect l="0" t="0" r="r" b="b"/>
              <a:pathLst>
                <a:path w="99" h="185">
                  <a:moveTo>
                    <a:pt x="48" y="0"/>
                  </a:moveTo>
                  <a:cubicBezTo>
                    <a:pt x="42" y="2"/>
                    <a:pt x="36" y="4"/>
                    <a:pt x="30" y="6"/>
                  </a:cubicBezTo>
                  <a:cubicBezTo>
                    <a:pt x="23" y="8"/>
                    <a:pt x="12" y="18"/>
                    <a:pt x="12" y="18"/>
                  </a:cubicBezTo>
                  <a:cubicBezTo>
                    <a:pt x="1" y="50"/>
                    <a:pt x="12" y="14"/>
                    <a:pt x="12" y="96"/>
                  </a:cubicBezTo>
                  <a:cubicBezTo>
                    <a:pt x="12" y="112"/>
                    <a:pt x="5" y="118"/>
                    <a:pt x="0" y="132"/>
                  </a:cubicBezTo>
                  <a:cubicBezTo>
                    <a:pt x="4" y="166"/>
                    <a:pt x="6" y="175"/>
                    <a:pt x="39" y="183"/>
                  </a:cubicBezTo>
                  <a:cubicBezTo>
                    <a:pt x="51" y="179"/>
                    <a:pt x="66" y="185"/>
                    <a:pt x="75" y="177"/>
                  </a:cubicBezTo>
                  <a:cubicBezTo>
                    <a:pt x="83" y="171"/>
                    <a:pt x="78" y="157"/>
                    <a:pt x="81" y="147"/>
                  </a:cubicBezTo>
                  <a:cubicBezTo>
                    <a:pt x="84" y="119"/>
                    <a:pt x="91" y="111"/>
                    <a:pt x="99" y="87"/>
                  </a:cubicBezTo>
                  <a:cubicBezTo>
                    <a:pt x="97" y="60"/>
                    <a:pt x="89" y="0"/>
                    <a:pt x="48" y="0"/>
                  </a:cubicBezTo>
                  <a:close/>
                </a:path>
              </a:pathLst>
            </a:custGeom>
            <a:solidFill>
              <a:srgbClr val="DDDDDD"/>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68" name="Text Box 108"/>
            <p:cNvSpPr txBox="1">
              <a:spLocks noChangeArrowheads="1"/>
            </p:cNvSpPr>
            <p:nvPr/>
          </p:nvSpPr>
          <p:spPr bwMode="auto">
            <a:xfrm rot="5400000">
              <a:off x="4848758" y="1169294"/>
              <a:ext cx="513282" cy="307777"/>
            </a:xfrm>
            <a:prstGeom prst="rect">
              <a:avLst/>
            </a:prstGeom>
            <a:noFill/>
            <a:ln w="9525" algn="ctr">
              <a:noFill/>
              <a:miter lim="800000"/>
              <a:headEnd/>
              <a:tailEnd/>
            </a:ln>
            <a:effectLst/>
          </p:spPr>
          <p:txBody>
            <a:bodyPr wrap="none">
              <a:spAutoFit/>
            </a:bodyPr>
            <a:lstStyle/>
            <a:p>
              <a:pPr>
                <a:defRPr/>
              </a:pPr>
              <a:r>
                <a:rPr lang="en-GB" sz="1400" smtClean="0">
                  <a:solidFill>
                    <a:srgbClr val="FFFF00"/>
                  </a:solidFill>
                  <a:effectLst>
                    <a:outerShdw blurRad="38100" dist="38100" dir="2700000" algn="tl">
                      <a:srgbClr val="000000"/>
                    </a:outerShdw>
                  </a:effectLst>
                  <a:latin typeface="Calibri" pitchFamily="34" charset="0"/>
                </a:rPr>
                <a:t>Serp</a:t>
              </a:r>
              <a:endParaRPr lang="en-GB" sz="1400">
                <a:solidFill>
                  <a:srgbClr val="FFFF00"/>
                </a:solidFill>
                <a:effectLst>
                  <a:outerShdw blurRad="38100" dist="38100" dir="2700000" algn="tl">
                    <a:srgbClr val="000000"/>
                  </a:outerShdw>
                </a:effectLst>
                <a:latin typeface="Calibri" pitchFamily="34" charset="0"/>
              </a:endParaRPr>
            </a:p>
          </p:txBody>
        </p:sp>
        <p:sp>
          <p:nvSpPr>
            <p:cNvPr id="1039469" name="Rectangle 109"/>
            <p:cNvSpPr>
              <a:spLocks noChangeArrowheads="1"/>
            </p:cNvSpPr>
            <p:nvPr/>
          </p:nvSpPr>
          <p:spPr bwMode="auto">
            <a:xfrm rot="-440474">
              <a:off x="5561013" y="3797300"/>
              <a:ext cx="254000" cy="1041400"/>
            </a:xfrm>
            <a:prstGeom prst="rect">
              <a:avLst/>
            </a:prstGeom>
            <a:solidFill>
              <a:srgbClr val="DDDDDD"/>
            </a:solidFill>
            <a:ln w="9525" algn="ctr">
              <a:noFill/>
              <a:miter lim="800000"/>
              <a:headEnd/>
              <a:tailEnd/>
            </a:ln>
            <a:effectLst/>
          </p:spPr>
          <p:txBody>
            <a:bodyPr wrap="none" anchor="ctr"/>
            <a:lstStyle/>
            <a:p>
              <a:pPr>
                <a:defRPr/>
              </a:pPr>
              <a:endParaRPr lang="en-GB">
                <a:latin typeface="Calibri" pitchFamily="34" charset="0"/>
              </a:endParaRPr>
            </a:p>
          </p:txBody>
        </p:sp>
        <p:sp>
          <p:nvSpPr>
            <p:cNvPr id="1039470" name="Text Box 110"/>
            <p:cNvSpPr txBox="1">
              <a:spLocks noChangeArrowheads="1"/>
            </p:cNvSpPr>
            <p:nvPr/>
          </p:nvSpPr>
          <p:spPr bwMode="auto">
            <a:xfrm rot="4727644">
              <a:off x="4341876" y="3864561"/>
              <a:ext cx="1831848" cy="338554"/>
            </a:xfrm>
            <a:prstGeom prst="rect">
              <a:avLst/>
            </a:prstGeom>
            <a:noFill/>
            <a:ln w="9525" algn="ctr">
              <a:noFill/>
              <a:miter lim="800000"/>
              <a:headEnd/>
              <a:tailEnd/>
            </a:ln>
            <a:effectLst/>
          </p:spPr>
          <p:txBody>
            <a:bodyPr wrap="none">
              <a:spAutoFit/>
            </a:bodyPr>
            <a:lstStyle/>
            <a:p>
              <a:r>
                <a:rPr lang="en-GB" sz="1600" b="1" smtClean="0">
                  <a:solidFill>
                    <a:srgbClr val="0066FF"/>
                  </a:solidFill>
                  <a:effectLst>
                    <a:outerShdw blurRad="38100" dist="38100" dir="2700000" algn="tl">
                      <a:srgbClr val="000000"/>
                    </a:outerShdw>
                  </a:effectLst>
                  <a:latin typeface="Calibri" pitchFamily="34" charset="0"/>
                </a:rPr>
                <a:t>Coldest Subduction</a:t>
              </a:r>
              <a:endParaRPr lang="en-GB" sz="1600" b="1">
                <a:solidFill>
                  <a:srgbClr val="0066FF"/>
                </a:solidFill>
                <a:effectLst>
                  <a:outerShdw blurRad="38100" dist="38100" dir="2700000" algn="tl">
                    <a:srgbClr val="000000"/>
                  </a:outerShdw>
                </a:effectLst>
                <a:latin typeface="Calibri" pitchFamily="34" charset="0"/>
              </a:endParaRPr>
            </a:p>
          </p:txBody>
        </p:sp>
        <p:sp>
          <p:nvSpPr>
            <p:cNvPr id="1039471" name="Freeform 111"/>
            <p:cNvSpPr>
              <a:spLocks/>
            </p:cNvSpPr>
            <p:nvPr/>
          </p:nvSpPr>
          <p:spPr bwMode="auto">
            <a:xfrm>
              <a:off x="5776913" y="1438275"/>
              <a:ext cx="557212" cy="800100"/>
            </a:xfrm>
            <a:custGeom>
              <a:avLst/>
              <a:gdLst/>
              <a:ahLst/>
              <a:cxnLst>
                <a:cxn ang="0">
                  <a:pos x="9" y="21"/>
                </a:cxn>
                <a:cxn ang="0">
                  <a:pos x="0" y="69"/>
                </a:cxn>
                <a:cxn ang="0">
                  <a:pos x="108" y="216"/>
                </a:cxn>
                <a:cxn ang="0">
                  <a:pos x="177" y="321"/>
                </a:cxn>
                <a:cxn ang="0">
                  <a:pos x="228" y="417"/>
                </a:cxn>
                <a:cxn ang="0">
                  <a:pos x="267" y="504"/>
                </a:cxn>
                <a:cxn ang="0">
                  <a:pos x="351" y="498"/>
                </a:cxn>
                <a:cxn ang="0">
                  <a:pos x="150" y="72"/>
                </a:cxn>
                <a:cxn ang="0">
                  <a:pos x="75" y="0"/>
                </a:cxn>
                <a:cxn ang="0">
                  <a:pos x="9" y="21"/>
                </a:cxn>
              </a:cxnLst>
              <a:rect l="0" t="0" r="r" b="b"/>
              <a:pathLst>
                <a:path w="351" h="504">
                  <a:moveTo>
                    <a:pt x="9" y="21"/>
                  </a:moveTo>
                  <a:lnTo>
                    <a:pt x="0" y="69"/>
                  </a:lnTo>
                  <a:lnTo>
                    <a:pt x="108" y="216"/>
                  </a:lnTo>
                  <a:lnTo>
                    <a:pt x="177" y="321"/>
                  </a:lnTo>
                  <a:lnTo>
                    <a:pt x="228" y="417"/>
                  </a:lnTo>
                  <a:lnTo>
                    <a:pt x="267" y="504"/>
                  </a:lnTo>
                  <a:lnTo>
                    <a:pt x="351" y="498"/>
                  </a:lnTo>
                  <a:lnTo>
                    <a:pt x="150" y="72"/>
                  </a:lnTo>
                  <a:lnTo>
                    <a:pt x="75" y="0"/>
                  </a:lnTo>
                  <a:lnTo>
                    <a:pt x="9" y="21"/>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39472" name="Text Box 112"/>
            <p:cNvSpPr txBox="1">
              <a:spLocks noChangeArrowheads="1"/>
            </p:cNvSpPr>
            <p:nvPr/>
          </p:nvSpPr>
          <p:spPr bwMode="auto">
            <a:xfrm rot="3013473">
              <a:off x="5770388" y="1488867"/>
              <a:ext cx="495649" cy="338554"/>
            </a:xfrm>
            <a:prstGeom prst="rect">
              <a:avLst/>
            </a:prstGeom>
            <a:noFill/>
            <a:ln w="9525" algn="ctr">
              <a:noFill/>
              <a:miter lim="800000"/>
              <a:headEnd/>
              <a:tailEnd/>
            </a:ln>
            <a:effectLst/>
          </p:spPr>
          <p:txBody>
            <a:bodyPr wrap="none">
              <a:spAutoFit/>
            </a:bodyPr>
            <a:lstStyle/>
            <a:p>
              <a:pPr>
                <a:defRPr/>
              </a:pPr>
              <a:r>
                <a:rPr lang="en-GB" sz="1600" b="1" smtClean="0">
                  <a:solidFill>
                    <a:srgbClr val="FF0000"/>
                  </a:solidFill>
                  <a:effectLst>
                    <a:outerShdw blurRad="38100" dist="38100" dir="2700000" algn="tl">
                      <a:srgbClr val="000000"/>
                    </a:outerShdw>
                  </a:effectLst>
                  <a:latin typeface="Calibri" pitchFamily="34" charset="0"/>
                </a:rPr>
                <a:t>Hot</a:t>
              </a:r>
              <a:endParaRPr lang="en-GB" sz="1600" b="1">
                <a:solidFill>
                  <a:srgbClr val="FF0000"/>
                </a:solidFill>
                <a:effectLst>
                  <a:outerShdw blurRad="38100" dist="38100" dir="2700000" algn="tl">
                    <a:srgbClr val="000000"/>
                  </a:outerShdw>
                </a:effectLst>
                <a:latin typeface="Calibri" pitchFamily="34" charset="0"/>
              </a:endParaRPr>
            </a:p>
          </p:txBody>
        </p:sp>
        <p:sp>
          <p:nvSpPr>
            <p:cNvPr id="1039473" name="Text Box 113"/>
            <p:cNvSpPr txBox="1">
              <a:spLocks noChangeArrowheads="1"/>
            </p:cNvSpPr>
            <p:nvPr/>
          </p:nvSpPr>
          <p:spPr bwMode="auto">
            <a:xfrm rot="4498551">
              <a:off x="5767209" y="2200861"/>
              <a:ext cx="1152880" cy="338554"/>
            </a:xfrm>
            <a:prstGeom prst="rect">
              <a:avLst/>
            </a:prstGeom>
            <a:noFill/>
            <a:ln w="9525" algn="ctr">
              <a:noFill/>
              <a:miter lim="800000"/>
              <a:headEnd/>
              <a:tailEnd/>
            </a:ln>
            <a:effectLst/>
          </p:spPr>
          <p:txBody>
            <a:bodyPr wrap="none">
              <a:spAutoFit/>
            </a:bodyPr>
            <a:lstStyle/>
            <a:p>
              <a:pPr>
                <a:defRPr/>
              </a:pPr>
              <a:r>
                <a:rPr lang="en-GB" sz="1600" b="1" smtClean="0">
                  <a:solidFill>
                    <a:srgbClr val="FF0000"/>
                  </a:solidFill>
                  <a:effectLst>
                    <a:outerShdw blurRad="38100" dist="38100" dir="2700000" algn="tl">
                      <a:srgbClr val="000000"/>
                    </a:outerShdw>
                  </a:effectLst>
                  <a:latin typeface="Calibri" pitchFamily="34" charset="0"/>
                </a:rPr>
                <a:t>Subduction</a:t>
              </a:r>
              <a:endParaRPr lang="en-GB" sz="1600" b="1">
                <a:solidFill>
                  <a:srgbClr val="FF0000"/>
                </a:solidFill>
                <a:effectLst>
                  <a:outerShdw blurRad="38100" dist="38100" dir="2700000" algn="tl">
                    <a:srgbClr val="000000"/>
                  </a:outerShdw>
                </a:effectLst>
                <a:latin typeface="Calibri" pitchFamily="34" charset="0"/>
              </a:endParaRPr>
            </a:p>
          </p:txBody>
        </p:sp>
        <p:grpSp>
          <p:nvGrpSpPr>
            <p:cNvPr id="4" name="Group 114"/>
            <p:cNvGrpSpPr>
              <a:grpSpLocks/>
            </p:cNvGrpSpPr>
            <p:nvPr/>
          </p:nvGrpSpPr>
          <p:grpSpPr bwMode="auto">
            <a:xfrm>
              <a:off x="4991100" y="1143000"/>
              <a:ext cx="1952625" cy="4152900"/>
              <a:chOff x="3144" y="720"/>
              <a:chExt cx="1230" cy="2616"/>
            </a:xfrm>
            <a:effectLst>
              <a:outerShdw blurRad="50800" dist="38100" dir="2700000" algn="tl" rotWithShape="0">
                <a:prstClr val="black">
                  <a:alpha val="40000"/>
                </a:prstClr>
              </a:outerShdw>
            </a:effectLst>
          </p:grpSpPr>
          <p:sp>
            <p:nvSpPr>
              <p:cNvPr id="1039475" name="Freeform 115"/>
              <p:cNvSpPr>
                <a:spLocks/>
              </p:cNvSpPr>
              <p:nvPr/>
            </p:nvSpPr>
            <p:spPr bwMode="auto">
              <a:xfrm>
                <a:off x="3144" y="720"/>
                <a:ext cx="1216" cy="2584"/>
              </a:xfrm>
              <a:custGeom>
                <a:avLst/>
                <a:gdLst/>
                <a:ahLst/>
                <a:cxnLst>
                  <a:cxn ang="0">
                    <a:pos x="0" y="0"/>
                  </a:cxn>
                  <a:cxn ang="0">
                    <a:pos x="498" y="327"/>
                  </a:cxn>
                  <a:cxn ang="0">
                    <a:pos x="744" y="728"/>
                  </a:cxn>
                  <a:cxn ang="0">
                    <a:pos x="864" y="1336"/>
                  </a:cxn>
                  <a:cxn ang="0">
                    <a:pos x="928" y="1976"/>
                  </a:cxn>
                  <a:cxn ang="0">
                    <a:pos x="968" y="2336"/>
                  </a:cxn>
                  <a:cxn ang="0">
                    <a:pos x="1024" y="2480"/>
                  </a:cxn>
                  <a:cxn ang="0">
                    <a:pos x="1152" y="2560"/>
                  </a:cxn>
                  <a:cxn ang="0">
                    <a:pos x="1216" y="2584"/>
                  </a:cxn>
                </a:cxnLst>
                <a:rect l="0" t="0" r="r" b="b"/>
                <a:pathLst>
                  <a:path w="1216" h="2584">
                    <a:moveTo>
                      <a:pt x="0" y="0"/>
                    </a:moveTo>
                    <a:cubicBezTo>
                      <a:pt x="83" y="54"/>
                      <a:pt x="374" y="206"/>
                      <a:pt x="498" y="327"/>
                    </a:cubicBezTo>
                    <a:cubicBezTo>
                      <a:pt x="622" y="448"/>
                      <a:pt x="683" y="560"/>
                      <a:pt x="744" y="728"/>
                    </a:cubicBezTo>
                    <a:cubicBezTo>
                      <a:pt x="805" y="896"/>
                      <a:pt x="833" y="1128"/>
                      <a:pt x="864" y="1336"/>
                    </a:cubicBezTo>
                    <a:cubicBezTo>
                      <a:pt x="895" y="1544"/>
                      <a:pt x="911" y="1809"/>
                      <a:pt x="928" y="1976"/>
                    </a:cubicBezTo>
                    <a:cubicBezTo>
                      <a:pt x="945" y="2143"/>
                      <a:pt x="952" y="2252"/>
                      <a:pt x="968" y="2336"/>
                    </a:cubicBezTo>
                    <a:cubicBezTo>
                      <a:pt x="984" y="2420"/>
                      <a:pt x="993" y="2443"/>
                      <a:pt x="1024" y="2480"/>
                    </a:cubicBezTo>
                    <a:cubicBezTo>
                      <a:pt x="1055" y="2517"/>
                      <a:pt x="1120" y="2543"/>
                      <a:pt x="1152" y="2560"/>
                    </a:cubicBezTo>
                    <a:cubicBezTo>
                      <a:pt x="1184" y="2577"/>
                      <a:pt x="1200" y="2580"/>
                      <a:pt x="1216" y="2584"/>
                    </a:cubicBezTo>
                  </a:path>
                </a:pathLst>
              </a:custGeom>
              <a:noFill/>
              <a:ln w="57150" cap="flat" cmpd="sng">
                <a:solidFill>
                  <a:srgbClr val="FF0000"/>
                </a:solidFill>
                <a:prstDash val="dash"/>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39476" name="Freeform 116"/>
              <p:cNvSpPr>
                <a:spLocks/>
              </p:cNvSpPr>
              <p:nvPr/>
            </p:nvSpPr>
            <p:spPr bwMode="auto">
              <a:xfrm>
                <a:off x="4257" y="3216"/>
                <a:ext cx="117" cy="120"/>
              </a:xfrm>
              <a:custGeom>
                <a:avLst/>
                <a:gdLst/>
                <a:ahLst/>
                <a:cxnLst>
                  <a:cxn ang="0">
                    <a:pos x="0" y="120"/>
                  </a:cxn>
                  <a:cxn ang="0">
                    <a:pos x="117" y="96"/>
                  </a:cxn>
                  <a:cxn ang="0">
                    <a:pos x="57" y="0"/>
                  </a:cxn>
                </a:cxnLst>
                <a:rect l="0" t="0" r="r" b="b"/>
                <a:pathLst>
                  <a:path w="117" h="120">
                    <a:moveTo>
                      <a:pt x="0" y="120"/>
                    </a:moveTo>
                    <a:lnTo>
                      <a:pt x="117" y="96"/>
                    </a:lnTo>
                    <a:lnTo>
                      <a:pt x="57" y="0"/>
                    </a:lnTo>
                  </a:path>
                </a:pathLst>
              </a:custGeom>
              <a:noFill/>
              <a:ln w="5715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357442" name="Freeform 66"/>
            <p:cNvSpPr>
              <a:spLocks/>
            </p:cNvSpPr>
            <p:nvPr/>
          </p:nvSpPr>
          <p:spPr bwMode="auto">
            <a:xfrm>
              <a:off x="4500563" y="1195388"/>
              <a:ext cx="1114425" cy="2943225"/>
            </a:xfrm>
            <a:custGeom>
              <a:avLst/>
              <a:gdLst/>
              <a:ahLst/>
              <a:cxnLst>
                <a:cxn ang="0">
                  <a:pos x="0" y="0"/>
                </a:cxn>
                <a:cxn ang="0">
                  <a:pos x="257" y="348"/>
                </a:cxn>
                <a:cxn ang="0">
                  <a:pos x="434" y="783"/>
                </a:cxn>
                <a:cxn ang="0">
                  <a:pos x="616" y="1410"/>
                </a:cxn>
                <a:cxn ang="0">
                  <a:pos x="702" y="1854"/>
                </a:cxn>
              </a:cxnLst>
              <a:rect l="0" t="0" r="r" b="b"/>
              <a:pathLst>
                <a:path w="702" h="1854">
                  <a:moveTo>
                    <a:pt x="0" y="0"/>
                  </a:moveTo>
                  <a:cubicBezTo>
                    <a:pt x="92" y="108"/>
                    <a:pt x="185" y="217"/>
                    <a:pt x="257" y="348"/>
                  </a:cubicBezTo>
                  <a:cubicBezTo>
                    <a:pt x="329" y="479"/>
                    <a:pt x="374" y="606"/>
                    <a:pt x="434" y="783"/>
                  </a:cubicBezTo>
                  <a:cubicBezTo>
                    <a:pt x="494" y="960"/>
                    <a:pt x="571" y="1232"/>
                    <a:pt x="616" y="1410"/>
                  </a:cubicBezTo>
                  <a:cubicBezTo>
                    <a:pt x="661" y="1588"/>
                    <a:pt x="681" y="1721"/>
                    <a:pt x="702" y="1854"/>
                  </a:cubicBezTo>
                </a:path>
              </a:pathLst>
            </a:custGeom>
            <a:noFill/>
            <a:ln w="57150" cap="flat" cmpd="sng">
              <a:solidFill>
                <a:schemeClr val="tx1"/>
              </a:solidFill>
              <a:prstDash val="solid"/>
              <a:round/>
              <a:headEnd/>
              <a:tailEnd/>
            </a:ln>
            <a:effectLst>
              <a:outerShdw blurRad="50800" dist="38100" dir="2700000" algn="tl" rotWithShape="0">
                <a:prstClr val="black">
                  <a:alpha val="40000"/>
                </a:prstClr>
              </a:outerShdw>
            </a:effectLst>
          </p:spPr>
          <p:txBody>
            <a:bodyPr anchor="ctr"/>
            <a:lstStyle/>
            <a:p>
              <a:endParaRPr lang="en-GB">
                <a:latin typeface="Calibri" pitchFamily="34" charset="0"/>
              </a:endParaRPr>
            </a:p>
          </p:txBody>
        </p:sp>
        <p:sp>
          <p:nvSpPr>
            <p:cNvPr id="357446" name="Freeform 70"/>
            <p:cNvSpPr>
              <a:spLocks/>
            </p:cNvSpPr>
            <p:nvPr/>
          </p:nvSpPr>
          <p:spPr bwMode="auto">
            <a:xfrm>
              <a:off x="4430713" y="1179513"/>
              <a:ext cx="1036637" cy="2951162"/>
            </a:xfrm>
            <a:custGeom>
              <a:avLst/>
              <a:gdLst/>
              <a:ahLst/>
              <a:cxnLst>
                <a:cxn ang="0">
                  <a:pos x="409" y="1859"/>
                </a:cxn>
                <a:cxn ang="0">
                  <a:pos x="238" y="743"/>
                </a:cxn>
                <a:cxn ang="0">
                  <a:pos x="121" y="263"/>
                </a:cxn>
                <a:cxn ang="0">
                  <a:pos x="0" y="0"/>
                </a:cxn>
              </a:cxnLst>
              <a:rect l="0" t="0" r="r" b="b"/>
              <a:pathLst>
                <a:path w="409" h="1859">
                  <a:moveTo>
                    <a:pt x="409" y="1859"/>
                  </a:moveTo>
                  <a:cubicBezTo>
                    <a:pt x="347" y="1434"/>
                    <a:pt x="286" y="1009"/>
                    <a:pt x="238" y="743"/>
                  </a:cubicBezTo>
                  <a:cubicBezTo>
                    <a:pt x="190" y="477"/>
                    <a:pt x="161" y="387"/>
                    <a:pt x="121" y="263"/>
                  </a:cubicBezTo>
                  <a:cubicBezTo>
                    <a:pt x="81" y="139"/>
                    <a:pt x="40" y="69"/>
                    <a:pt x="0" y="0"/>
                  </a:cubicBezTo>
                </a:path>
              </a:pathLst>
            </a:custGeom>
            <a:noFill/>
            <a:ln w="57150" cap="flat" cmpd="sng">
              <a:solidFill>
                <a:srgbClr val="0066FF"/>
              </a:solidFill>
              <a:prstDash val="sysDot"/>
              <a:round/>
              <a:headEnd/>
              <a:tailEnd/>
            </a:ln>
            <a:effectLst/>
          </p:spPr>
          <p:txBody>
            <a:bodyPr anchor="ctr"/>
            <a:lstStyle/>
            <a:p>
              <a:endParaRPr lang="en-GB">
                <a:latin typeface="Calibri" pitchFamily="34" charset="0"/>
              </a:endParaRPr>
            </a:p>
          </p:txBody>
        </p:sp>
      </p:grpSp>
      <p:sp>
        <p:nvSpPr>
          <p:cNvPr id="9" name="Rettangolo 8"/>
          <p:cNvSpPr/>
          <p:nvPr/>
        </p:nvSpPr>
        <p:spPr bwMode="auto">
          <a:xfrm>
            <a:off x="773113" y="742950"/>
            <a:ext cx="6530975" cy="4738688"/>
          </a:xfrm>
          <a:prstGeom prst="rect">
            <a:avLst/>
          </a:prstGeom>
          <a:solidFill>
            <a:srgbClr val="FFFFFF">
              <a:alpha val="50196"/>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Rectangle 79"/>
          <p:cNvSpPr>
            <a:spLocks noChangeArrowheads="1"/>
          </p:cNvSpPr>
          <p:nvPr/>
        </p:nvSpPr>
        <p:spPr bwMode="auto">
          <a:xfrm>
            <a:off x="1836738" y="752475"/>
            <a:ext cx="1814512" cy="1352550"/>
          </a:xfrm>
          <a:prstGeom prst="rect">
            <a:avLst/>
          </a:prstGeom>
          <a:solidFill>
            <a:srgbClr val="FF0000">
              <a:alpha val="60001"/>
            </a:srgbClr>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 name="CasellaDiTesto 9"/>
          <p:cNvSpPr txBox="1"/>
          <p:nvPr/>
        </p:nvSpPr>
        <p:spPr>
          <a:xfrm>
            <a:off x="0" y="0"/>
            <a:ext cx="1883000" cy="707886"/>
          </a:xfrm>
          <a:prstGeom prst="rect">
            <a:avLst/>
          </a:prstGeom>
          <a:noFill/>
        </p:spPr>
        <p:txBody>
          <a:bodyPr wrap="square" rtlCol="0">
            <a:spAutoFit/>
          </a:bodyPr>
          <a:lstStyle/>
          <a:p>
            <a:pPr algn="ctr"/>
            <a:r>
              <a:rPr lang="it-IT" sz="2000" b="1" dirty="0" smtClean="0">
                <a:solidFill>
                  <a:schemeClr val="bg1"/>
                </a:solidFill>
                <a:latin typeface="Calibri" panose="020F0502020204030204" pitchFamily="34" charset="0"/>
                <a:cs typeface="Calibri" panose="020F0502020204030204" pitchFamily="34" charset="0"/>
              </a:rPr>
              <a:t>Schmidt and Poli (1998)</a:t>
            </a:r>
            <a:endParaRPr lang="it-IT" sz="2000" b="1" dirty="0">
              <a:solidFill>
                <a:schemeClr val="bg1"/>
              </a:solidFill>
              <a:latin typeface="Calibri" panose="020F0502020204030204" pitchFamily="34" charset="0"/>
              <a:cs typeface="Calibri" panose="020F0502020204030204" pitchFamily="34" charset="0"/>
            </a:endParaRPr>
          </a:p>
        </p:txBody>
      </p:sp>
      <p:sp>
        <p:nvSpPr>
          <p:cNvPr id="11" name="Figura a mano libera 10"/>
          <p:cNvSpPr/>
          <p:nvPr/>
        </p:nvSpPr>
        <p:spPr bwMode="auto">
          <a:xfrm>
            <a:off x="945423" y="657225"/>
            <a:ext cx="882905" cy="533400"/>
          </a:xfrm>
          <a:custGeom>
            <a:avLst/>
            <a:gdLst>
              <a:gd name="connsiteX0" fmla="*/ 0 w 666750"/>
              <a:gd name="connsiteY0" fmla="*/ 0 h 533400"/>
              <a:gd name="connsiteX1" fmla="*/ 276225 w 666750"/>
              <a:gd name="connsiteY1" fmla="*/ 466725 h 533400"/>
              <a:gd name="connsiteX2" fmla="*/ 514350 w 666750"/>
              <a:gd name="connsiteY2" fmla="*/ 419100 h 533400"/>
              <a:gd name="connsiteX3" fmla="*/ 666750 w 666750"/>
              <a:gd name="connsiteY3" fmla="*/ 533400 h 533400"/>
            </a:gdLst>
            <a:ahLst/>
            <a:cxnLst>
              <a:cxn ang="0">
                <a:pos x="connsiteX0" y="connsiteY0"/>
              </a:cxn>
              <a:cxn ang="0">
                <a:pos x="connsiteX1" y="connsiteY1"/>
              </a:cxn>
              <a:cxn ang="0">
                <a:pos x="connsiteX2" y="connsiteY2"/>
              </a:cxn>
              <a:cxn ang="0">
                <a:pos x="connsiteX3" y="connsiteY3"/>
              </a:cxn>
            </a:cxnLst>
            <a:rect l="l" t="t" r="r" b="b"/>
            <a:pathLst>
              <a:path w="666750" h="533400">
                <a:moveTo>
                  <a:pt x="0" y="0"/>
                </a:moveTo>
                <a:cubicBezTo>
                  <a:pt x="95250" y="198437"/>
                  <a:pt x="190500" y="396875"/>
                  <a:pt x="276225" y="466725"/>
                </a:cubicBezTo>
                <a:cubicBezTo>
                  <a:pt x="361950" y="536575"/>
                  <a:pt x="449262" y="407987"/>
                  <a:pt x="514350" y="419100"/>
                </a:cubicBezTo>
                <a:cubicBezTo>
                  <a:pt x="579438" y="430213"/>
                  <a:pt x="623094" y="481806"/>
                  <a:pt x="666750" y="533400"/>
                </a:cubicBezTo>
              </a:path>
            </a:pathLst>
          </a:custGeom>
          <a:noFill/>
          <a:ln w="28575" cap="flat" cmpd="sng" algn="ctr">
            <a:solidFill>
              <a:schemeClr val="bg1"/>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4" name="CasellaDiTesto 73"/>
          <p:cNvSpPr txBox="1"/>
          <p:nvPr/>
        </p:nvSpPr>
        <p:spPr>
          <a:xfrm>
            <a:off x="773113" y="4475371"/>
            <a:ext cx="1109887" cy="954107"/>
          </a:xfrm>
          <a:prstGeom prst="rect">
            <a:avLst/>
          </a:prstGeom>
          <a:noFill/>
        </p:spPr>
        <p:txBody>
          <a:bodyPr wrap="square" rtlCol="0">
            <a:spAutoFit/>
          </a:bodyPr>
          <a:lstStyle/>
          <a:p>
            <a:pPr algn="ctr"/>
            <a:r>
              <a:rPr lang="en-GB" sz="2800" b="1" dirty="0" smtClean="0">
                <a:solidFill>
                  <a:schemeClr val="bg1"/>
                </a:solidFill>
                <a:latin typeface="Calibri" panose="020F0502020204030204" pitchFamily="34" charset="0"/>
                <a:cs typeface="Calibri" panose="020F0502020204030204" pitchFamily="34" charset="0"/>
              </a:rPr>
              <a:t>Next Slide</a:t>
            </a:r>
            <a:endParaRPr lang="en-GB" sz="2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061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left)">
                                      <p:cBhvr>
                                        <p:cTn id="15" dur="500"/>
                                        <p:tgtEl>
                                          <p:spTgt spid="7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1" grpId="0" animBg="1"/>
      <p:bldP spid="10" grpId="0"/>
      <p:bldP spid="11" grpId="0" animBg="1"/>
      <p:bldP spid="7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uppo 104"/>
          <p:cNvGrpSpPr/>
          <p:nvPr/>
        </p:nvGrpSpPr>
        <p:grpSpPr>
          <a:xfrm>
            <a:off x="2382582" y="-150"/>
            <a:ext cx="6775868" cy="6898166"/>
            <a:chOff x="2382582" y="-150"/>
            <a:chExt cx="6775868" cy="6898166"/>
          </a:xfrm>
        </p:grpSpPr>
        <p:grpSp>
          <p:nvGrpSpPr>
            <p:cNvPr id="76" name="Gruppo 75"/>
            <p:cNvGrpSpPr/>
            <p:nvPr/>
          </p:nvGrpSpPr>
          <p:grpSpPr>
            <a:xfrm>
              <a:off x="2382582" y="-150"/>
              <a:ext cx="6775868" cy="6898166"/>
              <a:chOff x="2382582" y="-150"/>
              <a:chExt cx="6775868" cy="6898166"/>
            </a:xfrm>
          </p:grpSpPr>
          <p:sp>
            <p:nvSpPr>
              <p:cNvPr id="74" name="Rettangolo 73"/>
              <p:cNvSpPr/>
              <p:nvPr/>
            </p:nvSpPr>
            <p:spPr bwMode="auto">
              <a:xfrm>
                <a:off x="2404834" y="-150"/>
                <a:ext cx="6753616" cy="68581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2" name="Immagine 1"/>
              <p:cNvPicPr>
                <a:picLocks noChangeAspect="1"/>
              </p:cNvPicPr>
              <p:nvPr/>
            </p:nvPicPr>
            <p:blipFill rotWithShape="1">
              <a:blip r:embed="rId3"/>
              <a:srcRect l="5491" t="4530" r="20019" b="8348"/>
              <a:stretch/>
            </p:blipFill>
            <p:spPr>
              <a:xfrm rot="5400000">
                <a:off x="2654389" y="787309"/>
                <a:ext cx="6375219" cy="5740401"/>
              </a:xfrm>
              <a:prstGeom prst="rect">
                <a:avLst/>
              </a:prstGeom>
            </p:spPr>
          </p:pic>
          <p:sp>
            <p:nvSpPr>
              <p:cNvPr id="3" name="Ovale 2"/>
              <p:cNvSpPr/>
              <p:nvPr/>
            </p:nvSpPr>
            <p:spPr bwMode="auto">
              <a:xfrm>
                <a:off x="3717925" y="944563"/>
                <a:ext cx="228600" cy="227012"/>
              </a:xfrm>
              <a:prstGeom prst="ellipse">
                <a:avLst/>
              </a:prstGeom>
              <a:solidFill>
                <a:srgbClr val="94FF5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CasellaDiTesto 3"/>
              <p:cNvSpPr txBox="1"/>
              <p:nvPr/>
            </p:nvSpPr>
            <p:spPr>
              <a:xfrm>
                <a:off x="3261383" y="1098451"/>
                <a:ext cx="200025"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8</a:t>
                </a:r>
                <a:endParaRPr lang="it-IT" sz="1400" dirty="0">
                  <a:solidFill>
                    <a:schemeClr val="bg1"/>
                  </a:solidFill>
                  <a:latin typeface="Calibri" panose="020F0502020204030204" pitchFamily="34" charset="0"/>
                  <a:cs typeface="Calibri" panose="020F0502020204030204" pitchFamily="34" charset="0"/>
                </a:endParaRPr>
              </a:p>
            </p:txBody>
          </p:sp>
          <p:sp>
            <p:nvSpPr>
              <p:cNvPr id="9" name="Ovale 8"/>
              <p:cNvSpPr/>
              <p:nvPr/>
            </p:nvSpPr>
            <p:spPr bwMode="auto">
              <a:xfrm>
                <a:off x="4441825" y="1098451"/>
                <a:ext cx="228600" cy="227012"/>
              </a:xfrm>
              <a:prstGeom prst="ellipse">
                <a:avLst/>
              </a:prstGeom>
              <a:solidFill>
                <a:srgbClr val="0000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CasellaDiTesto 9"/>
              <p:cNvSpPr txBox="1"/>
              <p:nvPr/>
            </p:nvSpPr>
            <p:spPr>
              <a:xfrm>
                <a:off x="4338625" y="1262002"/>
                <a:ext cx="200025"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5</a:t>
                </a:r>
                <a:endParaRPr lang="it-IT" sz="1400" dirty="0">
                  <a:solidFill>
                    <a:schemeClr val="bg1"/>
                  </a:solidFill>
                  <a:latin typeface="Calibri" panose="020F0502020204030204" pitchFamily="34" charset="0"/>
                  <a:cs typeface="Calibri" panose="020F0502020204030204" pitchFamily="34" charset="0"/>
                </a:endParaRPr>
              </a:p>
            </p:txBody>
          </p:sp>
          <p:sp>
            <p:nvSpPr>
              <p:cNvPr id="11" name="Ovale 10"/>
              <p:cNvSpPr/>
              <p:nvPr/>
            </p:nvSpPr>
            <p:spPr bwMode="auto">
              <a:xfrm>
                <a:off x="4451715" y="737742"/>
                <a:ext cx="228600" cy="227012"/>
              </a:xfrm>
              <a:prstGeom prst="ellipse">
                <a:avLst/>
              </a:prstGeom>
              <a:solidFill>
                <a:srgbClr val="0100B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CasellaDiTesto 11"/>
              <p:cNvSpPr txBox="1"/>
              <p:nvPr/>
            </p:nvSpPr>
            <p:spPr>
              <a:xfrm>
                <a:off x="4441825" y="656977"/>
                <a:ext cx="200025"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4</a:t>
                </a:r>
                <a:endParaRPr lang="it-IT" sz="1400" dirty="0">
                  <a:solidFill>
                    <a:schemeClr val="bg1"/>
                  </a:solidFill>
                  <a:latin typeface="Calibri" panose="020F0502020204030204" pitchFamily="34" charset="0"/>
                  <a:cs typeface="Calibri" panose="020F0502020204030204" pitchFamily="34" charset="0"/>
                </a:endParaRPr>
              </a:p>
            </p:txBody>
          </p:sp>
          <p:sp>
            <p:nvSpPr>
              <p:cNvPr id="13" name="Ovale 12"/>
              <p:cNvSpPr/>
              <p:nvPr/>
            </p:nvSpPr>
            <p:spPr bwMode="auto">
              <a:xfrm>
                <a:off x="4727575" y="625029"/>
                <a:ext cx="228600" cy="227012"/>
              </a:xfrm>
              <a:prstGeom prst="ellipse">
                <a:avLst/>
              </a:prstGeom>
              <a:solidFill>
                <a:srgbClr val="0000A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CasellaDiTesto 13"/>
              <p:cNvSpPr txBox="1"/>
              <p:nvPr/>
            </p:nvSpPr>
            <p:spPr>
              <a:xfrm>
                <a:off x="4727575" y="554138"/>
                <a:ext cx="200025"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2</a:t>
                </a:r>
                <a:endParaRPr lang="it-IT" sz="1400" dirty="0">
                  <a:solidFill>
                    <a:schemeClr val="bg1"/>
                  </a:solidFill>
                  <a:latin typeface="Calibri" panose="020F0502020204030204" pitchFamily="34" charset="0"/>
                  <a:cs typeface="Calibri" panose="020F0502020204030204" pitchFamily="34" charset="0"/>
                </a:endParaRPr>
              </a:p>
            </p:txBody>
          </p:sp>
          <p:sp>
            <p:nvSpPr>
              <p:cNvPr id="15" name="Ovale 14"/>
              <p:cNvSpPr/>
              <p:nvPr/>
            </p:nvSpPr>
            <p:spPr bwMode="auto">
              <a:xfrm>
                <a:off x="5295900" y="697359"/>
                <a:ext cx="228600" cy="227012"/>
              </a:xfrm>
              <a:prstGeom prst="ellipse">
                <a:avLst/>
              </a:prstGeom>
              <a:solidFill>
                <a:srgbClr val="02009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CasellaDiTesto 15"/>
              <p:cNvSpPr txBox="1"/>
              <p:nvPr/>
            </p:nvSpPr>
            <p:spPr>
              <a:xfrm>
                <a:off x="5283200" y="598686"/>
                <a:ext cx="200025"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1</a:t>
                </a:r>
                <a:endParaRPr lang="it-IT" sz="1400" dirty="0">
                  <a:solidFill>
                    <a:schemeClr val="bg1"/>
                  </a:solidFill>
                  <a:latin typeface="Calibri" panose="020F0502020204030204" pitchFamily="34" charset="0"/>
                  <a:cs typeface="Calibri" panose="020F0502020204030204" pitchFamily="34" charset="0"/>
                </a:endParaRPr>
              </a:p>
            </p:txBody>
          </p:sp>
          <p:cxnSp>
            <p:nvCxnSpPr>
              <p:cNvPr id="7" name="Connettore 1 6"/>
              <p:cNvCxnSpPr/>
              <p:nvPr/>
            </p:nvCxnSpPr>
            <p:spPr bwMode="auto">
              <a:xfrm flipH="1" flipV="1">
                <a:off x="5155691" y="499046"/>
                <a:ext cx="179897" cy="194890"/>
              </a:xfrm>
              <a:prstGeom prst="line">
                <a:avLst/>
              </a:prstGeom>
              <a:noFill/>
              <a:ln w="9525" cap="flat" cmpd="sng" algn="ctr">
                <a:solidFill>
                  <a:schemeClr val="bg1"/>
                </a:solidFill>
                <a:prstDash val="solid"/>
                <a:round/>
                <a:headEnd type="none" w="med" len="med"/>
                <a:tailEnd type="none" w="med" len="med"/>
              </a:ln>
              <a:effectLst/>
            </p:spPr>
          </p:cxnSp>
          <p:sp>
            <p:nvSpPr>
              <p:cNvPr id="21" name="Ovale 20"/>
              <p:cNvSpPr/>
              <p:nvPr/>
            </p:nvSpPr>
            <p:spPr bwMode="auto">
              <a:xfrm>
                <a:off x="4797934" y="918520"/>
                <a:ext cx="148716" cy="105866"/>
              </a:xfrm>
              <a:prstGeom prst="ellipse">
                <a:avLst/>
              </a:prstGeom>
              <a:solidFill>
                <a:srgbClr val="0000B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CasellaDiTesto 21"/>
              <p:cNvSpPr txBox="1"/>
              <p:nvPr/>
            </p:nvSpPr>
            <p:spPr>
              <a:xfrm>
                <a:off x="4766040" y="817564"/>
                <a:ext cx="200025"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3</a:t>
                </a:r>
                <a:endParaRPr lang="it-IT" sz="1400" dirty="0">
                  <a:solidFill>
                    <a:schemeClr val="bg1"/>
                  </a:solidFill>
                  <a:latin typeface="Calibri" panose="020F0502020204030204" pitchFamily="34" charset="0"/>
                  <a:cs typeface="Calibri" panose="020F0502020204030204" pitchFamily="34" charset="0"/>
                </a:endParaRPr>
              </a:p>
            </p:txBody>
          </p:sp>
          <p:sp>
            <p:nvSpPr>
              <p:cNvPr id="19" name="Figura a mano libera 18"/>
              <p:cNvSpPr/>
              <p:nvPr/>
            </p:nvSpPr>
            <p:spPr bwMode="auto">
              <a:xfrm>
                <a:off x="4148138" y="671513"/>
                <a:ext cx="159543" cy="150018"/>
              </a:xfrm>
              <a:custGeom>
                <a:avLst/>
                <a:gdLst>
                  <a:gd name="connsiteX0" fmla="*/ 0 w 159543"/>
                  <a:gd name="connsiteY0" fmla="*/ 4762 h 150018"/>
                  <a:gd name="connsiteX1" fmla="*/ 71437 w 159543"/>
                  <a:gd name="connsiteY1" fmla="*/ 90487 h 150018"/>
                  <a:gd name="connsiteX2" fmla="*/ 138112 w 159543"/>
                  <a:gd name="connsiteY2" fmla="*/ 150018 h 150018"/>
                  <a:gd name="connsiteX3" fmla="*/ 159543 w 159543"/>
                  <a:gd name="connsiteY3" fmla="*/ 80962 h 150018"/>
                  <a:gd name="connsiteX4" fmla="*/ 116681 w 159543"/>
                  <a:gd name="connsiteY4" fmla="*/ 0 h 150018"/>
                  <a:gd name="connsiteX5" fmla="*/ 0 w 159543"/>
                  <a:gd name="connsiteY5" fmla="*/ 4762 h 1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43" h="150018">
                    <a:moveTo>
                      <a:pt x="0" y="4762"/>
                    </a:moveTo>
                    <a:lnTo>
                      <a:pt x="71437" y="90487"/>
                    </a:lnTo>
                    <a:lnTo>
                      <a:pt x="138112" y="150018"/>
                    </a:lnTo>
                    <a:lnTo>
                      <a:pt x="159543" y="80962"/>
                    </a:lnTo>
                    <a:lnTo>
                      <a:pt x="116681" y="0"/>
                    </a:lnTo>
                    <a:lnTo>
                      <a:pt x="0" y="4762"/>
                    </a:lnTo>
                    <a:close/>
                  </a:path>
                </a:pathLst>
              </a:custGeom>
              <a:solidFill>
                <a:srgbClr val="0636D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CasellaDiTesto 23"/>
              <p:cNvSpPr txBox="1"/>
              <p:nvPr/>
            </p:nvSpPr>
            <p:spPr>
              <a:xfrm>
                <a:off x="4137644" y="554137"/>
                <a:ext cx="200025"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6</a:t>
                </a:r>
                <a:endParaRPr lang="it-IT" sz="1400" dirty="0">
                  <a:solidFill>
                    <a:schemeClr val="bg1"/>
                  </a:solidFill>
                  <a:latin typeface="Calibri" panose="020F0502020204030204" pitchFamily="34" charset="0"/>
                  <a:cs typeface="Calibri" panose="020F0502020204030204" pitchFamily="34" charset="0"/>
                </a:endParaRPr>
              </a:p>
            </p:txBody>
          </p:sp>
          <p:sp>
            <p:nvSpPr>
              <p:cNvPr id="20" name="Figura a mano libera 19"/>
              <p:cNvSpPr/>
              <p:nvPr/>
            </p:nvSpPr>
            <p:spPr bwMode="auto">
              <a:xfrm>
                <a:off x="3817144" y="561975"/>
                <a:ext cx="476250" cy="321469"/>
              </a:xfrm>
              <a:custGeom>
                <a:avLst/>
                <a:gdLst>
                  <a:gd name="connsiteX0" fmla="*/ 0 w 476250"/>
                  <a:gd name="connsiteY0" fmla="*/ 7144 h 321469"/>
                  <a:gd name="connsiteX1" fmla="*/ 161925 w 476250"/>
                  <a:gd name="connsiteY1" fmla="*/ 85725 h 321469"/>
                  <a:gd name="connsiteX2" fmla="*/ 338137 w 476250"/>
                  <a:gd name="connsiteY2" fmla="*/ 209550 h 321469"/>
                  <a:gd name="connsiteX3" fmla="*/ 476250 w 476250"/>
                  <a:gd name="connsiteY3" fmla="*/ 321469 h 321469"/>
                  <a:gd name="connsiteX4" fmla="*/ 407194 w 476250"/>
                  <a:gd name="connsiteY4" fmla="*/ 226219 h 321469"/>
                  <a:gd name="connsiteX5" fmla="*/ 242887 w 476250"/>
                  <a:gd name="connsiteY5" fmla="*/ 69056 h 321469"/>
                  <a:gd name="connsiteX6" fmla="*/ 130969 w 476250"/>
                  <a:gd name="connsiteY6" fmla="*/ 0 h 321469"/>
                  <a:gd name="connsiteX7" fmla="*/ 0 w 476250"/>
                  <a:gd name="connsiteY7" fmla="*/ 7144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0" h="321469">
                    <a:moveTo>
                      <a:pt x="0" y="7144"/>
                    </a:moveTo>
                    <a:lnTo>
                      <a:pt x="161925" y="85725"/>
                    </a:lnTo>
                    <a:lnTo>
                      <a:pt x="338137" y="209550"/>
                    </a:lnTo>
                    <a:lnTo>
                      <a:pt x="476250" y="321469"/>
                    </a:lnTo>
                    <a:lnTo>
                      <a:pt x="407194" y="226219"/>
                    </a:lnTo>
                    <a:lnTo>
                      <a:pt x="242887" y="69056"/>
                    </a:lnTo>
                    <a:lnTo>
                      <a:pt x="130969" y="0"/>
                    </a:lnTo>
                    <a:lnTo>
                      <a:pt x="0" y="7144"/>
                    </a:lnTo>
                    <a:close/>
                  </a:path>
                </a:pathLst>
              </a:custGeom>
              <a:solidFill>
                <a:srgbClr val="5FFF8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CasellaDiTesto 25"/>
              <p:cNvSpPr txBox="1"/>
              <p:nvPr/>
            </p:nvSpPr>
            <p:spPr>
              <a:xfrm>
                <a:off x="3909553" y="471140"/>
                <a:ext cx="200025"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7</a:t>
                </a:r>
                <a:endParaRPr lang="it-IT" sz="1400" dirty="0">
                  <a:solidFill>
                    <a:schemeClr val="bg1"/>
                  </a:solidFill>
                  <a:latin typeface="Calibri" panose="020F0502020204030204" pitchFamily="34" charset="0"/>
                  <a:cs typeface="Calibri" panose="020F0502020204030204" pitchFamily="34" charset="0"/>
                </a:endParaRPr>
              </a:p>
            </p:txBody>
          </p:sp>
          <p:sp>
            <p:nvSpPr>
              <p:cNvPr id="23" name="Figura a mano libera 22"/>
              <p:cNvSpPr/>
              <p:nvPr/>
            </p:nvSpPr>
            <p:spPr bwMode="auto">
              <a:xfrm>
                <a:off x="3921919" y="1662113"/>
                <a:ext cx="240506" cy="211931"/>
              </a:xfrm>
              <a:custGeom>
                <a:avLst/>
                <a:gdLst>
                  <a:gd name="connsiteX0" fmla="*/ 0 w 240506"/>
                  <a:gd name="connsiteY0" fmla="*/ 150018 h 211931"/>
                  <a:gd name="connsiteX1" fmla="*/ 169069 w 240506"/>
                  <a:gd name="connsiteY1" fmla="*/ 211931 h 211931"/>
                  <a:gd name="connsiteX2" fmla="*/ 240506 w 240506"/>
                  <a:gd name="connsiteY2" fmla="*/ 0 h 211931"/>
                  <a:gd name="connsiteX3" fmla="*/ 26194 w 240506"/>
                  <a:gd name="connsiteY3" fmla="*/ 23812 h 211931"/>
                  <a:gd name="connsiteX4" fmla="*/ 0 w 240506"/>
                  <a:gd name="connsiteY4" fmla="*/ 150018 h 21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6" h="211931">
                    <a:moveTo>
                      <a:pt x="0" y="150018"/>
                    </a:moveTo>
                    <a:lnTo>
                      <a:pt x="169069" y="211931"/>
                    </a:lnTo>
                    <a:lnTo>
                      <a:pt x="240506" y="0"/>
                    </a:lnTo>
                    <a:lnTo>
                      <a:pt x="26194" y="23812"/>
                    </a:lnTo>
                    <a:lnTo>
                      <a:pt x="0" y="150018"/>
                    </a:lnTo>
                    <a:close/>
                  </a:path>
                </a:pathLst>
              </a:custGeom>
              <a:solidFill>
                <a:srgbClr val="46FEA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CasellaDiTesto 27"/>
              <p:cNvSpPr txBox="1"/>
              <p:nvPr/>
            </p:nvSpPr>
            <p:spPr>
              <a:xfrm>
                <a:off x="3809541" y="1598148"/>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10</a:t>
                </a:r>
                <a:endParaRPr lang="it-IT" sz="1400" dirty="0">
                  <a:solidFill>
                    <a:schemeClr val="bg1"/>
                  </a:solidFill>
                  <a:latin typeface="Calibri" panose="020F0502020204030204" pitchFamily="34" charset="0"/>
                  <a:cs typeface="Calibri" panose="020F0502020204030204" pitchFamily="34" charset="0"/>
                </a:endParaRPr>
              </a:p>
            </p:txBody>
          </p:sp>
          <p:sp>
            <p:nvSpPr>
              <p:cNvPr id="29" name="Ovale 28"/>
              <p:cNvSpPr/>
              <p:nvPr/>
            </p:nvSpPr>
            <p:spPr bwMode="auto">
              <a:xfrm>
                <a:off x="4152900" y="1710997"/>
                <a:ext cx="178593" cy="227012"/>
              </a:xfrm>
              <a:prstGeom prst="ellipse">
                <a:avLst/>
              </a:prstGeom>
              <a:solidFill>
                <a:srgbClr val="0002A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CasellaDiTesto 29"/>
              <p:cNvSpPr txBox="1"/>
              <p:nvPr/>
            </p:nvSpPr>
            <p:spPr>
              <a:xfrm>
                <a:off x="4190891" y="1692950"/>
                <a:ext cx="200025"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9</a:t>
                </a:r>
                <a:endParaRPr lang="it-IT" sz="1400" dirty="0">
                  <a:solidFill>
                    <a:schemeClr val="bg1"/>
                  </a:solidFill>
                  <a:latin typeface="Calibri" panose="020F0502020204030204" pitchFamily="34" charset="0"/>
                  <a:cs typeface="Calibri" panose="020F0502020204030204" pitchFamily="34" charset="0"/>
                </a:endParaRPr>
              </a:p>
            </p:txBody>
          </p:sp>
          <p:sp>
            <p:nvSpPr>
              <p:cNvPr id="31" name="Ovale 30"/>
              <p:cNvSpPr/>
              <p:nvPr/>
            </p:nvSpPr>
            <p:spPr bwMode="auto">
              <a:xfrm>
                <a:off x="3318601" y="2078635"/>
                <a:ext cx="228600" cy="227012"/>
              </a:xfrm>
              <a:prstGeom prst="ellipse">
                <a:avLst/>
              </a:prstGeom>
              <a:solidFill>
                <a:srgbClr val="FEA9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 name="CasellaDiTesto 31"/>
              <p:cNvSpPr txBox="1"/>
              <p:nvPr/>
            </p:nvSpPr>
            <p:spPr>
              <a:xfrm>
                <a:off x="3117441" y="2088504"/>
                <a:ext cx="373504"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11</a:t>
                </a:r>
                <a:endParaRPr lang="it-IT" sz="1400" dirty="0">
                  <a:solidFill>
                    <a:schemeClr val="bg1"/>
                  </a:solidFill>
                  <a:latin typeface="Calibri" panose="020F0502020204030204" pitchFamily="34" charset="0"/>
                  <a:cs typeface="Calibri" panose="020F0502020204030204" pitchFamily="34" charset="0"/>
                </a:endParaRPr>
              </a:p>
            </p:txBody>
          </p:sp>
          <p:sp>
            <p:nvSpPr>
              <p:cNvPr id="33" name="Ovale 32"/>
              <p:cNvSpPr/>
              <p:nvPr/>
            </p:nvSpPr>
            <p:spPr bwMode="auto">
              <a:xfrm>
                <a:off x="4137644" y="2652713"/>
                <a:ext cx="228600" cy="227012"/>
              </a:xfrm>
              <a:prstGeom prst="ellipse">
                <a:avLst/>
              </a:prstGeom>
              <a:solidFill>
                <a:srgbClr val="5FFF9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CasellaDiTesto 33"/>
              <p:cNvSpPr txBox="1"/>
              <p:nvPr/>
            </p:nvSpPr>
            <p:spPr>
              <a:xfrm>
                <a:off x="3997358" y="2709714"/>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12</a:t>
                </a:r>
                <a:endParaRPr lang="it-IT" sz="1400" dirty="0">
                  <a:solidFill>
                    <a:schemeClr val="bg1"/>
                  </a:solidFill>
                  <a:latin typeface="Calibri" panose="020F0502020204030204" pitchFamily="34" charset="0"/>
                  <a:cs typeface="Calibri" panose="020F0502020204030204" pitchFamily="34" charset="0"/>
                </a:endParaRPr>
              </a:p>
            </p:txBody>
          </p:sp>
          <p:sp>
            <p:nvSpPr>
              <p:cNvPr id="35" name="Ovale 34"/>
              <p:cNvSpPr/>
              <p:nvPr/>
            </p:nvSpPr>
            <p:spPr bwMode="auto">
              <a:xfrm>
                <a:off x="4765405" y="1972375"/>
                <a:ext cx="228600" cy="227012"/>
              </a:xfrm>
              <a:prstGeom prst="ellipse">
                <a:avLst/>
              </a:prstGeom>
              <a:solidFill>
                <a:srgbClr val="00009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p:cNvSpPr txBox="1"/>
              <p:nvPr/>
            </p:nvSpPr>
            <p:spPr>
              <a:xfrm>
                <a:off x="4756150" y="1730475"/>
                <a:ext cx="200025"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1</a:t>
                </a:r>
                <a:endParaRPr lang="it-IT" sz="1400" dirty="0">
                  <a:solidFill>
                    <a:schemeClr val="bg1"/>
                  </a:solidFill>
                  <a:latin typeface="Calibri" panose="020F0502020204030204" pitchFamily="34" charset="0"/>
                  <a:cs typeface="Calibri" panose="020F0502020204030204" pitchFamily="34" charset="0"/>
                </a:endParaRPr>
              </a:p>
            </p:txBody>
          </p:sp>
          <p:sp>
            <p:nvSpPr>
              <p:cNvPr id="37" name="Ovale 36"/>
              <p:cNvSpPr/>
              <p:nvPr/>
            </p:nvSpPr>
            <p:spPr bwMode="auto">
              <a:xfrm>
                <a:off x="6013608" y="1965129"/>
                <a:ext cx="228600" cy="227012"/>
              </a:xfrm>
              <a:prstGeom prst="ellipse">
                <a:avLst/>
              </a:prstGeom>
              <a:solidFill>
                <a:srgbClr val="00009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CasellaDiTesto 37"/>
              <p:cNvSpPr txBox="1"/>
              <p:nvPr/>
            </p:nvSpPr>
            <p:spPr>
              <a:xfrm>
                <a:off x="6470665" y="2521445"/>
                <a:ext cx="200025"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1</a:t>
                </a:r>
                <a:endParaRPr lang="it-IT" sz="1400" dirty="0">
                  <a:solidFill>
                    <a:schemeClr val="bg1"/>
                  </a:solidFill>
                  <a:latin typeface="Calibri" panose="020F0502020204030204" pitchFamily="34" charset="0"/>
                  <a:cs typeface="Calibri" panose="020F0502020204030204" pitchFamily="34" charset="0"/>
                </a:endParaRPr>
              </a:p>
            </p:txBody>
          </p:sp>
          <p:sp>
            <p:nvSpPr>
              <p:cNvPr id="25" name="Figura a mano libera 24"/>
              <p:cNvSpPr/>
              <p:nvPr/>
            </p:nvSpPr>
            <p:spPr bwMode="auto">
              <a:xfrm>
                <a:off x="4443413" y="2119313"/>
                <a:ext cx="635793" cy="1112043"/>
              </a:xfrm>
              <a:custGeom>
                <a:avLst/>
                <a:gdLst>
                  <a:gd name="connsiteX0" fmla="*/ 321468 w 635793"/>
                  <a:gd name="connsiteY0" fmla="*/ 585787 h 1112043"/>
                  <a:gd name="connsiteX1" fmla="*/ 431006 w 635793"/>
                  <a:gd name="connsiteY1" fmla="*/ 785812 h 1112043"/>
                  <a:gd name="connsiteX2" fmla="*/ 578643 w 635793"/>
                  <a:gd name="connsiteY2" fmla="*/ 1112043 h 1112043"/>
                  <a:gd name="connsiteX3" fmla="*/ 635793 w 635793"/>
                  <a:gd name="connsiteY3" fmla="*/ 1076325 h 1112043"/>
                  <a:gd name="connsiteX4" fmla="*/ 550068 w 635793"/>
                  <a:gd name="connsiteY4" fmla="*/ 762000 h 1112043"/>
                  <a:gd name="connsiteX5" fmla="*/ 461962 w 635793"/>
                  <a:gd name="connsiteY5" fmla="*/ 545306 h 1112043"/>
                  <a:gd name="connsiteX6" fmla="*/ 330993 w 635793"/>
                  <a:gd name="connsiteY6" fmla="*/ 333375 h 1112043"/>
                  <a:gd name="connsiteX7" fmla="*/ 176212 w 635793"/>
                  <a:gd name="connsiteY7" fmla="*/ 154781 h 1112043"/>
                  <a:gd name="connsiteX8" fmla="*/ 0 w 635793"/>
                  <a:gd name="connsiteY8" fmla="*/ 0 h 1112043"/>
                  <a:gd name="connsiteX9" fmla="*/ 202406 w 635793"/>
                  <a:gd name="connsiteY9" fmla="*/ 338137 h 1112043"/>
                  <a:gd name="connsiteX10" fmla="*/ 321468 w 635793"/>
                  <a:gd name="connsiteY10" fmla="*/ 585787 h 111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793" h="1112043">
                    <a:moveTo>
                      <a:pt x="321468" y="585787"/>
                    </a:moveTo>
                    <a:lnTo>
                      <a:pt x="431006" y="785812"/>
                    </a:lnTo>
                    <a:lnTo>
                      <a:pt x="578643" y="1112043"/>
                    </a:lnTo>
                    <a:lnTo>
                      <a:pt x="635793" y="1076325"/>
                    </a:lnTo>
                    <a:lnTo>
                      <a:pt x="550068" y="762000"/>
                    </a:lnTo>
                    <a:lnTo>
                      <a:pt x="461962" y="545306"/>
                    </a:lnTo>
                    <a:lnTo>
                      <a:pt x="330993" y="333375"/>
                    </a:lnTo>
                    <a:lnTo>
                      <a:pt x="176212" y="154781"/>
                    </a:lnTo>
                    <a:lnTo>
                      <a:pt x="0" y="0"/>
                    </a:lnTo>
                    <a:lnTo>
                      <a:pt x="202406" y="338137"/>
                    </a:lnTo>
                    <a:lnTo>
                      <a:pt x="321468" y="585787"/>
                    </a:lnTo>
                    <a:close/>
                  </a:path>
                </a:pathLst>
              </a:custGeom>
              <a:solidFill>
                <a:srgbClr val="0051E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0" name="CasellaDiTesto 39"/>
              <p:cNvSpPr txBox="1"/>
              <p:nvPr/>
            </p:nvSpPr>
            <p:spPr>
              <a:xfrm>
                <a:off x="4666622" y="2582861"/>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13</a:t>
                </a:r>
                <a:endParaRPr lang="it-IT" sz="1400" dirty="0">
                  <a:solidFill>
                    <a:schemeClr val="bg1"/>
                  </a:solidFill>
                  <a:latin typeface="Calibri" panose="020F0502020204030204" pitchFamily="34" charset="0"/>
                  <a:cs typeface="Calibri" panose="020F0502020204030204" pitchFamily="34" charset="0"/>
                </a:endParaRPr>
              </a:p>
            </p:txBody>
          </p:sp>
          <p:sp>
            <p:nvSpPr>
              <p:cNvPr id="41" name="Ovale 40"/>
              <p:cNvSpPr/>
              <p:nvPr/>
            </p:nvSpPr>
            <p:spPr bwMode="auto">
              <a:xfrm>
                <a:off x="4881563" y="3542515"/>
                <a:ext cx="364076" cy="329398"/>
              </a:xfrm>
              <a:prstGeom prst="ellipse">
                <a:avLst/>
              </a:prstGeom>
              <a:solidFill>
                <a:srgbClr val="FF040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Ovale 41"/>
              <p:cNvSpPr/>
              <p:nvPr/>
            </p:nvSpPr>
            <p:spPr bwMode="auto">
              <a:xfrm>
                <a:off x="5131339" y="5319078"/>
                <a:ext cx="294736" cy="307021"/>
              </a:xfrm>
              <a:prstGeom prst="ellipse">
                <a:avLst/>
              </a:prstGeom>
              <a:solidFill>
                <a:srgbClr val="E0FE1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3" name="Ovale 42"/>
              <p:cNvSpPr/>
              <p:nvPr/>
            </p:nvSpPr>
            <p:spPr bwMode="auto">
              <a:xfrm>
                <a:off x="5785008" y="4226879"/>
                <a:ext cx="228600" cy="227012"/>
              </a:xfrm>
              <a:prstGeom prst="ellipse">
                <a:avLst/>
              </a:prstGeom>
              <a:solidFill>
                <a:srgbClr val="0342E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4" name="Ovale 43"/>
              <p:cNvSpPr/>
              <p:nvPr/>
            </p:nvSpPr>
            <p:spPr bwMode="auto">
              <a:xfrm>
                <a:off x="3832224" y="4773946"/>
                <a:ext cx="417337" cy="438609"/>
              </a:xfrm>
              <a:prstGeom prst="ellipse">
                <a:avLst/>
              </a:prstGeom>
              <a:solidFill>
                <a:srgbClr val="FE252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5" name="CasellaDiTesto 44"/>
              <p:cNvSpPr txBox="1"/>
              <p:nvPr/>
            </p:nvSpPr>
            <p:spPr>
              <a:xfrm>
                <a:off x="4804465" y="3495234"/>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16</a:t>
                </a:r>
                <a:endParaRPr lang="it-IT" sz="1400" dirty="0">
                  <a:solidFill>
                    <a:schemeClr val="bg1"/>
                  </a:solidFill>
                  <a:latin typeface="Calibri" panose="020F0502020204030204" pitchFamily="34" charset="0"/>
                  <a:cs typeface="Calibri" panose="020F0502020204030204" pitchFamily="34" charset="0"/>
                </a:endParaRPr>
              </a:p>
            </p:txBody>
          </p:sp>
          <p:sp>
            <p:nvSpPr>
              <p:cNvPr id="27" name="Figura a mano libera 26"/>
              <p:cNvSpPr/>
              <p:nvPr/>
            </p:nvSpPr>
            <p:spPr bwMode="auto">
              <a:xfrm>
                <a:off x="3917156" y="3448050"/>
                <a:ext cx="821532" cy="959644"/>
              </a:xfrm>
              <a:custGeom>
                <a:avLst/>
                <a:gdLst>
                  <a:gd name="connsiteX0" fmla="*/ 0 w 821532"/>
                  <a:gd name="connsiteY0" fmla="*/ 0 h 959644"/>
                  <a:gd name="connsiteX1" fmla="*/ 250032 w 821532"/>
                  <a:gd name="connsiteY1" fmla="*/ 316706 h 959644"/>
                  <a:gd name="connsiteX2" fmla="*/ 364332 w 821532"/>
                  <a:gd name="connsiteY2" fmla="*/ 476250 h 959644"/>
                  <a:gd name="connsiteX3" fmla="*/ 657225 w 821532"/>
                  <a:gd name="connsiteY3" fmla="*/ 895350 h 959644"/>
                  <a:gd name="connsiteX4" fmla="*/ 700088 w 821532"/>
                  <a:gd name="connsiteY4" fmla="*/ 959644 h 959644"/>
                  <a:gd name="connsiteX5" fmla="*/ 785813 w 821532"/>
                  <a:gd name="connsiteY5" fmla="*/ 885825 h 959644"/>
                  <a:gd name="connsiteX6" fmla="*/ 821532 w 821532"/>
                  <a:gd name="connsiteY6" fmla="*/ 809625 h 959644"/>
                  <a:gd name="connsiteX7" fmla="*/ 645319 w 821532"/>
                  <a:gd name="connsiteY7" fmla="*/ 535781 h 959644"/>
                  <a:gd name="connsiteX8" fmla="*/ 431007 w 821532"/>
                  <a:gd name="connsiteY8" fmla="*/ 226219 h 959644"/>
                  <a:gd name="connsiteX9" fmla="*/ 335757 w 821532"/>
                  <a:gd name="connsiteY9" fmla="*/ 109538 h 959644"/>
                  <a:gd name="connsiteX10" fmla="*/ 221457 w 821532"/>
                  <a:gd name="connsiteY10" fmla="*/ 64294 h 959644"/>
                  <a:gd name="connsiteX11" fmla="*/ 0 w 821532"/>
                  <a:gd name="connsiteY11" fmla="*/ 0 h 95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1532" h="959644">
                    <a:moveTo>
                      <a:pt x="0" y="0"/>
                    </a:moveTo>
                    <a:lnTo>
                      <a:pt x="250032" y="316706"/>
                    </a:lnTo>
                    <a:lnTo>
                      <a:pt x="364332" y="476250"/>
                    </a:lnTo>
                    <a:lnTo>
                      <a:pt x="657225" y="895350"/>
                    </a:lnTo>
                    <a:lnTo>
                      <a:pt x="700088" y="959644"/>
                    </a:lnTo>
                    <a:lnTo>
                      <a:pt x="785813" y="885825"/>
                    </a:lnTo>
                    <a:lnTo>
                      <a:pt x="821532" y="809625"/>
                    </a:lnTo>
                    <a:lnTo>
                      <a:pt x="645319" y="535781"/>
                    </a:lnTo>
                    <a:lnTo>
                      <a:pt x="431007" y="226219"/>
                    </a:lnTo>
                    <a:lnTo>
                      <a:pt x="335757" y="109538"/>
                    </a:lnTo>
                    <a:lnTo>
                      <a:pt x="221457" y="64294"/>
                    </a:lnTo>
                    <a:lnTo>
                      <a:pt x="0" y="0"/>
                    </a:lnTo>
                    <a:close/>
                  </a:path>
                </a:pathLst>
              </a:custGeom>
              <a:solidFill>
                <a:srgbClr val="F9810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7" name="CasellaDiTesto 46"/>
              <p:cNvSpPr txBox="1"/>
              <p:nvPr/>
            </p:nvSpPr>
            <p:spPr>
              <a:xfrm>
                <a:off x="4166417" y="3711500"/>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19</a:t>
                </a:r>
                <a:endParaRPr lang="it-IT" sz="1400" dirty="0">
                  <a:solidFill>
                    <a:schemeClr val="bg1"/>
                  </a:solidFill>
                  <a:latin typeface="Calibri" panose="020F0502020204030204" pitchFamily="34" charset="0"/>
                  <a:cs typeface="Calibri" panose="020F0502020204030204" pitchFamily="34" charset="0"/>
                </a:endParaRPr>
              </a:p>
            </p:txBody>
          </p:sp>
          <p:sp>
            <p:nvSpPr>
              <p:cNvPr id="39" name="Figura a mano libera 38"/>
              <p:cNvSpPr/>
              <p:nvPr/>
            </p:nvSpPr>
            <p:spPr bwMode="auto">
              <a:xfrm>
                <a:off x="4305300" y="3590925"/>
                <a:ext cx="1173956" cy="1319213"/>
              </a:xfrm>
              <a:custGeom>
                <a:avLst/>
                <a:gdLst>
                  <a:gd name="connsiteX0" fmla="*/ 0 w 1173956"/>
                  <a:gd name="connsiteY0" fmla="*/ 0 h 1319213"/>
                  <a:gd name="connsiteX1" fmla="*/ 250031 w 1173956"/>
                  <a:gd name="connsiteY1" fmla="*/ 340519 h 1319213"/>
                  <a:gd name="connsiteX2" fmla="*/ 438150 w 1173956"/>
                  <a:gd name="connsiteY2" fmla="*/ 621506 h 1319213"/>
                  <a:gd name="connsiteX3" fmla="*/ 466725 w 1173956"/>
                  <a:gd name="connsiteY3" fmla="*/ 673894 h 1319213"/>
                  <a:gd name="connsiteX4" fmla="*/ 635794 w 1173956"/>
                  <a:gd name="connsiteY4" fmla="*/ 781050 h 1319213"/>
                  <a:gd name="connsiteX5" fmla="*/ 890588 w 1173956"/>
                  <a:gd name="connsiteY5" fmla="*/ 1007269 h 1319213"/>
                  <a:gd name="connsiteX6" fmla="*/ 1071563 w 1173956"/>
                  <a:gd name="connsiteY6" fmla="*/ 1195388 h 1319213"/>
                  <a:gd name="connsiteX7" fmla="*/ 1173956 w 1173956"/>
                  <a:gd name="connsiteY7" fmla="*/ 1319213 h 1319213"/>
                  <a:gd name="connsiteX8" fmla="*/ 1047750 w 1173956"/>
                  <a:gd name="connsiteY8" fmla="*/ 1076325 h 1319213"/>
                  <a:gd name="connsiteX9" fmla="*/ 838200 w 1173956"/>
                  <a:gd name="connsiteY9" fmla="*/ 747713 h 1319213"/>
                  <a:gd name="connsiteX10" fmla="*/ 678656 w 1173956"/>
                  <a:gd name="connsiteY10" fmla="*/ 559594 h 1319213"/>
                  <a:gd name="connsiteX11" fmla="*/ 400050 w 1173956"/>
                  <a:gd name="connsiteY11" fmla="*/ 328613 h 1319213"/>
                  <a:gd name="connsiteX12" fmla="*/ 0 w 1173956"/>
                  <a:gd name="connsiteY12" fmla="*/ 0 h 1319213"/>
                  <a:gd name="connsiteX0" fmla="*/ 0 w 1173956"/>
                  <a:gd name="connsiteY0" fmla="*/ 0 h 1319213"/>
                  <a:gd name="connsiteX1" fmla="*/ 250031 w 1173956"/>
                  <a:gd name="connsiteY1" fmla="*/ 340519 h 1319213"/>
                  <a:gd name="connsiteX2" fmla="*/ 438150 w 1173956"/>
                  <a:gd name="connsiteY2" fmla="*/ 621506 h 1319213"/>
                  <a:gd name="connsiteX3" fmla="*/ 466725 w 1173956"/>
                  <a:gd name="connsiteY3" fmla="*/ 673894 h 1319213"/>
                  <a:gd name="connsiteX4" fmla="*/ 604838 w 1173956"/>
                  <a:gd name="connsiteY4" fmla="*/ 778668 h 1319213"/>
                  <a:gd name="connsiteX5" fmla="*/ 890588 w 1173956"/>
                  <a:gd name="connsiteY5" fmla="*/ 1007269 h 1319213"/>
                  <a:gd name="connsiteX6" fmla="*/ 1071563 w 1173956"/>
                  <a:gd name="connsiteY6" fmla="*/ 1195388 h 1319213"/>
                  <a:gd name="connsiteX7" fmla="*/ 1173956 w 1173956"/>
                  <a:gd name="connsiteY7" fmla="*/ 1319213 h 1319213"/>
                  <a:gd name="connsiteX8" fmla="*/ 1047750 w 1173956"/>
                  <a:gd name="connsiteY8" fmla="*/ 1076325 h 1319213"/>
                  <a:gd name="connsiteX9" fmla="*/ 838200 w 1173956"/>
                  <a:gd name="connsiteY9" fmla="*/ 747713 h 1319213"/>
                  <a:gd name="connsiteX10" fmla="*/ 678656 w 1173956"/>
                  <a:gd name="connsiteY10" fmla="*/ 559594 h 1319213"/>
                  <a:gd name="connsiteX11" fmla="*/ 400050 w 1173956"/>
                  <a:gd name="connsiteY11" fmla="*/ 328613 h 1319213"/>
                  <a:gd name="connsiteX12" fmla="*/ 0 w 1173956"/>
                  <a:gd name="connsiteY12" fmla="*/ 0 h 131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3956" h="1319213">
                    <a:moveTo>
                      <a:pt x="0" y="0"/>
                    </a:moveTo>
                    <a:lnTo>
                      <a:pt x="250031" y="340519"/>
                    </a:lnTo>
                    <a:lnTo>
                      <a:pt x="438150" y="621506"/>
                    </a:lnTo>
                    <a:lnTo>
                      <a:pt x="466725" y="673894"/>
                    </a:lnTo>
                    <a:lnTo>
                      <a:pt x="604838" y="778668"/>
                    </a:lnTo>
                    <a:lnTo>
                      <a:pt x="890588" y="1007269"/>
                    </a:lnTo>
                    <a:lnTo>
                      <a:pt x="1071563" y="1195388"/>
                    </a:lnTo>
                    <a:lnTo>
                      <a:pt x="1173956" y="1319213"/>
                    </a:lnTo>
                    <a:lnTo>
                      <a:pt x="1047750" y="1076325"/>
                    </a:lnTo>
                    <a:lnTo>
                      <a:pt x="838200" y="747713"/>
                    </a:lnTo>
                    <a:lnTo>
                      <a:pt x="678656" y="559594"/>
                    </a:lnTo>
                    <a:lnTo>
                      <a:pt x="400050" y="328613"/>
                    </a:lnTo>
                    <a:lnTo>
                      <a:pt x="0" y="0"/>
                    </a:lnTo>
                    <a:close/>
                  </a:path>
                </a:pathLst>
              </a:custGeom>
              <a:solidFill>
                <a:srgbClr val="FF080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9" name="CasellaDiTesto 48"/>
              <p:cNvSpPr txBox="1"/>
              <p:nvPr/>
            </p:nvSpPr>
            <p:spPr>
              <a:xfrm>
                <a:off x="4710930" y="4053142"/>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18</a:t>
                </a:r>
                <a:endParaRPr lang="it-IT" sz="1400" dirty="0">
                  <a:solidFill>
                    <a:schemeClr val="bg1"/>
                  </a:solidFill>
                  <a:latin typeface="Calibri" panose="020F0502020204030204" pitchFamily="34" charset="0"/>
                  <a:cs typeface="Calibri" panose="020F0502020204030204" pitchFamily="34" charset="0"/>
                </a:endParaRPr>
              </a:p>
            </p:txBody>
          </p:sp>
          <p:sp>
            <p:nvSpPr>
              <p:cNvPr id="50" name="CasellaDiTesto 49"/>
              <p:cNvSpPr txBox="1"/>
              <p:nvPr/>
            </p:nvSpPr>
            <p:spPr>
              <a:xfrm>
                <a:off x="3567446" y="5247600"/>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20</a:t>
                </a:r>
                <a:endParaRPr lang="it-IT" sz="1400" dirty="0">
                  <a:solidFill>
                    <a:schemeClr val="bg1"/>
                  </a:solidFill>
                  <a:latin typeface="Calibri" panose="020F0502020204030204" pitchFamily="34" charset="0"/>
                  <a:cs typeface="Calibri" panose="020F0502020204030204" pitchFamily="34" charset="0"/>
                </a:endParaRPr>
              </a:p>
            </p:txBody>
          </p:sp>
          <p:sp>
            <p:nvSpPr>
              <p:cNvPr id="51" name="CasellaDiTesto 50"/>
              <p:cNvSpPr txBox="1"/>
              <p:nvPr/>
            </p:nvSpPr>
            <p:spPr>
              <a:xfrm>
                <a:off x="5031121" y="5249415"/>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24</a:t>
                </a:r>
                <a:endParaRPr lang="it-IT" sz="1400" dirty="0">
                  <a:solidFill>
                    <a:schemeClr val="bg1"/>
                  </a:solidFill>
                  <a:latin typeface="Calibri" panose="020F0502020204030204" pitchFamily="34" charset="0"/>
                  <a:cs typeface="Calibri" panose="020F0502020204030204" pitchFamily="34" charset="0"/>
                </a:endParaRPr>
              </a:p>
            </p:txBody>
          </p:sp>
          <p:sp>
            <p:nvSpPr>
              <p:cNvPr id="52" name="CasellaDiTesto 51"/>
              <p:cNvSpPr txBox="1"/>
              <p:nvPr/>
            </p:nvSpPr>
            <p:spPr>
              <a:xfrm>
                <a:off x="5763398" y="4339245"/>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15</a:t>
                </a:r>
                <a:endParaRPr lang="it-IT" sz="1400" dirty="0">
                  <a:solidFill>
                    <a:schemeClr val="bg1"/>
                  </a:solidFill>
                  <a:latin typeface="Calibri" panose="020F0502020204030204" pitchFamily="34" charset="0"/>
                  <a:cs typeface="Calibri" panose="020F0502020204030204" pitchFamily="34" charset="0"/>
                </a:endParaRPr>
              </a:p>
            </p:txBody>
          </p:sp>
          <p:sp>
            <p:nvSpPr>
              <p:cNvPr id="46" name="Figura a mano libera 45"/>
              <p:cNvSpPr/>
              <p:nvPr/>
            </p:nvSpPr>
            <p:spPr bwMode="auto">
              <a:xfrm>
                <a:off x="5055394" y="3026569"/>
                <a:ext cx="311944" cy="328612"/>
              </a:xfrm>
              <a:custGeom>
                <a:avLst/>
                <a:gdLst>
                  <a:gd name="connsiteX0" fmla="*/ 42862 w 311944"/>
                  <a:gd name="connsiteY0" fmla="*/ 173831 h 328612"/>
                  <a:gd name="connsiteX1" fmla="*/ 311944 w 311944"/>
                  <a:gd name="connsiteY1" fmla="*/ 328612 h 328612"/>
                  <a:gd name="connsiteX2" fmla="*/ 300037 w 311944"/>
                  <a:gd name="connsiteY2" fmla="*/ 116681 h 328612"/>
                  <a:gd name="connsiteX3" fmla="*/ 0 w 311944"/>
                  <a:gd name="connsiteY3" fmla="*/ 0 h 328612"/>
                  <a:gd name="connsiteX4" fmla="*/ 42862 w 311944"/>
                  <a:gd name="connsiteY4" fmla="*/ 173831 h 32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944" h="328612">
                    <a:moveTo>
                      <a:pt x="42862" y="173831"/>
                    </a:moveTo>
                    <a:lnTo>
                      <a:pt x="311944" y="328612"/>
                    </a:lnTo>
                    <a:lnTo>
                      <a:pt x="300037" y="116681"/>
                    </a:lnTo>
                    <a:lnTo>
                      <a:pt x="0" y="0"/>
                    </a:lnTo>
                    <a:lnTo>
                      <a:pt x="42862" y="173831"/>
                    </a:lnTo>
                    <a:close/>
                  </a:path>
                </a:pathLst>
              </a:custGeom>
              <a:solidFill>
                <a:srgbClr val="0403D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5" name="CasellaDiTesto 54"/>
              <p:cNvSpPr txBox="1"/>
              <p:nvPr/>
            </p:nvSpPr>
            <p:spPr>
              <a:xfrm>
                <a:off x="5031121" y="3018581"/>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14</a:t>
                </a:r>
                <a:endParaRPr lang="it-IT" sz="1400" dirty="0">
                  <a:solidFill>
                    <a:schemeClr val="bg1"/>
                  </a:solidFill>
                  <a:latin typeface="Calibri" panose="020F0502020204030204" pitchFamily="34" charset="0"/>
                  <a:cs typeface="Calibri" panose="020F0502020204030204" pitchFamily="34" charset="0"/>
                </a:endParaRPr>
              </a:p>
            </p:txBody>
          </p:sp>
          <p:sp>
            <p:nvSpPr>
              <p:cNvPr id="48" name="Figura a mano libera 47"/>
              <p:cNvSpPr/>
              <p:nvPr/>
            </p:nvSpPr>
            <p:spPr bwMode="auto">
              <a:xfrm>
                <a:off x="5372100" y="3145631"/>
                <a:ext cx="247650" cy="290513"/>
              </a:xfrm>
              <a:custGeom>
                <a:avLst/>
                <a:gdLst>
                  <a:gd name="connsiteX0" fmla="*/ 0 w 247650"/>
                  <a:gd name="connsiteY0" fmla="*/ 0 h 290513"/>
                  <a:gd name="connsiteX1" fmla="*/ 11906 w 247650"/>
                  <a:gd name="connsiteY1" fmla="*/ 221457 h 290513"/>
                  <a:gd name="connsiteX2" fmla="*/ 247650 w 247650"/>
                  <a:gd name="connsiteY2" fmla="*/ 290513 h 290513"/>
                  <a:gd name="connsiteX3" fmla="*/ 235744 w 247650"/>
                  <a:gd name="connsiteY3" fmla="*/ 92869 h 290513"/>
                  <a:gd name="connsiteX4" fmla="*/ 0 w 247650"/>
                  <a:gd name="connsiteY4" fmla="*/ 0 h 290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90513">
                    <a:moveTo>
                      <a:pt x="0" y="0"/>
                    </a:moveTo>
                    <a:lnTo>
                      <a:pt x="11906" y="221457"/>
                    </a:lnTo>
                    <a:lnTo>
                      <a:pt x="247650" y="290513"/>
                    </a:lnTo>
                    <a:lnTo>
                      <a:pt x="235744" y="92869"/>
                    </a:lnTo>
                    <a:lnTo>
                      <a:pt x="0" y="0"/>
                    </a:lnTo>
                    <a:close/>
                  </a:path>
                </a:pathLst>
              </a:custGeom>
              <a:solidFill>
                <a:srgbClr val="0403D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7" name="CasellaDiTesto 56"/>
              <p:cNvSpPr txBox="1"/>
              <p:nvPr/>
            </p:nvSpPr>
            <p:spPr>
              <a:xfrm>
                <a:off x="5306385" y="3140273"/>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14</a:t>
                </a:r>
                <a:endParaRPr lang="it-IT" sz="1400" dirty="0">
                  <a:solidFill>
                    <a:schemeClr val="bg1"/>
                  </a:solidFill>
                  <a:latin typeface="Calibri" panose="020F0502020204030204" pitchFamily="34" charset="0"/>
                  <a:cs typeface="Calibri" panose="020F0502020204030204" pitchFamily="34" charset="0"/>
                </a:endParaRPr>
              </a:p>
            </p:txBody>
          </p:sp>
          <p:sp>
            <p:nvSpPr>
              <p:cNvPr id="54" name="Figura a mano libera 53"/>
              <p:cNvSpPr/>
              <p:nvPr/>
            </p:nvSpPr>
            <p:spPr bwMode="auto">
              <a:xfrm>
                <a:off x="5626894" y="3250406"/>
                <a:ext cx="1559719" cy="647700"/>
              </a:xfrm>
              <a:custGeom>
                <a:avLst/>
                <a:gdLst>
                  <a:gd name="connsiteX0" fmla="*/ 0 w 1559719"/>
                  <a:gd name="connsiteY0" fmla="*/ 0 h 647700"/>
                  <a:gd name="connsiteX1" fmla="*/ 14287 w 1559719"/>
                  <a:gd name="connsiteY1" fmla="*/ 195263 h 647700"/>
                  <a:gd name="connsiteX2" fmla="*/ 442912 w 1559719"/>
                  <a:gd name="connsiteY2" fmla="*/ 316707 h 647700"/>
                  <a:gd name="connsiteX3" fmla="*/ 904875 w 1559719"/>
                  <a:gd name="connsiteY3" fmla="*/ 454819 h 647700"/>
                  <a:gd name="connsiteX4" fmla="*/ 1559719 w 1559719"/>
                  <a:gd name="connsiteY4" fmla="*/ 647700 h 647700"/>
                  <a:gd name="connsiteX5" fmla="*/ 1526381 w 1559719"/>
                  <a:gd name="connsiteY5" fmla="*/ 628650 h 647700"/>
                  <a:gd name="connsiteX6" fmla="*/ 1123950 w 1559719"/>
                  <a:gd name="connsiteY6" fmla="*/ 464344 h 647700"/>
                  <a:gd name="connsiteX7" fmla="*/ 519112 w 1559719"/>
                  <a:gd name="connsiteY7" fmla="*/ 223838 h 647700"/>
                  <a:gd name="connsiteX8" fmla="*/ 0 w 1559719"/>
                  <a:gd name="connsiteY8"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719" h="647700">
                    <a:moveTo>
                      <a:pt x="0" y="0"/>
                    </a:moveTo>
                    <a:lnTo>
                      <a:pt x="14287" y="195263"/>
                    </a:lnTo>
                    <a:lnTo>
                      <a:pt x="442912" y="316707"/>
                    </a:lnTo>
                    <a:lnTo>
                      <a:pt x="904875" y="454819"/>
                    </a:lnTo>
                    <a:lnTo>
                      <a:pt x="1559719" y="647700"/>
                    </a:lnTo>
                    <a:lnTo>
                      <a:pt x="1526381" y="628650"/>
                    </a:lnTo>
                    <a:lnTo>
                      <a:pt x="1123950" y="464344"/>
                    </a:lnTo>
                    <a:lnTo>
                      <a:pt x="519112" y="223838"/>
                    </a:lnTo>
                    <a:lnTo>
                      <a:pt x="0" y="0"/>
                    </a:lnTo>
                    <a:close/>
                  </a:path>
                </a:pathLst>
              </a:custGeom>
              <a:solidFill>
                <a:srgbClr val="0100C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9" name="CasellaDiTesto 58"/>
              <p:cNvSpPr txBox="1"/>
              <p:nvPr/>
            </p:nvSpPr>
            <p:spPr>
              <a:xfrm>
                <a:off x="5594517" y="3250406"/>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14</a:t>
                </a:r>
                <a:endParaRPr lang="it-IT" sz="1400" dirty="0">
                  <a:solidFill>
                    <a:schemeClr val="bg1"/>
                  </a:solidFill>
                  <a:latin typeface="Calibri" panose="020F0502020204030204" pitchFamily="34" charset="0"/>
                  <a:cs typeface="Calibri" panose="020F0502020204030204" pitchFamily="34" charset="0"/>
                </a:endParaRPr>
              </a:p>
            </p:txBody>
          </p:sp>
          <p:sp>
            <p:nvSpPr>
              <p:cNvPr id="56" name="Figura a mano libera 55"/>
              <p:cNvSpPr/>
              <p:nvPr/>
            </p:nvSpPr>
            <p:spPr bwMode="auto">
              <a:xfrm>
                <a:off x="5205413" y="4167188"/>
                <a:ext cx="328612" cy="623887"/>
              </a:xfrm>
              <a:custGeom>
                <a:avLst/>
                <a:gdLst>
                  <a:gd name="connsiteX0" fmla="*/ 0 w 328612"/>
                  <a:gd name="connsiteY0" fmla="*/ 59531 h 623887"/>
                  <a:gd name="connsiteX1" fmla="*/ 154781 w 328612"/>
                  <a:gd name="connsiteY1" fmla="*/ 388143 h 623887"/>
                  <a:gd name="connsiteX2" fmla="*/ 295275 w 328612"/>
                  <a:gd name="connsiteY2" fmla="*/ 623887 h 623887"/>
                  <a:gd name="connsiteX3" fmla="*/ 328612 w 328612"/>
                  <a:gd name="connsiteY3" fmla="*/ 604837 h 623887"/>
                  <a:gd name="connsiteX4" fmla="*/ 35718 w 328612"/>
                  <a:gd name="connsiteY4" fmla="*/ 0 h 623887"/>
                  <a:gd name="connsiteX5" fmla="*/ 0 w 328612"/>
                  <a:gd name="connsiteY5" fmla="*/ 59531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612" h="623887">
                    <a:moveTo>
                      <a:pt x="0" y="59531"/>
                    </a:moveTo>
                    <a:lnTo>
                      <a:pt x="154781" y="388143"/>
                    </a:lnTo>
                    <a:lnTo>
                      <a:pt x="295275" y="623887"/>
                    </a:lnTo>
                    <a:lnTo>
                      <a:pt x="328612" y="604837"/>
                    </a:lnTo>
                    <a:lnTo>
                      <a:pt x="35718" y="0"/>
                    </a:lnTo>
                    <a:lnTo>
                      <a:pt x="0" y="59531"/>
                    </a:lnTo>
                    <a:close/>
                  </a:path>
                </a:pathLst>
              </a:custGeom>
              <a:solidFill>
                <a:srgbClr val="0F84D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8" name="Figura a mano libera 57"/>
              <p:cNvSpPr/>
              <p:nvPr/>
            </p:nvSpPr>
            <p:spPr bwMode="auto">
              <a:xfrm>
                <a:off x="5031581" y="4171950"/>
                <a:ext cx="552450" cy="840581"/>
              </a:xfrm>
              <a:custGeom>
                <a:avLst/>
                <a:gdLst>
                  <a:gd name="connsiteX0" fmla="*/ 0 w 552450"/>
                  <a:gd name="connsiteY0" fmla="*/ 0 h 840581"/>
                  <a:gd name="connsiteX1" fmla="*/ 150019 w 552450"/>
                  <a:gd name="connsiteY1" fmla="*/ 188119 h 840581"/>
                  <a:gd name="connsiteX2" fmla="*/ 254794 w 552450"/>
                  <a:gd name="connsiteY2" fmla="*/ 359569 h 840581"/>
                  <a:gd name="connsiteX3" fmla="*/ 381000 w 552450"/>
                  <a:gd name="connsiteY3" fmla="*/ 569119 h 840581"/>
                  <a:gd name="connsiteX4" fmla="*/ 485775 w 552450"/>
                  <a:gd name="connsiteY4" fmla="*/ 766763 h 840581"/>
                  <a:gd name="connsiteX5" fmla="*/ 521494 w 552450"/>
                  <a:gd name="connsiteY5" fmla="*/ 831056 h 840581"/>
                  <a:gd name="connsiteX6" fmla="*/ 552450 w 552450"/>
                  <a:gd name="connsiteY6" fmla="*/ 840581 h 840581"/>
                  <a:gd name="connsiteX7" fmla="*/ 478632 w 552450"/>
                  <a:gd name="connsiteY7" fmla="*/ 666750 h 840581"/>
                  <a:gd name="connsiteX8" fmla="*/ 335757 w 552450"/>
                  <a:gd name="connsiteY8" fmla="*/ 409575 h 840581"/>
                  <a:gd name="connsiteX9" fmla="*/ 226219 w 552450"/>
                  <a:gd name="connsiteY9" fmla="*/ 221456 h 840581"/>
                  <a:gd name="connsiteX10" fmla="*/ 154782 w 552450"/>
                  <a:gd name="connsiteY10" fmla="*/ 57150 h 840581"/>
                  <a:gd name="connsiteX11" fmla="*/ 0 w 552450"/>
                  <a:gd name="connsiteY11" fmla="*/ 0 h 84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50" h="840581">
                    <a:moveTo>
                      <a:pt x="0" y="0"/>
                    </a:moveTo>
                    <a:lnTo>
                      <a:pt x="150019" y="188119"/>
                    </a:lnTo>
                    <a:lnTo>
                      <a:pt x="254794" y="359569"/>
                    </a:lnTo>
                    <a:lnTo>
                      <a:pt x="381000" y="569119"/>
                    </a:lnTo>
                    <a:lnTo>
                      <a:pt x="485775" y="766763"/>
                    </a:lnTo>
                    <a:lnTo>
                      <a:pt x="521494" y="831056"/>
                    </a:lnTo>
                    <a:lnTo>
                      <a:pt x="552450" y="840581"/>
                    </a:lnTo>
                    <a:lnTo>
                      <a:pt x="478632" y="666750"/>
                    </a:lnTo>
                    <a:lnTo>
                      <a:pt x="335757" y="409575"/>
                    </a:lnTo>
                    <a:lnTo>
                      <a:pt x="226219" y="221456"/>
                    </a:lnTo>
                    <a:lnTo>
                      <a:pt x="154782" y="57150"/>
                    </a:lnTo>
                    <a:lnTo>
                      <a:pt x="0" y="0"/>
                    </a:lnTo>
                    <a:close/>
                  </a:path>
                </a:pathLst>
              </a:custGeom>
              <a:solidFill>
                <a:srgbClr val="F2070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0" name="Rettangolo arrotondato 59"/>
              <p:cNvSpPr/>
              <p:nvPr/>
            </p:nvSpPr>
            <p:spPr bwMode="auto">
              <a:xfrm>
                <a:off x="6242208" y="5319078"/>
                <a:ext cx="164545" cy="264953"/>
              </a:xfrm>
              <a:prstGeom prst="roundRect">
                <a:avLst/>
              </a:prstGeom>
              <a:solidFill>
                <a:srgbClr val="0044D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4" name="CasellaDiTesto 63"/>
              <p:cNvSpPr txBox="1"/>
              <p:nvPr/>
            </p:nvSpPr>
            <p:spPr>
              <a:xfrm>
                <a:off x="6034881" y="5307806"/>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21</a:t>
                </a:r>
                <a:endParaRPr lang="it-IT" sz="1400" dirty="0">
                  <a:solidFill>
                    <a:schemeClr val="bg1"/>
                  </a:solidFill>
                  <a:latin typeface="Calibri" panose="020F0502020204030204" pitchFamily="34" charset="0"/>
                  <a:cs typeface="Calibri" panose="020F0502020204030204" pitchFamily="34" charset="0"/>
                </a:endParaRPr>
              </a:p>
            </p:txBody>
          </p:sp>
          <p:sp>
            <p:nvSpPr>
              <p:cNvPr id="61" name="Figura a mano libera 60"/>
              <p:cNvSpPr/>
              <p:nvPr/>
            </p:nvSpPr>
            <p:spPr bwMode="auto">
              <a:xfrm>
                <a:off x="5510213" y="4802981"/>
                <a:ext cx="485775" cy="1062038"/>
              </a:xfrm>
              <a:custGeom>
                <a:avLst/>
                <a:gdLst>
                  <a:gd name="connsiteX0" fmla="*/ 0 w 485775"/>
                  <a:gd name="connsiteY0" fmla="*/ 0 h 1062038"/>
                  <a:gd name="connsiteX1" fmla="*/ 176212 w 485775"/>
                  <a:gd name="connsiteY1" fmla="*/ 400050 h 1062038"/>
                  <a:gd name="connsiteX2" fmla="*/ 304800 w 485775"/>
                  <a:gd name="connsiteY2" fmla="*/ 714375 h 1062038"/>
                  <a:gd name="connsiteX3" fmla="*/ 450056 w 485775"/>
                  <a:gd name="connsiteY3" fmla="*/ 1062038 h 1062038"/>
                  <a:gd name="connsiteX4" fmla="*/ 485775 w 485775"/>
                  <a:gd name="connsiteY4" fmla="*/ 1047750 h 1062038"/>
                  <a:gd name="connsiteX5" fmla="*/ 271462 w 485775"/>
                  <a:gd name="connsiteY5" fmla="*/ 466725 h 1062038"/>
                  <a:gd name="connsiteX6" fmla="*/ 252412 w 485775"/>
                  <a:gd name="connsiteY6" fmla="*/ 338138 h 1062038"/>
                  <a:gd name="connsiteX7" fmla="*/ 171450 w 485775"/>
                  <a:gd name="connsiteY7" fmla="*/ 250032 h 1062038"/>
                  <a:gd name="connsiteX8" fmla="*/ 59531 w 485775"/>
                  <a:gd name="connsiteY8" fmla="*/ 21432 h 1062038"/>
                  <a:gd name="connsiteX9" fmla="*/ 0 w 485775"/>
                  <a:gd name="connsiteY9" fmla="*/ 0 h 10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775" h="1062038">
                    <a:moveTo>
                      <a:pt x="0" y="0"/>
                    </a:moveTo>
                    <a:lnTo>
                      <a:pt x="176212" y="400050"/>
                    </a:lnTo>
                    <a:lnTo>
                      <a:pt x="304800" y="714375"/>
                    </a:lnTo>
                    <a:lnTo>
                      <a:pt x="450056" y="1062038"/>
                    </a:lnTo>
                    <a:lnTo>
                      <a:pt x="485775" y="1047750"/>
                    </a:lnTo>
                    <a:lnTo>
                      <a:pt x="271462" y="466725"/>
                    </a:lnTo>
                    <a:lnTo>
                      <a:pt x="252412" y="338138"/>
                    </a:lnTo>
                    <a:lnTo>
                      <a:pt x="171450" y="250032"/>
                    </a:lnTo>
                    <a:lnTo>
                      <a:pt x="59531" y="21432"/>
                    </a:lnTo>
                    <a:lnTo>
                      <a:pt x="0" y="0"/>
                    </a:lnTo>
                    <a:close/>
                  </a:path>
                </a:pathLst>
              </a:custGeom>
              <a:solidFill>
                <a:srgbClr val="0681E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3" name="Figura a mano libera 62"/>
              <p:cNvSpPr/>
              <p:nvPr/>
            </p:nvSpPr>
            <p:spPr bwMode="auto">
              <a:xfrm>
                <a:off x="5553075" y="5024438"/>
                <a:ext cx="280988" cy="566737"/>
              </a:xfrm>
              <a:custGeom>
                <a:avLst/>
                <a:gdLst>
                  <a:gd name="connsiteX0" fmla="*/ 0 w 280988"/>
                  <a:gd name="connsiteY0" fmla="*/ 0 h 566737"/>
                  <a:gd name="connsiteX1" fmla="*/ 102394 w 280988"/>
                  <a:gd name="connsiteY1" fmla="*/ 176212 h 566737"/>
                  <a:gd name="connsiteX2" fmla="*/ 173831 w 280988"/>
                  <a:gd name="connsiteY2" fmla="*/ 352425 h 566737"/>
                  <a:gd name="connsiteX3" fmla="*/ 242888 w 280988"/>
                  <a:gd name="connsiteY3" fmla="*/ 547687 h 566737"/>
                  <a:gd name="connsiteX4" fmla="*/ 280988 w 280988"/>
                  <a:gd name="connsiteY4" fmla="*/ 566737 h 566737"/>
                  <a:gd name="connsiteX5" fmla="*/ 166688 w 280988"/>
                  <a:gd name="connsiteY5" fmla="*/ 300037 h 566737"/>
                  <a:gd name="connsiteX6" fmla="*/ 52388 w 280988"/>
                  <a:gd name="connsiteY6" fmla="*/ 35718 h 566737"/>
                  <a:gd name="connsiteX7" fmla="*/ 0 w 280988"/>
                  <a:gd name="connsiteY7" fmla="*/ 0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8" h="566737">
                    <a:moveTo>
                      <a:pt x="0" y="0"/>
                    </a:moveTo>
                    <a:lnTo>
                      <a:pt x="102394" y="176212"/>
                    </a:lnTo>
                    <a:lnTo>
                      <a:pt x="173831" y="352425"/>
                    </a:lnTo>
                    <a:lnTo>
                      <a:pt x="242888" y="547687"/>
                    </a:lnTo>
                    <a:lnTo>
                      <a:pt x="280988" y="566737"/>
                    </a:lnTo>
                    <a:lnTo>
                      <a:pt x="166688" y="300037"/>
                    </a:lnTo>
                    <a:lnTo>
                      <a:pt x="52388" y="35718"/>
                    </a:lnTo>
                    <a:lnTo>
                      <a:pt x="0" y="0"/>
                    </a:lnTo>
                    <a:close/>
                  </a:path>
                </a:pathLst>
              </a:custGeom>
              <a:solidFill>
                <a:srgbClr val="13FFD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5" name="Figura a mano libera 64"/>
              <p:cNvSpPr/>
              <p:nvPr/>
            </p:nvSpPr>
            <p:spPr bwMode="auto">
              <a:xfrm>
                <a:off x="5584031" y="5138738"/>
                <a:ext cx="195263" cy="452437"/>
              </a:xfrm>
              <a:custGeom>
                <a:avLst/>
                <a:gdLst>
                  <a:gd name="connsiteX0" fmla="*/ 0 w 195263"/>
                  <a:gd name="connsiteY0" fmla="*/ 114300 h 452437"/>
                  <a:gd name="connsiteX1" fmla="*/ 76200 w 195263"/>
                  <a:gd name="connsiteY1" fmla="*/ 295275 h 452437"/>
                  <a:gd name="connsiteX2" fmla="*/ 195263 w 195263"/>
                  <a:gd name="connsiteY2" fmla="*/ 452437 h 452437"/>
                  <a:gd name="connsiteX3" fmla="*/ 185738 w 195263"/>
                  <a:gd name="connsiteY3" fmla="*/ 431006 h 452437"/>
                  <a:gd name="connsiteX4" fmla="*/ 83344 w 195263"/>
                  <a:gd name="connsiteY4" fmla="*/ 138112 h 452437"/>
                  <a:gd name="connsiteX5" fmla="*/ 11907 w 195263"/>
                  <a:gd name="connsiteY5" fmla="*/ 0 h 452437"/>
                  <a:gd name="connsiteX6" fmla="*/ 0 w 195263"/>
                  <a:gd name="connsiteY6" fmla="*/ 114300 h 45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263" h="452437">
                    <a:moveTo>
                      <a:pt x="0" y="114300"/>
                    </a:moveTo>
                    <a:lnTo>
                      <a:pt x="76200" y="295275"/>
                    </a:lnTo>
                    <a:lnTo>
                      <a:pt x="195263" y="452437"/>
                    </a:lnTo>
                    <a:lnTo>
                      <a:pt x="185738" y="431006"/>
                    </a:lnTo>
                    <a:lnTo>
                      <a:pt x="83344" y="138112"/>
                    </a:lnTo>
                    <a:lnTo>
                      <a:pt x="11907" y="0"/>
                    </a:lnTo>
                    <a:lnTo>
                      <a:pt x="0" y="114300"/>
                    </a:lnTo>
                    <a:close/>
                  </a:path>
                </a:pathLst>
              </a:custGeom>
              <a:solidFill>
                <a:srgbClr val="E1FC1B"/>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6" name="Rettangolo arrotondato 65"/>
              <p:cNvSpPr/>
              <p:nvPr/>
            </p:nvSpPr>
            <p:spPr bwMode="auto">
              <a:xfrm>
                <a:off x="6436519" y="6212681"/>
                <a:ext cx="264319" cy="330994"/>
              </a:xfrm>
              <a:prstGeom prst="roundRect">
                <a:avLst/>
              </a:prstGeom>
              <a:solidFill>
                <a:srgbClr val="000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1" name="CasellaDiTesto 70"/>
              <p:cNvSpPr txBox="1"/>
              <p:nvPr/>
            </p:nvSpPr>
            <p:spPr>
              <a:xfrm>
                <a:off x="6774797" y="6224289"/>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26</a:t>
                </a:r>
                <a:endParaRPr lang="it-IT" sz="1400" dirty="0">
                  <a:solidFill>
                    <a:schemeClr val="bg1"/>
                  </a:solidFill>
                  <a:latin typeface="Calibri" panose="020F0502020204030204" pitchFamily="34" charset="0"/>
                  <a:cs typeface="Calibri" panose="020F0502020204030204" pitchFamily="34" charset="0"/>
                </a:endParaRPr>
              </a:p>
            </p:txBody>
          </p:sp>
          <p:sp>
            <p:nvSpPr>
              <p:cNvPr id="68" name="Figura a mano libera 67"/>
              <p:cNvSpPr/>
              <p:nvPr/>
            </p:nvSpPr>
            <p:spPr bwMode="auto">
              <a:xfrm>
                <a:off x="5362575" y="5779294"/>
                <a:ext cx="576263" cy="833437"/>
              </a:xfrm>
              <a:custGeom>
                <a:avLst/>
                <a:gdLst>
                  <a:gd name="connsiteX0" fmla="*/ 309563 w 576263"/>
                  <a:gd name="connsiteY0" fmla="*/ 78581 h 833437"/>
                  <a:gd name="connsiteX1" fmla="*/ 250031 w 576263"/>
                  <a:gd name="connsiteY1" fmla="*/ 300037 h 833437"/>
                  <a:gd name="connsiteX2" fmla="*/ 157163 w 576263"/>
                  <a:gd name="connsiteY2" fmla="*/ 547687 h 833437"/>
                  <a:gd name="connsiteX3" fmla="*/ 66675 w 576263"/>
                  <a:gd name="connsiteY3" fmla="*/ 738187 h 833437"/>
                  <a:gd name="connsiteX4" fmla="*/ 0 w 576263"/>
                  <a:gd name="connsiteY4" fmla="*/ 833437 h 833437"/>
                  <a:gd name="connsiteX5" fmla="*/ 185738 w 576263"/>
                  <a:gd name="connsiteY5" fmla="*/ 657225 h 833437"/>
                  <a:gd name="connsiteX6" fmla="*/ 314325 w 576263"/>
                  <a:gd name="connsiteY6" fmla="*/ 514350 h 833437"/>
                  <a:gd name="connsiteX7" fmla="*/ 471488 w 576263"/>
                  <a:gd name="connsiteY7" fmla="*/ 288131 h 833437"/>
                  <a:gd name="connsiteX8" fmla="*/ 576263 w 576263"/>
                  <a:gd name="connsiteY8" fmla="*/ 102394 h 833437"/>
                  <a:gd name="connsiteX9" fmla="*/ 533400 w 576263"/>
                  <a:gd name="connsiteY9" fmla="*/ 0 h 833437"/>
                  <a:gd name="connsiteX10" fmla="*/ 309563 w 576263"/>
                  <a:gd name="connsiteY10" fmla="*/ 78581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263" h="833437">
                    <a:moveTo>
                      <a:pt x="309563" y="78581"/>
                    </a:moveTo>
                    <a:lnTo>
                      <a:pt x="250031" y="300037"/>
                    </a:lnTo>
                    <a:lnTo>
                      <a:pt x="157163" y="547687"/>
                    </a:lnTo>
                    <a:lnTo>
                      <a:pt x="66675" y="738187"/>
                    </a:lnTo>
                    <a:lnTo>
                      <a:pt x="0" y="833437"/>
                    </a:lnTo>
                    <a:lnTo>
                      <a:pt x="185738" y="657225"/>
                    </a:lnTo>
                    <a:lnTo>
                      <a:pt x="314325" y="514350"/>
                    </a:lnTo>
                    <a:lnTo>
                      <a:pt x="471488" y="288131"/>
                    </a:lnTo>
                    <a:lnTo>
                      <a:pt x="576263" y="102394"/>
                    </a:lnTo>
                    <a:lnTo>
                      <a:pt x="533400" y="0"/>
                    </a:lnTo>
                    <a:lnTo>
                      <a:pt x="309563" y="78581"/>
                    </a:lnTo>
                    <a:close/>
                  </a:path>
                </a:pathLst>
              </a:custGeom>
              <a:solidFill>
                <a:srgbClr val="009CE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3" name="CasellaDiTesto 72"/>
              <p:cNvSpPr txBox="1"/>
              <p:nvPr/>
            </p:nvSpPr>
            <p:spPr>
              <a:xfrm>
                <a:off x="5553075" y="5849204"/>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25</a:t>
                </a:r>
                <a:endParaRPr lang="it-IT" sz="1400" dirty="0">
                  <a:solidFill>
                    <a:schemeClr val="bg1"/>
                  </a:solidFill>
                  <a:latin typeface="Calibri" panose="020F0502020204030204" pitchFamily="34" charset="0"/>
                  <a:cs typeface="Calibri" panose="020F0502020204030204" pitchFamily="34" charset="0"/>
                </a:endParaRPr>
              </a:p>
            </p:txBody>
          </p:sp>
          <p:sp>
            <p:nvSpPr>
              <p:cNvPr id="70" name="Figura a mano libera 69"/>
              <p:cNvSpPr/>
              <p:nvPr/>
            </p:nvSpPr>
            <p:spPr bwMode="auto">
              <a:xfrm>
                <a:off x="5686425" y="5593556"/>
                <a:ext cx="207169" cy="240507"/>
              </a:xfrm>
              <a:custGeom>
                <a:avLst/>
                <a:gdLst>
                  <a:gd name="connsiteX0" fmla="*/ 107156 w 207169"/>
                  <a:gd name="connsiteY0" fmla="*/ 0 h 240507"/>
                  <a:gd name="connsiteX1" fmla="*/ 0 w 207169"/>
                  <a:gd name="connsiteY1" fmla="*/ 240507 h 240507"/>
                  <a:gd name="connsiteX2" fmla="*/ 207169 w 207169"/>
                  <a:gd name="connsiteY2" fmla="*/ 171450 h 240507"/>
                  <a:gd name="connsiteX3" fmla="*/ 107156 w 207169"/>
                  <a:gd name="connsiteY3" fmla="*/ 0 h 240507"/>
                  <a:gd name="connsiteX0" fmla="*/ 107156 w 207169"/>
                  <a:gd name="connsiteY0" fmla="*/ 0 h 240507"/>
                  <a:gd name="connsiteX1" fmla="*/ 0 w 207169"/>
                  <a:gd name="connsiteY1" fmla="*/ 240507 h 240507"/>
                  <a:gd name="connsiteX2" fmla="*/ 207169 w 207169"/>
                  <a:gd name="connsiteY2" fmla="*/ 171450 h 240507"/>
                  <a:gd name="connsiteX3" fmla="*/ 142875 w 207169"/>
                  <a:gd name="connsiteY3" fmla="*/ 16669 h 240507"/>
                  <a:gd name="connsiteX4" fmla="*/ 107156 w 207169"/>
                  <a:gd name="connsiteY4" fmla="*/ 0 h 24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69" h="240507">
                    <a:moveTo>
                      <a:pt x="107156" y="0"/>
                    </a:moveTo>
                    <a:lnTo>
                      <a:pt x="0" y="240507"/>
                    </a:lnTo>
                    <a:lnTo>
                      <a:pt x="207169" y="171450"/>
                    </a:lnTo>
                    <a:cubicBezTo>
                      <a:pt x="184944" y="133350"/>
                      <a:pt x="165100" y="54769"/>
                      <a:pt x="142875" y="16669"/>
                    </a:cubicBezTo>
                    <a:lnTo>
                      <a:pt x="107156" y="0"/>
                    </a:lnTo>
                    <a:close/>
                  </a:path>
                </a:pathLst>
              </a:custGeom>
              <a:solidFill>
                <a:srgbClr val="0098E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2" name="Figura a mano libera 71"/>
              <p:cNvSpPr/>
              <p:nvPr/>
            </p:nvSpPr>
            <p:spPr bwMode="auto">
              <a:xfrm>
                <a:off x="5043488" y="6648450"/>
                <a:ext cx="280987" cy="164306"/>
              </a:xfrm>
              <a:custGeom>
                <a:avLst/>
                <a:gdLst>
                  <a:gd name="connsiteX0" fmla="*/ 0 w 280987"/>
                  <a:gd name="connsiteY0" fmla="*/ 66675 h 164306"/>
                  <a:gd name="connsiteX1" fmla="*/ 280987 w 280987"/>
                  <a:gd name="connsiteY1" fmla="*/ 0 h 164306"/>
                  <a:gd name="connsiteX2" fmla="*/ 280987 w 280987"/>
                  <a:gd name="connsiteY2" fmla="*/ 161925 h 164306"/>
                  <a:gd name="connsiteX3" fmla="*/ 195262 w 280987"/>
                  <a:gd name="connsiteY3" fmla="*/ 159544 h 164306"/>
                  <a:gd name="connsiteX4" fmla="*/ 192881 w 280987"/>
                  <a:gd name="connsiteY4" fmla="*/ 119063 h 164306"/>
                  <a:gd name="connsiteX5" fmla="*/ 173831 w 280987"/>
                  <a:gd name="connsiteY5" fmla="*/ 123825 h 164306"/>
                  <a:gd name="connsiteX6" fmla="*/ 176212 w 280987"/>
                  <a:gd name="connsiteY6" fmla="*/ 164306 h 164306"/>
                  <a:gd name="connsiteX7" fmla="*/ 4762 w 280987"/>
                  <a:gd name="connsiteY7" fmla="*/ 164306 h 164306"/>
                  <a:gd name="connsiteX8" fmla="*/ 0 w 280987"/>
                  <a:gd name="connsiteY8" fmla="*/ 66675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7" h="164306">
                    <a:moveTo>
                      <a:pt x="0" y="66675"/>
                    </a:moveTo>
                    <a:lnTo>
                      <a:pt x="280987" y="0"/>
                    </a:lnTo>
                    <a:lnTo>
                      <a:pt x="280987" y="161925"/>
                    </a:lnTo>
                    <a:lnTo>
                      <a:pt x="195262" y="159544"/>
                    </a:lnTo>
                    <a:lnTo>
                      <a:pt x="192881" y="119063"/>
                    </a:lnTo>
                    <a:lnTo>
                      <a:pt x="173831" y="123825"/>
                    </a:lnTo>
                    <a:lnTo>
                      <a:pt x="176212" y="164306"/>
                    </a:lnTo>
                    <a:lnTo>
                      <a:pt x="4762" y="164306"/>
                    </a:lnTo>
                    <a:lnTo>
                      <a:pt x="0" y="66675"/>
                    </a:lnTo>
                    <a:close/>
                  </a:path>
                </a:pathLst>
              </a:custGeom>
              <a:solidFill>
                <a:srgbClr val="FFDE0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7" name="CasellaDiTesto 76"/>
              <p:cNvSpPr txBox="1"/>
              <p:nvPr/>
            </p:nvSpPr>
            <p:spPr>
              <a:xfrm>
                <a:off x="5026358" y="6590239"/>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27</a:t>
                </a:r>
                <a:endParaRPr lang="it-IT" sz="1400" dirty="0">
                  <a:solidFill>
                    <a:schemeClr val="bg1"/>
                  </a:solidFill>
                  <a:latin typeface="Calibri" panose="020F0502020204030204" pitchFamily="34" charset="0"/>
                  <a:cs typeface="Calibri" panose="020F0502020204030204" pitchFamily="34" charset="0"/>
                </a:endParaRPr>
              </a:p>
            </p:txBody>
          </p:sp>
          <p:sp>
            <p:nvSpPr>
              <p:cNvPr id="78" name="CasellaDiTesto 77"/>
              <p:cNvSpPr txBox="1"/>
              <p:nvPr/>
            </p:nvSpPr>
            <p:spPr>
              <a:xfrm>
                <a:off x="2624824" y="293826"/>
                <a:ext cx="399192" cy="338554"/>
              </a:xfrm>
              <a:prstGeom prst="rect">
                <a:avLst/>
              </a:prstGeom>
              <a:noFill/>
            </p:spPr>
            <p:txBody>
              <a:bodyPr wrap="square" rtlCol="0">
                <a:spAutoFit/>
              </a:bodyPr>
              <a:lstStyle/>
              <a:p>
                <a:pPr algn="r"/>
                <a:r>
                  <a:rPr lang="it-IT" sz="1600" dirty="0" smtClean="0">
                    <a:solidFill>
                      <a:schemeClr val="tx1"/>
                    </a:solidFill>
                    <a:effectLst/>
                    <a:latin typeface="Calibri" panose="020F0502020204030204" pitchFamily="34" charset="0"/>
                    <a:cs typeface="Calibri" panose="020F0502020204030204" pitchFamily="34" charset="0"/>
                  </a:rPr>
                  <a:t>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79" name="CasellaDiTesto 78"/>
              <p:cNvSpPr txBox="1"/>
              <p:nvPr/>
            </p:nvSpPr>
            <p:spPr>
              <a:xfrm>
                <a:off x="2624824" y="1415891"/>
                <a:ext cx="399192" cy="338554"/>
              </a:xfrm>
              <a:prstGeom prst="rect">
                <a:avLst/>
              </a:prstGeom>
              <a:noFill/>
            </p:spPr>
            <p:txBody>
              <a:bodyPr wrap="square" rtlCol="0">
                <a:spAutoFit/>
              </a:bodyPr>
              <a:lstStyle/>
              <a:p>
                <a:pPr algn="r"/>
                <a:r>
                  <a:rPr lang="it-IT" sz="1600" dirty="0" smtClean="0">
                    <a:solidFill>
                      <a:schemeClr val="tx1"/>
                    </a:solidFill>
                    <a:effectLst/>
                    <a:latin typeface="Calibri" panose="020F0502020204030204" pitchFamily="34" charset="0"/>
                    <a:cs typeface="Calibri" panose="020F0502020204030204" pitchFamily="34" charset="0"/>
                  </a:rPr>
                  <a:t>5</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80" name="CasellaDiTesto 79"/>
              <p:cNvSpPr txBox="1"/>
              <p:nvPr/>
            </p:nvSpPr>
            <p:spPr>
              <a:xfrm>
                <a:off x="2525547" y="2547482"/>
                <a:ext cx="498469" cy="338554"/>
              </a:xfrm>
              <a:prstGeom prst="rect">
                <a:avLst/>
              </a:prstGeom>
              <a:noFill/>
            </p:spPr>
            <p:txBody>
              <a:bodyPr wrap="square" rtlCol="0">
                <a:spAutoFit/>
              </a:bodyPr>
              <a:lstStyle/>
              <a:p>
                <a:pPr algn="r"/>
                <a:r>
                  <a:rPr lang="it-IT" sz="1600" dirty="0" smtClean="0">
                    <a:solidFill>
                      <a:schemeClr val="tx1"/>
                    </a:solidFill>
                    <a:effectLst/>
                    <a:latin typeface="Calibri" panose="020F0502020204030204" pitchFamily="34" charset="0"/>
                    <a:cs typeface="Calibri" panose="020F0502020204030204" pitchFamily="34" charset="0"/>
                  </a:rPr>
                  <a:t>10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81" name="CasellaDiTesto 80"/>
              <p:cNvSpPr txBox="1"/>
              <p:nvPr/>
            </p:nvSpPr>
            <p:spPr>
              <a:xfrm>
                <a:off x="2524761" y="3669547"/>
                <a:ext cx="499255" cy="338554"/>
              </a:xfrm>
              <a:prstGeom prst="rect">
                <a:avLst/>
              </a:prstGeom>
              <a:noFill/>
            </p:spPr>
            <p:txBody>
              <a:bodyPr wrap="square" rtlCol="0">
                <a:spAutoFit/>
              </a:bodyPr>
              <a:lstStyle/>
              <a:p>
                <a:pPr algn="r"/>
                <a:r>
                  <a:rPr lang="it-IT" sz="1600" dirty="0" smtClean="0">
                    <a:solidFill>
                      <a:schemeClr val="tx1"/>
                    </a:solidFill>
                    <a:effectLst/>
                    <a:latin typeface="Calibri" panose="020F0502020204030204" pitchFamily="34" charset="0"/>
                    <a:cs typeface="Calibri" panose="020F0502020204030204" pitchFamily="34" charset="0"/>
                  </a:rPr>
                  <a:t>15</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82" name="CasellaDiTesto 81"/>
              <p:cNvSpPr txBox="1"/>
              <p:nvPr/>
            </p:nvSpPr>
            <p:spPr>
              <a:xfrm>
                <a:off x="2525547" y="4810094"/>
                <a:ext cx="498469" cy="338554"/>
              </a:xfrm>
              <a:prstGeom prst="rect">
                <a:avLst/>
              </a:prstGeom>
              <a:noFill/>
            </p:spPr>
            <p:txBody>
              <a:bodyPr wrap="square" rtlCol="0">
                <a:spAutoFit/>
              </a:bodyPr>
              <a:lstStyle/>
              <a:p>
                <a:pPr algn="r"/>
                <a:r>
                  <a:rPr lang="it-IT" sz="1600" dirty="0" smtClean="0">
                    <a:solidFill>
                      <a:schemeClr val="tx1"/>
                    </a:solidFill>
                    <a:effectLst/>
                    <a:latin typeface="Calibri" panose="020F0502020204030204" pitchFamily="34" charset="0"/>
                    <a:cs typeface="Calibri" panose="020F0502020204030204" pitchFamily="34" charset="0"/>
                  </a:rPr>
                  <a:t>20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83" name="CasellaDiTesto 82"/>
              <p:cNvSpPr txBox="1"/>
              <p:nvPr/>
            </p:nvSpPr>
            <p:spPr>
              <a:xfrm>
                <a:off x="2524761" y="5932159"/>
                <a:ext cx="499255" cy="338554"/>
              </a:xfrm>
              <a:prstGeom prst="rect">
                <a:avLst/>
              </a:prstGeom>
              <a:noFill/>
            </p:spPr>
            <p:txBody>
              <a:bodyPr wrap="square" rtlCol="0">
                <a:spAutoFit/>
              </a:bodyPr>
              <a:lstStyle/>
              <a:p>
                <a:pPr algn="r"/>
                <a:r>
                  <a:rPr lang="it-IT" sz="1600" dirty="0" smtClean="0">
                    <a:solidFill>
                      <a:schemeClr val="tx1"/>
                    </a:solidFill>
                    <a:effectLst/>
                    <a:latin typeface="Calibri" panose="020F0502020204030204" pitchFamily="34" charset="0"/>
                    <a:cs typeface="Calibri" panose="020F0502020204030204" pitchFamily="34" charset="0"/>
                  </a:rPr>
                  <a:t>25</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84" name="CasellaDiTesto 83"/>
              <p:cNvSpPr txBox="1"/>
              <p:nvPr/>
            </p:nvSpPr>
            <p:spPr>
              <a:xfrm rot="16200000">
                <a:off x="1450636" y="3441891"/>
                <a:ext cx="2264002" cy="400110"/>
              </a:xfrm>
              <a:prstGeom prst="rect">
                <a:avLst/>
              </a:prstGeom>
              <a:noFill/>
            </p:spPr>
            <p:txBody>
              <a:bodyPr wrap="square" rtlCol="0">
                <a:spAutoFit/>
              </a:bodyPr>
              <a:lstStyle/>
              <a:p>
                <a:pPr algn="ctr"/>
                <a:r>
                  <a:rPr lang="it-IT" sz="2000" dirty="0" smtClean="0">
                    <a:solidFill>
                      <a:schemeClr val="tx1"/>
                    </a:solidFill>
                    <a:effectLst/>
                    <a:latin typeface="Calibri" panose="020F0502020204030204" pitchFamily="34" charset="0"/>
                    <a:cs typeface="Calibri" panose="020F0502020204030204" pitchFamily="34" charset="0"/>
                  </a:rPr>
                  <a:t>Pressure (GPa)</a:t>
                </a:r>
                <a:endParaRPr lang="it-IT" sz="2000" dirty="0">
                  <a:solidFill>
                    <a:schemeClr val="tx1"/>
                  </a:solidFill>
                  <a:effectLst/>
                  <a:latin typeface="Calibri" panose="020F0502020204030204" pitchFamily="34" charset="0"/>
                  <a:cs typeface="Calibri" panose="020F0502020204030204" pitchFamily="34" charset="0"/>
                </a:endParaRPr>
              </a:p>
            </p:txBody>
          </p:sp>
          <p:sp>
            <p:nvSpPr>
              <p:cNvPr id="85" name="CasellaDiTesto 84"/>
              <p:cNvSpPr txBox="1"/>
              <p:nvPr/>
            </p:nvSpPr>
            <p:spPr>
              <a:xfrm>
                <a:off x="2628550" y="219541"/>
                <a:ext cx="663006" cy="338554"/>
              </a:xfrm>
              <a:prstGeom prst="rect">
                <a:avLst/>
              </a:prstGeom>
              <a:noFill/>
            </p:spPr>
            <p:txBody>
              <a:bodyPr wrap="square" rtlCol="0">
                <a:spAutoFit/>
              </a:bodyPr>
              <a:lstStyle/>
              <a:p>
                <a:pPr algn="ctr"/>
                <a:r>
                  <a:rPr lang="it-IT" sz="1600" dirty="0" smtClean="0">
                    <a:solidFill>
                      <a:schemeClr val="tx1"/>
                    </a:solidFill>
                    <a:effectLst/>
                    <a:latin typeface="Calibri" panose="020F0502020204030204" pitchFamily="34" charset="0"/>
                    <a:cs typeface="Calibri" panose="020F0502020204030204" pitchFamily="34" charset="0"/>
                  </a:rPr>
                  <a:t>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86" name="CasellaDiTesto 85"/>
              <p:cNvSpPr txBox="1"/>
              <p:nvPr/>
            </p:nvSpPr>
            <p:spPr>
              <a:xfrm>
                <a:off x="4482798" y="67386"/>
                <a:ext cx="2331054" cy="297517"/>
              </a:xfrm>
              <a:prstGeom prst="rect">
                <a:avLst/>
              </a:prstGeom>
              <a:noFill/>
            </p:spPr>
            <p:txBody>
              <a:bodyPr wrap="square" rtlCol="0">
                <a:spAutoFit/>
              </a:bodyPr>
              <a:lstStyle/>
              <a:p>
                <a:pPr algn="ctr">
                  <a:lnSpc>
                    <a:spcPts val="1600"/>
                  </a:lnSpc>
                </a:pPr>
                <a:r>
                  <a:rPr lang="it-IT" sz="2000" dirty="0" smtClean="0">
                    <a:solidFill>
                      <a:schemeClr val="tx1"/>
                    </a:solidFill>
                    <a:effectLst/>
                    <a:latin typeface="Calibri" panose="020F0502020204030204" pitchFamily="34" charset="0"/>
                    <a:cs typeface="Calibri" panose="020F0502020204030204" pitchFamily="34" charset="0"/>
                  </a:rPr>
                  <a:t>Temperature (°C)</a:t>
                </a:r>
                <a:endParaRPr lang="it-IT" sz="2000" dirty="0">
                  <a:solidFill>
                    <a:schemeClr val="tx1"/>
                  </a:solidFill>
                  <a:effectLst/>
                  <a:latin typeface="Calibri" panose="020F0502020204030204" pitchFamily="34" charset="0"/>
                  <a:cs typeface="Calibri" panose="020F0502020204030204" pitchFamily="34" charset="0"/>
                </a:endParaRPr>
              </a:p>
            </p:txBody>
          </p:sp>
          <p:sp>
            <p:nvSpPr>
              <p:cNvPr id="87" name="CasellaDiTesto 86"/>
              <p:cNvSpPr txBox="1"/>
              <p:nvPr/>
            </p:nvSpPr>
            <p:spPr>
              <a:xfrm>
                <a:off x="3664916" y="219541"/>
                <a:ext cx="663006" cy="338554"/>
              </a:xfrm>
              <a:prstGeom prst="rect">
                <a:avLst/>
              </a:prstGeom>
              <a:noFill/>
            </p:spPr>
            <p:txBody>
              <a:bodyPr wrap="square" rtlCol="0">
                <a:spAutoFit/>
              </a:bodyPr>
              <a:lstStyle/>
              <a:p>
                <a:pPr algn="ctr"/>
                <a:r>
                  <a:rPr lang="it-IT" sz="1600" dirty="0" smtClean="0">
                    <a:solidFill>
                      <a:schemeClr val="tx1"/>
                    </a:solidFill>
                    <a:effectLst/>
                    <a:latin typeface="Calibri" panose="020F0502020204030204" pitchFamily="34" charset="0"/>
                    <a:cs typeface="Calibri" panose="020F0502020204030204" pitchFamily="34" charset="0"/>
                  </a:rPr>
                  <a:t>500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88" name="CasellaDiTesto 87"/>
              <p:cNvSpPr txBox="1"/>
              <p:nvPr/>
            </p:nvSpPr>
            <p:spPr>
              <a:xfrm>
                <a:off x="4586314" y="219541"/>
                <a:ext cx="892942" cy="338554"/>
              </a:xfrm>
              <a:prstGeom prst="rect">
                <a:avLst/>
              </a:prstGeom>
              <a:noFill/>
            </p:spPr>
            <p:txBody>
              <a:bodyPr wrap="square" rtlCol="0">
                <a:spAutoFit/>
              </a:bodyPr>
              <a:lstStyle/>
              <a:p>
                <a:pPr algn="ctr"/>
                <a:r>
                  <a:rPr lang="it-IT" sz="1600" dirty="0" smtClean="0">
                    <a:solidFill>
                      <a:schemeClr val="tx1"/>
                    </a:solidFill>
                    <a:effectLst/>
                    <a:latin typeface="Calibri" panose="020F0502020204030204" pitchFamily="34" charset="0"/>
                    <a:cs typeface="Calibri" panose="020F0502020204030204" pitchFamily="34" charset="0"/>
                  </a:rPr>
                  <a:t>1000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89" name="CasellaDiTesto 88"/>
              <p:cNvSpPr txBox="1"/>
              <p:nvPr/>
            </p:nvSpPr>
            <p:spPr>
              <a:xfrm>
                <a:off x="5703530" y="219541"/>
                <a:ext cx="731242" cy="338554"/>
              </a:xfrm>
              <a:prstGeom prst="rect">
                <a:avLst/>
              </a:prstGeom>
              <a:noFill/>
            </p:spPr>
            <p:txBody>
              <a:bodyPr wrap="square" rtlCol="0">
                <a:spAutoFit/>
              </a:bodyPr>
              <a:lstStyle/>
              <a:p>
                <a:pPr algn="ctr"/>
                <a:r>
                  <a:rPr lang="it-IT" sz="1600" dirty="0" smtClean="0">
                    <a:solidFill>
                      <a:schemeClr val="tx1"/>
                    </a:solidFill>
                    <a:effectLst/>
                    <a:latin typeface="Calibri" panose="020F0502020204030204" pitchFamily="34" charset="0"/>
                    <a:cs typeface="Calibri" panose="020F0502020204030204" pitchFamily="34" charset="0"/>
                  </a:rPr>
                  <a:t>1500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90" name="CasellaDiTesto 89"/>
              <p:cNvSpPr txBox="1"/>
              <p:nvPr/>
            </p:nvSpPr>
            <p:spPr>
              <a:xfrm>
                <a:off x="6659046" y="219541"/>
                <a:ext cx="892942" cy="338554"/>
              </a:xfrm>
              <a:prstGeom prst="rect">
                <a:avLst/>
              </a:prstGeom>
              <a:noFill/>
            </p:spPr>
            <p:txBody>
              <a:bodyPr wrap="square" rtlCol="0">
                <a:spAutoFit/>
              </a:bodyPr>
              <a:lstStyle/>
              <a:p>
                <a:pPr algn="ctr"/>
                <a:r>
                  <a:rPr lang="it-IT" sz="1600" dirty="0" smtClean="0">
                    <a:solidFill>
                      <a:schemeClr val="tx1"/>
                    </a:solidFill>
                    <a:effectLst/>
                    <a:latin typeface="Calibri" panose="020F0502020204030204" pitchFamily="34" charset="0"/>
                    <a:cs typeface="Calibri" panose="020F0502020204030204" pitchFamily="34" charset="0"/>
                  </a:rPr>
                  <a:t>2000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91" name="CasellaDiTesto 90"/>
              <p:cNvSpPr txBox="1"/>
              <p:nvPr/>
            </p:nvSpPr>
            <p:spPr>
              <a:xfrm>
                <a:off x="7721832" y="219541"/>
                <a:ext cx="731242" cy="338554"/>
              </a:xfrm>
              <a:prstGeom prst="rect">
                <a:avLst/>
              </a:prstGeom>
              <a:noFill/>
            </p:spPr>
            <p:txBody>
              <a:bodyPr wrap="square" rtlCol="0">
                <a:spAutoFit/>
              </a:bodyPr>
              <a:lstStyle/>
              <a:p>
                <a:pPr algn="ctr"/>
                <a:r>
                  <a:rPr lang="it-IT" sz="1600" dirty="0" smtClean="0">
                    <a:solidFill>
                      <a:schemeClr val="tx1"/>
                    </a:solidFill>
                    <a:effectLst/>
                    <a:latin typeface="Calibri" panose="020F0502020204030204" pitchFamily="34" charset="0"/>
                    <a:cs typeface="Calibri" panose="020F0502020204030204" pitchFamily="34" charset="0"/>
                  </a:rPr>
                  <a:t>2500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92" name="CasellaDiTesto 91"/>
              <p:cNvSpPr txBox="1"/>
              <p:nvPr/>
            </p:nvSpPr>
            <p:spPr>
              <a:xfrm>
                <a:off x="8654873" y="385615"/>
                <a:ext cx="399192" cy="338554"/>
              </a:xfrm>
              <a:prstGeom prst="rect">
                <a:avLst/>
              </a:prstGeom>
              <a:noFill/>
            </p:spPr>
            <p:txBody>
              <a:bodyPr wrap="square" rtlCol="0">
                <a:spAutoFit/>
              </a:bodyPr>
              <a:lstStyle/>
              <a:p>
                <a:r>
                  <a:rPr lang="it-IT" sz="1600" dirty="0" smtClean="0">
                    <a:solidFill>
                      <a:schemeClr val="tx1"/>
                    </a:solidFill>
                    <a:effectLst/>
                    <a:latin typeface="Calibri" panose="020F0502020204030204" pitchFamily="34" charset="0"/>
                    <a:cs typeface="Calibri" panose="020F0502020204030204" pitchFamily="34" charset="0"/>
                  </a:rPr>
                  <a:t>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93" name="CasellaDiTesto 92"/>
              <p:cNvSpPr txBox="1"/>
              <p:nvPr/>
            </p:nvSpPr>
            <p:spPr>
              <a:xfrm>
                <a:off x="8654873" y="1166813"/>
                <a:ext cx="399192" cy="338554"/>
              </a:xfrm>
              <a:prstGeom prst="rect">
                <a:avLst/>
              </a:prstGeom>
              <a:noFill/>
            </p:spPr>
            <p:txBody>
              <a:bodyPr wrap="square" rtlCol="0">
                <a:spAutoFit/>
              </a:bodyPr>
              <a:lstStyle/>
              <a:p>
                <a:r>
                  <a:rPr lang="it-IT" sz="1600" dirty="0" smtClean="0">
                    <a:solidFill>
                      <a:schemeClr val="tx1"/>
                    </a:solidFill>
                    <a:effectLst/>
                    <a:latin typeface="Calibri" panose="020F0502020204030204" pitchFamily="34" charset="0"/>
                    <a:cs typeface="Calibri" panose="020F0502020204030204" pitchFamily="34" charset="0"/>
                  </a:rPr>
                  <a:t>2</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94" name="CasellaDiTesto 93"/>
              <p:cNvSpPr txBox="1"/>
              <p:nvPr/>
            </p:nvSpPr>
            <p:spPr>
              <a:xfrm>
                <a:off x="8654873" y="2013327"/>
                <a:ext cx="399192" cy="338554"/>
              </a:xfrm>
              <a:prstGeom prst="rect">
                <a:avLst/>
              </a:prstGeom>
              <a:noFill/>
            </p:spPr>
            <p:txBody>
              <a:bodyPr wrap="square" rtlCol="0">
                <a:spAutoFit/>
              </a:bodyPr>
              <a:lstStyle/>
              <a:p>
                <a:r>
                  <a:rPr lang="it-IT" sz="1600" dirty="0" smtClean="0">
                    <a:solidFill>
                      <a:schemeClr val="tx1"/>
                    </a:solidFill>
                    <a:effectLst/>
                    <a:latin typeface="Calibri" panose="020F0502020204030204" pitchFamily="34" charset="0"/>
                    <a:cs typeface="Calibri" panose="020F0502020204030204" pitchFamily="34" charset="0"/>
                  </a:rPr>
                  <a:t>4</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95" name="CasellaDiTesto 94"/>
              <p:cNvSpPr txBox="1"/>
              <p:nvPr/>
            </p:nvSpPr>
            <p:spPr>
              <a:xfrm>
                <a:off x="8654873" y="2859841"/>
                <a:ext cx="399192" cy="338554"/>
              </a:xfrm>
              <a:prstGeom prst="rect">
                <a:avLst/>
              </a:prstGeom>
              <a:noFill/>
            </p:spPr>
            <p:txBody>
              <a:bodyPr wrap="square" rtlCol="0">
                <a:spAutoFit/>
              </a:bodyPr>
              <a:lstStyle/>
              <a:p>
                <a:r>
                  <a:rPr lang="it-IT" sz="1600" dirty="0" smtClean="0">
                    <a:solidFill>
                      <a:schemeClr val="tx1"/>
                    </a:solidFill>
                    <a:effectLst/>
                    <a:latin typeface="Calibri" panose="020F0502020204030204" pitchFamily="34" charset="0"/>
                    <a:cs typeface="Calibri" panose="020F0502020204030204" pitchFamily="34" charset="0"/>
                  </a:rPr>
                  <a:t>6</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96" name="CasellaDiTesto 95"/>
              <p:cNvSpPr txBox="1"/>
              <p:nvPr/>
            </p:nvSpPr>
            <p:spPr>
              <a:xfrm>
                <a:off x="8654873" y="3680723"/>
                <a:ext cx="399192" cy="338554"/>
              </a:xfrm>
              <a:prstGeom prst="rect">
                <a:avLst/>
              </a:prstGeom>
              <a:noFill/>
            </p:spPr>
            <p:txBody>
              <a:bodyPr wrap="square" rtlCol="0">
                <a:spAutoFit/>
              </a:bodyPr>
              <a:lstStyle/>
              <a:p>
                <a:r>
                  <a:rPr lang="it-IT" sz="1600" dirty="0" smtClean="0">
                    <a:solidFill>
                      <a:schemeClr val="tx1"/>
                    </a:solidFill>
                    <a:effectLst/>
                    <a:latin typeface="Calibri" panose="020F0502020204030204" pitchFamily="34" charset="0"/>
                    <a:cs typeface="Calibri" panose="020F0502020204030204" pitchFamily="34" charset="0"/>
                  </a:rPr>
                  <a:t>8</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97" name="CasellaDiTesto 96"/>
              <p:cNvSpPr txBox="1"/>
              <p:nvPr/>
            </p:nvSpPr>
            <p:spPr>
              <a:xfrm>
                <a:off x="8654873" y="4527237"/>
                <a:ext cx="399192" cy="338554"/>
              </a:xfrm>
              <a:prstGeom prst="rect">
                <a:avLst/>
              </a:prstGeom>
              <a:noFill/>
            </p:spPr>
            <p:txBody>
              <a:bodyPr wrap="square" rtlCol="0">
                <a:spAutoFit/>
              </a:bodyPr>
              <a:lstStyle/>
              <a:p>
                <a:r>
                  <a:rPr lang="it-IT" sz="1600" dirty="0" smtClean="0">
                    <a:solidFill>
                      <a:schemeClr val="tx1"/>
                    </a:solidFill>
                    <a:effectLst/>
                    <a:latin typeface="Calibri" panose="020F0502020204030204" pitchFamily="34" charset="0"/>
                    <a:cs typeface="Calibri" panose="020F0502020204030204" pitchFamily="34" charset="0"/>
                  </a:rPr>
                  <a:t>10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98" name="CasellaDiTesto 97"/>
              <p:cNvSpPr txBox="1"/>
              <p:nvPr/>
            </p:nvSpPr>
            <p:spPr>
              <a:xfrm>
                <a:off x="8654873" y="5373751"/>
                <a:ext cx="399192" cy="338554"/>
              </a:xfrm>
              <a:prstGeom prst="rect">
                <a:avLst/>
              </a:prstGeom>
              <a:noFill/>
            </p:spPr>
            <p:txBody>
              <a:bodyPr wrap="square" rtlCol="0">
                <a:spAutoFit/>
              </a:bodyPr>
              <a:lstStyle/>
              <a:p>
                <a:r>
                  <a:rPr lang="it-IT" sz="1600" dirty="0" smtClean="0">
                    <a:solidFill>
                      <a:schemeClr val="tx1"/>
                    </a:solidFill>
                    <a:effectLst/>
                    <a:latin typeface="Calibri" panose="020F0502020204030204" pitchFamily="34" charset="0"/>
                    <a:cs typeface="Calibri" panose="020F0502020204030204" pitchFamily="34" charset="0"/>
                  </a:rPr>
                  <a:t>12</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99" name="CasellaDiTesto 98"/>
              <p:cNvSpPr txBox="1"/>
              <p:nvPr/>
            </p:nvSpPr>
            <p:spPr>
              <a:xfrm>
                <a:off x="8654873" y="6220265"/>
                <a:ext cx="399192" cy="338554"/>
              </a:xfrm>
              <a:prstGeom prst="rect">
                <a:avLst/>
              </a:prstGeom>
              <a:noFill/>
            </p:spPr>
            <p:txBody>
              <a:bodyPr wrap="square" rtlCol="0">
                <a:spAutoFit/>
              </a:bodyPr>
              <a:lstStyle/>
              <a:p>
                <a:r>
                  <a:rPr lang="it-IT" sz="1600" dirty="0" smtClean="0">
                    <a:solidFill>
                      <a:schemeClr val="tx1"/>
                    </a:solidFill>
                    <a:effectLst/>
                    <a:latin typeface="Calibri" panose="020F0502020204030204" pitchFamily="34" charset="0"/>
                    <a:cs typeface="Calibri" panose="020F0502020204030204" pitchFamily="34" charset="0"/>
                  </a:rPr>
                  <a:t>14</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101" name="CasellaDiTesto 100"/>
              <p:cNvSpPr txBox="1"/>
              <p:nvPr/>
            </p:nvSpPr>
            <p:spPr>
              <a:xfrm>
                <a:off x="8216900" y="28458"/>
                <a:ext cx="739600" cy="502702"/>
              </a:xfrm>
              <a:prstGeom prst="rect">
                <a:avLst/>
              </a:prstGeom>
              <a:noFill/>
            </p:spPr>
            <p:txBody>
              <a:bodyPr wrap="square" rtlCol="0">
                <a:spAutoFit/>
              </a:bodyPr>
              <a:lstStyle/>
              <a:p>
                <a:pPr algn="ctr">
                  <a:lnSpc>
                    <a:spcPts val="1600"/>
                  </a:lnSpc>
                </a:pPr>
                <a:r>
                  <a:rPr lang="it-IT" sz="1600" b="1" dirty="0" smtClean="0">
                    <a:solidFill>
                      <a:schemeClr val="tx1"/>
                    </a:solidFill>
                    <a:effectLst/>
                    <a:latin typeface="Calibri" panose="020F0502020204030204" pitchFamily="34" charset="0"/>
                    <a:cs typeface="Calibri" panose="020F0502020204030204" pitchFamily="34" charset="0"/>
                  </a:rPr>
                  <a:t>H</a:t>
                </a:r>
                <a:r>
                  <a:rPr lang="it-IT" sz="1600" b="1" baseline="-25000" dirty="0" smtClean="0">
                    <a:solidFill>
                      <a:schemeClr val="tx1"/>
                    </a:solidFill>
                    <a:effectLst/>
                    <a:latin typeface="Calibri" panose="020F0502020204030204" pitchFamily="34" charset="0"/>
                    <a:cs typeface="Calibri" panose="020F0502020204030204" pitchFamily="34" charset="0"/>
                  </a:rPr>
                  <a:t>2</a:t>
                </a:r>
                <a:r>
                  <a:rPr lang="it-IT" sz="1600" b="1" dirty="0" smtClean="0">
                    <a:solidFill>
                      <a:schemeClr val="tx1"/>
                    </a:solidFill>
                    <a:effectLst/>
                    <a:latin typeface="Calibri" panose="020F0502020204030204" pitchFamily="34" charset="0"/>
                    <a:cs typeface="Calibri" panose="020F0502020204030204" pitchFamily="34" charset="0"/>
                  </a:rPr>
                  <a:t>O (wt%)</a:t>
                </a:r>
                <a:endParaRPr lang="it-IT" sz="1600" b="1" dirty="0">
                  <a:solidFill>
                    <a:schemeClr val="tx1"/>
                  </a:solidFill>
                  <a:effectLst/>
                  <a:latin typeface="Calibri" panose="020F0502020204030204" pitchFamily="34" charset="0"/>
                  <a:cs typeface="Calibri" panose="020F0502020204030204" pitchFamily="34" charset="0"/>
                </a:endParaRPr>
              </a:p>
            </p:txBody>
          </p:sp>
          <p:sp>
            <p:nvSpPr>
              <p:cNvPr id="111" name="CasellaDiTesto 110"/>
              <p:cNvSpPr txBox="1"/>
              <p:nvPr/>
            </p:nvSpPr>
            <p:spPr>
              <a:xfrm>
                <a:off x="6587841" y="582135"/>
                <a:ext cx="1716267" cy="523220"/>
              </a:xfrm>
              <a:prstGeom prst="rect">
                <a:avLst/>
              </a:prstGeom>
              <a:noFill/>
            </p:spPr>
            <p:txBody>
              <a:bodyPr wrap="square" rtlCol="0">
                <a:spAutoFit/>
              </a:bodyPr>
              <a:lstStyle/>
              <a:p>
                <a:pPr algn="ctr"/>
                <a:r>
                  <a:rPr lang="it-IT" sz="1400" b="1" dirty="0" err="1" smtClean="0">
                    <a:solidFill>
                      <a:schemeClr val="bg1"/>
                    </a:solidFill>
                    <a:effectLst/>
                    <a:latin typeface="Calibri" panose="020F0502020204030204" pitchFamily="34" charset="0"/>
                    <a:cs typeface="Calibri" panose="020F0502020204030204" pitchFamily="34" charset="0"/>
                  </a:rPr>
                  <a:t>Iwamori</a:t>
                </a:r>
                <a:r>
                  <a:rPr lang="it-IT" sz="1400" b="1" dirty="0" smtClean="0">
                    <a:solidFill>
                      <a:schemeClr val="bg1"/>
                    </a:solidFill>
                    <a:effectLst/>
                    <a:latin typeface="Calibri" panose="020F0502020204030204" pitchFamily="34" charset="0"/>
                    <a:cs typeface="Calibri" panose="020F0502020204030204" pitchFamily="34" charset="0"/>
                  </a:rPr>
                  <a:t>, 2004 (EPSL, 227, 57-71</a:t>
                </a:r>
                <a:endParaRPr lang="it-IT" sz="1400" b="1" dirty="0">
                  <a:solidFill>
                    <a:schemeClr val="bg1"/>
                  </a:solidFill>
                  <a:effectLst/>
                  <a:latin typeface="Calibri" panose="020F0502020204030204" pitchFamily="34" charset="0"/>
                  <a:cs typeface="Calibri" panose="020F0502020204030204" pitchFamily="34" charset="0"/>
                </a:endParaRPr>
              </a:p>
            </p:txBody>
          </p:sp>
        </p:grpSp>
        <p:sp>
          <p:nvSpPr>
            <p:cNvPr id="107" name="CasellaDiTesto 106"/>
            <p:cNvSpPr txBox="1"/>
            <p:nvPr/>
          </p:nvSpPr>
          <p:spPr>
            <a:xfrm>
              <a:off x="5594517" y="5570002"/>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23</a:t>
              </a:r>
              <a:endParaRPr lang="it-IT" sz="1400" dirty="0">
                <a:solidFill>
                  <a:schemeClr val="bg1"/>
                </a:solidFill>
                <a:latin typeface="Calibri" panose="020F0502020204030204" pitchFamily="34" charset="0"/>
                <a:cs typeface="Calibri" panose="020F0502020204030204" pitchFamily="34" charset="0"/>
              </a:endParaRPr>
            </a:p>
          </p:txBody>
        </p:sp>
        <p:sp>
          <p:nvSpPr>
            <p:cNvPr id="108" name="CasellaDiTesto 107"/>
            <p:cNvSpPr txBox="1"/>
            <p:nvPr/>
          </p:nvSpPr>
          <p:spPr>
            <a:xfrm>
              <a:off x="5504029" y="5112197"/>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22</a:t>
              </a:r>
              <a:endParaRPr lang="it-IT" sz="1400" dirty="0">
                <a:solidFill>
                  <a:schemeClr val="bg1"/>
                </a:solidFill>
                <a:latin typeface="Calibri" panose="020F0502020204030204" pitchFamily="34" charset="0"/>
                <a:cs typeface="Calibri" panose="020F0502020204030204" pitchFamily="34" charset="0"/>
              </a:endParaRPr>
            </a:p>
          </p:txBody>
        </p:sp>
        <p:sp>
          <p:nvSpPr>
            <p:cNvPr id="109" name="CasellaDiTesto 108"/>
            <p:cNvSpPr txBox="1"/>
            <p:nvPr/>
          </p:nvSpPr>
          <p:spPr>
            <a:xfrm>
              <a:off x="4977329" y="4164811"/>
              <a:ext cx="379079" cy="307777"/>
            </a:xfrm>
            <a:prstGeom prst="rect">
              <a:avLst/>
            </a:prstGeom>
            <a:noFill/>
          </p:spPr>
          <p:txBody>
            <a:bodyPr wrap="square" rtlCol="0">
              <a:spAutoFit/>
            </a:bodyPr>
            <a:lstStyle/>
            <a:p>
              <a:pPr algn="ctr"/>
              <a:r>
                <a:rPr lang="it-IT" sz="1400" dirty="0" smtClean="0">
                  <a:solidFill>
                    <a:schemeClr val="bg1"/>
                  </a:solidFill>
                  <a:latin typeface="Calibri" panose="020F0502020204030204" pitchFamily="34" charset="0"/>
                  <a:cs typeface="Calibri" panose="020F0502020204030204" pitchFamily="34" charset="0"/>
                </a:rPr>
                <a:t>17</a:t>
              </a:r>
              <a:endParaRPr lang="it-IT" sz="1400" dirty="0">
                <a:solidFill>
                  <a:schemeClr val="bg1"/>
                </a:solidFill>
                <a:latin typeface="Calibri" panose="020F0502020204030204" pitchFamily="34" charset="0"/>
                <a:cs typeface="Calibri" panose="020F0502020204030204" pitchFamily="34" charset="0"/>
              </a:endParaRPr>
            </a:p>
          </p:txBody>
        </p:sp>
      </p:grpSp>
      <p:sp>
        <p:nvSpPr>
          <p:cNvPr id="100" name="CasellaDiTesto 99"/>
          <p:cNvSpPr txBox="1"/>
          <p:nvPr/>
        </p:nvSpPr>
        <p:spPr>
          <a:xfrm>
            <a:off x="-30335" y="-5"/>
            <a:ext cx="2459481" cy="6878806"/>
          </a:xfrm>
          <a:prstGeom prst="rect">
            <a:avLst/>
          </a:prstGeom>
          <a:solidFill>
            <a:schemeClr val="bg1"/>
          </a:solidFill>
        </p:spPr>
        <p:txBody>
          <a:bodyPr wrap="square" rtlCol="0">
            <a:spAutoFit/>
          </a:bodyPr>
          <a:lstStyle/>
          <a:p>
            <a:endParaRPr lang="it-IT" sz="9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1: </a:t>
            </a:r>
            <a:r>
              <a:rPr lang="it-IT" sz="1600" dirty="0" err="1" smtClean="0">
                <a:solidFill>
                  <a:schemeClr val="tx1"/>
                </a:solidFill>
                <a:effectLst/>
                <a:latin typeface="Calibri" panose="020F0502020204030204" pitchFamily="34" charset="0"/>
                <a:cs typeface="Calibri" panose="020F0502020204030204" pitchFamily="34" charset="0"/>
              </a:rPr>
              <a:t>ol±opx±cpx±pl</a:t>
            </a:r>
            <a:r>
              <a:rPr lang="it-IT" sz="1600" dirty="0" smtClean="0">
                <a:solidFill>
                  <a:schemeClr val="tx1"/>
                </a:solidFill>
                <a:effectLst/>
                <a:latin typeface="Calibri" panose="020F0502020204030204" pitchFamily="34" charset="0"/>
                <a:cs typeface="Calibri" panose="020F0502020204030204" pitchFamily="34" charset="0"/>
              </a:rPr>
              <a:t>/</a:t>
            </a:r>
            <a:r>
              <a:rPr lang="it-IT" sz="1600" dirty="0" err="1" smtClean="0">
                <a:solidFill>
                  <a:schemeClr val="tx1"/>
                </a:solidFill>
                <a:effectLst/>
                <a:latin typeface="Calibri" panose="020F0502020204030204" pitchFamily="34" charset="0"/>
                <a:cs typeface="Calibri" panose="020F0502020204030204" pitchFamily="34" charset="0"/>
              </a:rPr>
              <a:t>sp</a:t>
            </a:r>
            <a:r>
              <a:rPr lang="it-IT" sz="1600" dirty="0" smtClean="0">
                <a:solidFill>
                  <a:schemeClr val="tx1"/>
                </a:solidFill>
                <a:effectLst/>
                <a:latin typeface="Calibri" panose="020F0502020204030204" pitchFamily="34" charset="0"/>
                <a:cs typeface="Calibri" panose="020F0502020204030204" pitchFamily="34" charset="0"/>
              </a:rPr>
              <a:t>/</a:t>
            </a:r>
            <a:r>
              <a:rPr lang="it-IT" sz="1600" dirty="0" err="1" smtClean="0">
                <a:solidFill>
                  <a:schemeClr val="tx1"/>
                </a:solidFill>
                <a:effectLst/>
                <a:latin typeface="Calibri" panose="020F0502020204030204" pitchFamily="34" charset="0"/>
                <a:cs typeface="Calibri" panose="020F0502020204030204" pitchFamily="34" charset="0"/>
              </a:rPr>
              <a:t>gt</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2: </a:t>
            </a:r>
            <a:r>
              <a:rPr lang="it-IT" sz="1600" dirty="0" err="1" smtClean="0">
                <a:solidFill>
                  <a:schemeClr val="tx1"/>
                </a:solidFill>
                <a:effectLst/>
                <a:latin typeface="Calibri" panose="020F0502020204030204" pitchFamily="34" charset="0"/>
                <a:cs typeface="Calibri" panose="020F0502020204030204" pitchFamily="34" charset="0"/>
              </a:rPr>
              <a:t>ol+opx+sp+amph</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3: </a:t>
            </a:r>
            <a:r>
              <a:rPr lang="it-IT" sz="1600" dirty="0" err="1" smtClean="0">
                <a:solidFill>
                  <a:schemeClr val="tx1"/>
                </a:solidFill>
                <a:effectLst/>
                <a:latin typeface="Calibri" panose="020F0502020204030204" pitchFamily="34" charset="0"/>
                <a:cs typeface="Calibri" panose="020F0502020204030204" pitchFamily="34" charset="0"/>
              </a:rPr>
              <a:t>ol+opx+gt+amph</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4: </a:t>
            </a:r>
            <a:r>
              <a:rPr lang="it-IT" sz="1600" dirty="0" err="1" smtClean="0">
                <a:solidFill>
                  <a:schemeClr val="tx1"/>
                </a:solidFill>
                <a:effectLst/>
                <a:latin typeface="Calibri" panose="020F0502020204030204" pitchFamily="34" charset="0"/>
                <a:cs typeface="Calibri" panose="020F0502020204030204" pitchFamily="34" charset="0"/>
              </a:rPr>
              <a:t>ol+opx+chl+amph</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5: </a:t>
            </a:r>
            <a:r>
              <a:rPr lang="it-IT" sz="1600" dirty="0" err="1" smtClean="0">
                <a:solidFill>
                  <a:schemeClr val="tx1"/>
                </a:solidFill>
                <a:effectLst/>
                <a:latin typeface="Calibri" panose="020F0502020204030204" pitchFamily="34" charset="0"/>
                <a:cs typeface="Calibri" panose="020F0502020204030204" pitchFamily="34" charset="0"/>
              </a:rPr>
              <a:t>ol+opx+chl+cpx</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6: </a:t>
            </a:r>
            <a:r>
              <a:rPr lang="it-IT" sz="1600" dirty="0" err="1" smtClean="0">
                <a:solidFill>
                  <a:schemeClr val="tx1"/>
                </a:solidFill>
                <a:effectLst/>
                <a:latin typeface="Calibri" panose="020F0502020204030204" pitchFamily="34" charset="0"/>
                <a:cs typeface="Calibri" panose="020F0502020204030204" pitchFamily="34" charset="0"/>
              </a:rPr>
              <a:t>ol+talc+chl+amph</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7: </a:t>
            </a:r>
            <a:r>
              <a:rPr lang="it-IT" sz="1600" dirty="0" err="1" smtClean="0">
                <a:solidFill>
                  <a:schemeClr val="tx1"/>
                </a:solidFill>
                <a:effectLst/>
                <a:latin typeface="Calibri" panose="020F0502020204030204" pitchFamily="34" charset="0"/>
                <a:cs typeface="Calibri" panose="020F0502020204030204" pitchFamily="34" charset="0"/>
              </a:rPr>
              <a:t>ol+serp+chl+amph</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8: </a:t>
            </a:r>
            <a:r>
              <a:rPr lang="it-IT" sz="1600" dirty="0" err="1" smtClean="0">
                <a:solidFill>
                  <a:schemeClr val="tx1"/>
                </a:solidFill>
                <a:effectLst/>
                <a:latin typeface="Calibri" panose="020F0502020204030204" pitchFamily="34" charset="0"/>
                <a:cs typeface="Calibri" panose="020F0502020204030204" pitchFamily="34" charset="0"/>
              </a:rPr>
              <a:t>ol+serp+chl+cpx</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9: </a:t>
            </a:r>
            <a:r>
              <a:rPr lang="it-IT" sz="1600" dirty="0" err="1" smtClean="0">
                <a:solidFill>
                  <a:schemeClr val="tx1"/>
                </a:solidFill>
                <a:effectLst/>
                <a:latin typeface="Calibri" panose="020F0502020204030204" pitchFamily="34" charset="0"/>
                <a:cs typeface="Calibri" panose="020F0502020204030204" pitchFamily="34" charset="0"/>
              </a:rPr>
              <a:t>ol+opx+MgS+cpx</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10: </a:t>
            </a:r>
            <a:r>
              <a:rPr lang="it-IT" sz="1600" dirty="0" err="1" smtClean="0">
                <a:solidFill>
                  <a:schemeClr val="tx1"/>
                </a:solidFill>
                <a:effectLst/>
                <a:latin typeface="Calibri" panose="020F0502020204030204" pitchFamily="34" charset="0"/>
                <a:cs typeface="Calibri" panose="020F0502020204030204" pitchFamily="34" charset="0"/>
              </a:rPr>
              <a:t>ol+serp+gt+cpx</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11: </a:t>
            </a:r>
            <a:r>
              <a:rPr lang="it-IT" sz="1600" dirty="0" err="1" smtClean="0">
                <a:solidFill>
                  <a:schemeClr val="tx1"/>
                </a:solidFill>
                <a:effectLst/>
                <a:latin typeface="Calibri" panose="020F0502020204030204" pitchFamily="34" charset="0"/>
                <a:cs typeface="Calibri" panose="020F0502020204030204" pitchFamily="34" charset="0"/>
              </a:rPr>
              <a:t>A+serp+gt+cpx</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12: </a:t>
            </a:r>
            <a:r>
              <a:rPr lang="it-IT" sz="1600" dirty="0" err="1" smtClean="0">
                <a:solidFill>
                  <a:schemeClr val="tx1"/>
                </a:solidFill>
                <a:effectLst/>
                <a:latin typeface="Calibri" panose="020F0502020204030204" pitchFamily="34" charset="0"/>
                <a:cs typeface="Calibri" panose="020F0502020204030204" pitchFamily="34" charset="0"/>
              </a:rPr>
              <a:t>A+opx+gt+cpx</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13: </a:t>
            </a:r>
            <a:r>
              <a:rPr lang="it-IT" sz="1600" dirty="0" err="1" smtClean="0">
                <a:solidFill>
                  <a:schemeClr val="tx1"/>
                </a:solidFill>
                <a:effectLst/>
                <a:latin typeface="Calibri" panose="020F0502020204030204" pitchFamily="34" charset="0"/>
                <a:cs typeface="Calibri" panose="020F0502020204030204" pitchFamily="34" charset="0"/>
              </a:rPr>
              <a:t>chm+opx+gt+cpx</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14: </a:t>
            </a:r>
            <a:r>
              <a:rPr lang="it-IT" sz="1600" dirty="0" err="1" smtClean="0">
                <a:solidFill>
                  <a:schemeClr val="tx1"/>
                </a:solidFill>
                <a:effectLst/>
                <a:latin typeface="Calibri" panose="020F0502020204030204" pitchFamily="34" charset="0"/>
                <a:cs typeface="Calibri" panose="020F0502020204030204" pitchFamily="34" charset="0"/>
              </a:rPr>
              <a:t>ol+wd±opx±gt±cpx</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15:wd±opx/</a:t>
            </a:r>
            <a:r>
              <a:rPr lang="it-IT" sz="1600" dirty="0" err="1" smtClean="0">
                <a:solidFill>
                  <a:schemeClr val="tx1"/>
                </a:solidFill>
                <a:effectLst/>
                <a:latin typeface="Calibri" panose="020F0502020204030204" pitchFamily="34" charset="0"/>
                <a:cs typeface="Calibri" panose="020F0502020204030204" pitchFamily="34" charset="0"/>
              </a:rPr>
              <a:t>st±gt</a:t>
            </a:r>
            <a:r>
              <a:rPr lang="it-IT" sz="1600" dirty="0" smtClean="0">
                <a:solidFill>
                  <a:schemeClr val="tx1"/>
                </a:solidFill>
                <a:effectLst/>
                <a:latin typeface="Calibri" panose="020F0502020204030204" pitchFamily="34" charset="0"/>
                <a:cs typeface="Calibri" panose="020F0502020204030204" pitchFamily="34" charset="0"/>
              </a:rPr>
              <a:t>/</a:t>
            </a:r>
            <a:r>
              <a:rPr lang="it-IT" sz="1600" dirty="0" err="1" smtClean="0">
                <a:solidFill>
                  <a:schemeClr val="tx1"/>
                </a:solidFill>
                <a:effectLst/>
                <a:latin typeface="Calibri" panose="020F0502020204030204" pitchFamily="34" charset="0"/>
                <a:cs typeface="Calibri" panose="020F0502020204030204" pitchFamily="34" charset="0"/>
              </a:rPr>
              <a:t>mj±cpx</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16: </a:t>
            </a:r>
            <a:r>
              <a:rPr lang="it-IT" sz="1600" dirty="0" err="1" smtClean="0">
                <a:solidFill>
                  <a:schemeClr val="tx1"/>
                </a:solidFill>
                <a:effectLst/>
                <a:latin typeface="Calibri" panose="020F0502020204030204" pitchFamily="34" charset="0"/>
                <a:cs typeface="Calibri" panose="020F0502020204030204" pitchFamily="34" charset="0"/>
              </a:rPr>
              <a:t>E+opx+gt+cpx</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17: </a:t>
            </a:r>
            <a:r>
              <a:rPr lang="it-IT" sz="1600" dirty="0" err="1" smtClean="0">
                <a:solidFill>
                  <a:schemeClr val="tx1"/>
                </a:solidFill>
                <a:effectLst/>
                <a:latin typeface="Calibri" panose="020F0502020204030204" pitchFamily="34" charset="0"/>
                <a:cs typeface="Calibri" panose="020F0502020204030204" pitchFamily="34" charset="0"/>
              </a:rPr>
              <a:t>E+st+gt+cpx</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18: </a:t>
            </a:r>
            <a:r>
              <a:rPr lang="it-IT" sz="1600" dirty="0" err="1" smtClean="0">
                <a:solidFill>
                  <a:schemeClr val="tx1"/>
                </a:solidFill>
                <a:effectLst/>
                <a:latin typeface="Calibri" panose="020F0502020204030204" pitchFamily="34" charset="0"/>
                <a:cs typeface="Calibri" panose="020F0502020204030204" pitchFamily="34" charset="0"/>
              </a:rPr>
              <a:t>E+D+gt+cpx</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19: </a:t>
            </a:r>
            <a:r>
              <a:rPr lang="it-IT" sz="1600" dirty="0" err="1" smtClean="0">
                <a:solidFill>
                  <a:schemeClr val="tx1"/>
                </a:solidFill>
                <a:effectLst/>
                <a:latin typeface="Calibri" panose="020F0502020204030204" pitchFamily="34" charset="0"/>
                <a:cs typeface="Calibri" panose="020F0502020204030204" pitchFamily="34" charset="0"/>
              </a:rPr>
              <a:t>A+D+gt+cpx</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20: </a:t>
            </a:r>
            <a:r>
              <a:rPr lang="it-IT" sz="1600" dirty="0" err="1" smtClean="0">
                <a:solidFill>
                  <a:schemeClr val="tx1"/>
                </a:solidFill>
                <a:effectLst/>
                <a:latin typeface="Calibri" panose="020F0502020204030204" pitchFamily="34" charset="0"/>
                <a:cs typeface="Calibri" panose="020F0502020204030204" pitchFamily="34" charset="0"/>
              </a:rPr>
              <a:t>br+D+gt</a:t>
            </a:r>
            <a:r>
              <a:rPr lang="it-IT" sz="1600" dirty="0" smtClean="0">
                <a:solidFill>
                  <a:schemeClr val="tx1"/>
                </a:solidFill>
                <a:effectLst/>
                <a:latin typeface="Calibri" panose="020F0502020204030204" pitchFamily="34" charset="0"/>
                <a:cs typeface="Calibri" panose="020F0502020204030204" pitchFamily="34" charset="0"/>
              </a:rPr>
              <a:t>/</a:t>
            </a:r>
            <a:r>
              <a:rPr lang="it-IT" sz="1600" dirty="0" err="1" smtClean="0">
                <a:solidFill>
                  <a:schemeClr val="tx1"/>
                </a:solidFill>
                <a:effectLst/>
                <a:latin typeface="Calibri" panose="020F0502020204030204" pitchFamily="34" charset="0"/>
                <a:cs typeface="Calibri" panose="020F0502020204030204" pitchFamily="34" charset="0"/>
              </a:rPr>
              <a:t>mj+cps</a:t>
            </a:r>
            <a:r>
              <a:rPr lang="it-IT" sz="1600" dirty="0" smtClean="0">
                <a:solidFill>
                  <a:schemeClr val="tx1"/>
                </a:solidFill>
                <a:effectLst/>
                <a:latin typeface="Calibri" panose="020F0502020204030204" pitchFamily="34" charset="0"/>
                <a:cs typeface="Calibri" panose="020F0502020204030204" pitchFamily="34" charset="0"/>
              </a:rPr>
              <a:t>/</a:t>
            </a:r>
            <a:r>
              <a:rPr lang="it-IT" sz="1600" dirty="0" err="1" smtClean="0">
                <a:solidFill>
                  <a:schemeClr val="tx1"/>
                </a:solidFill>
                <a:effectLst/>
                <a:latin typeface="Calibri" panose="020F0502020204030204" pitchFamily="34" charset="0"/>
                <a:cs typeface="Calibri" panose="020F0502020204030204" pitchFamily="34" charset="0"/>
              </a:rPr>
              <a:t>Capv</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21: </a:t>
            </a:r>
            <a:r>
              <a:rPr lang="it-IT" sz="1600" dirty="0" err="1" smtClean="0">
                <a:solidFill>
                  <a:schemeClr val="tx1"/>
                </a:solidFill>
                <a:effectLst/>
                <a:latin typeface="Calibri" panose="020F0502020204030204" pitchFamily="34" charset="0"/>
                <a:cs typeface="Calibri" panose="020F0502020204030204" pitchFamily="34" charset="0"/>
              </a:rPr>
              <a:t>rg±st</a:t>
            </a:r>
            <a:r>
              <a:rPr lang="it-IT" sz="1600" dirty="0" smtClean="0">
                <a:solidFill>
                  <a:schemeClr val="tx1"/>
                </a:solidFill>
                <a:effectLst/>
                <a:latin typeface="Calibri" panose="020F0502020204030204" pitchFamily="34" charset="0"/>
                <a:cs typeface="Calibri" panose="020F0502020204030204" pitchFamily="34" charset="0"/>
              </a:rPr>
              <a:t>/</a:t>
            </a:r>
            <a:r>
              <a:rPr lang="it-IT" sz="1600" dirty="0" err="1" smtClean="0">
                <a:solidFill>
                  <a:schemeClr val="tx1"/>
                </a:solidFill>
                <a:effectLst/>
                <a:latin typeface="Calibri" panose="020F0502020204030204" pitchFamily="34" charset="0"/>
                <a:cs typeface="Calibri" panose="020F0502020204030204" pitchFamily="34" charset="0"/>
              </a:rPr>
              <a:t>ak±mj±Capv</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22: </a:t>
            </a:r>
            <a:r>
              <a:rPr lang="it-IT" sz="1600" dirty="0" err="1" smtClean="0">
                <a:solidFill>
                  <a:schemeClr val="tx1"/>
                </a:solidFill>
                <a:effectLst/>
                <a:latin typeface="Calibri" panose="020F0502020204030204" pitchFamily="34" charset="0"/>
                <a:cs typeface="Calibri" panose="020F0502020204030204" pitchFamily="34" charset="0"/>
              </a:rPr>
              <a:t>sB+st+mj+Capv</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23: </a:t>
            </a:r>
            <a:r>
              <a:rPr lang="it-IT" sz="1600" dirty="0" err="1" smtClean="0">
                <a:solidFill>
                  <a:schemeClr val="tx1"/>
                </a:solidFill>
                <a:effectLst/>
                <a:latin typeface="Calibri" panose="020F0502020204030204" pitchFamily="34" charset="0"/>
                <a:cs typeface="Calibri" panose="020F0502020204030204" pitchFamily="34" charset="0"/>
              </a:rPr>
              <a:t>sB+ak+mj+Capv</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24: </a:t>
            </a:r>
            <a:r>
              <a:rPr lang="it-IT" sz="1600" dirty="0" err="1" smtClean="0">
                <a:solidFill>
                  <a:schemeClr val="tx1"/>
                </a:solidFill>
                <a:effectLst/>
                <a:latin typeface="Calibri" panose="020F0502020204030204" pitchFamily="34" charset="0"/>
                <a:cs typeface="Calibri" panose="020F0502020204030204" pitchFamily="34" charset="0"/>
              </a:rPr>
              <a:t>Sb+D+mj+Capv</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25: </a:t>
            </a:r>
            <a:r>
              <a:rPr lang="it-IT" sz="1600" dirty="0" err="1" smtClean="0">
                <a:solidFill>
                  <a:schemeClr val="tx1"/>
                </a:solidFill>
                <a:effectLst/>
                <a:latin typeface="Calibri" panose="020F0502020204030204" pitchFamily="34" charset="0"/>
                <a:cs typeface="Calibri" panose="020F0502020204030204" pitchFamily="34" charset="0"/>
              </a:rPr>
              <a:t>sB+br+gt</a:t>
            </a:r>
            <a:r>
              <a:rPr lang="it-IT" sz="1600" dirty="0" smtClean="0">
                <a:solidFill>
                  <a:schemeClr val="tx1"/>
                </a:solidFill>
                <a:effectLst/>
                <a:latin typeface="Calibri" panose="020F0502020204030204" pitchFamily="34" charset="0"/>
                <a:cs typeface="Calibri" panose="020F0502020204030204" pitchFamily="34" charset="0"/>
              </a:rPr>
              <a:t>/</a:t>
            </a:r>
            <a:r>
              <a:rPr lang="it-IT" sz="1600" dirty="0" err="1" smtClean="0">
                <a:solidFill>
                  <a:schemeClr val="tx1"/>
                </a:solidFill>
                <a:effectLst/>
                <a:latin typeface="Calibri" panose="020F0502020204030204" pitchFamily="34" charset="0"/>
                <a:cs typeface="Calibri" panose="020F0502020204030204" pitchFamily="34" charset="0"/>
              </a:rPr>
              <a:t>mj+Capv</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26: </a:t>
            </a:r>
            <a:r>
              <a:rPr lang="it-IT" sz="1600" dirty="0" err="1" smtClean="0">
                <a:solidFill>
                  <a:schemeClr val="tx1"/>
                </a:solidFill>
                <a:effectLst/>
                <a:latin typeface="Calibri" panose="020F0502020204030204" pitchFamily="34" charset="0"/>
                <a:cs typeface="Calibri" panose="020F0502020204030204" pitchFamily="34" charset="0"/>
              </a:rPr>
              <a:t>br+pe+Capv±Al</a:t>
            </a:r>
            <a:r>
              <a:rPr lang="it-IT" sz="1600" dirty="0" smtClean="0">
                <a:solidFill>
                  <a:schemeClr val="tx1"/>
                </a:solidFill>
                <a:effectLst/>
                <a:latin typeface="Calibri" panose="020F0502020204030204" pitchFamily="34" charset="0"/>
                <a:cs typeface="Calibri" panose="020F0502020204030204" pitchFamily="34" charset="0"/>
              </a:rPr>
              <a:t> </a:t>
            </a:r>
            <a:r>
              <a:rPr lang="it-IT" sz="1600" dirty="0" err="1" smtClean="0">
                <a:solidFill>
                  <a:schemeClr val="tx1"/>
                </a:solidFill>
                <a:effectLst/>
                <a:latin typeface="Calibri" panose="020F0502020204030204" pitchFamily="34" charset="0"/>
                <a:cs typeface="Calibri" panose="020F0502020204030204" pitchFamily="34" charset="0"/>
              </a:rPr>
              <a:t>phase</a:t>
            </a:r>
            <a:endParaRPr lang="it-IT" sz="1600" dirty="0" smtClean="0">
              <a:solidFill>
                <a:schemeClr val="tx1"/>
              </a:solidFill>
              <a:effectLst/>
              <a:latin typeface="Calibri" panose="020F0502020204030204" pitchFamily="34" charset="0"/>
              <a:cs typeface="Calibri" panose="020F0502020204030204" pitchFamily="34" charset="0"/>
            </a:endParaRPr>
          </a:p>
          <a:p>
            <a:r>
              <a:rPr lang="it-IT" sz="1600" dirty="0" smtClean="0">
                <a:solidFill>
                  <a:schemeClr val="tx1"/>
                </a:solidFill>
                <a:effectLst/>
                <a:latin typeface="Calibri" panose="020F0502020204030204" pitchFamily="34" charset="0"/>
                <a:cs typeface="Calibri" panose="020F0502020204030204" pitchFamily="34" charset="0"/>
              </a:rPr>
              <a:t>27: </a:t>
            </a:r>
            <a:r>
              <a:rPr lang="it-IT" sz="1600" dirty="0" err="1" smtClean="0">
                <a:solidFill>
                  <a:schemeClr val="tx1"/>
                </a:solidFill>
                <a:effectLst/>
                <a:latin typeface="Calibri" panose="020F0502020204030204" pitchFamily="34" charset="0"/>
                <a:cs typeface="Calibri" panose="020F0502020204030204" pitchFamily="34" charset="0"/>
              </a:rPr>
              <a:t>pe+D+gt+Capv</a:t>
            </a:r>
            <a:r>
              <a:rPr lang="it-IT" sz="1600" dirty="0" smtClean="0">
                <a:solidFill>
                  <a:schemeClr val="tx1"/>
                </a:solidFill>
                <a:effectLst/>
                <a:latin typeface="Calibri" panose="020F0502020204030204" pitchFamily="34" charset="0"/>
                <a:cs typeface="Calibri" panose="020F0502020204030204" pitchFamily="34" charset="0"/>
              </a:rPr>
              <a:t> </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102" name="Figura a mano libera 101"/>
          <p:cNvSpPr/>
          <p:nvPr/>
        </p:nvSpPr>
        <p:spPr bwMode="auto">
          <a:xfrm>
            <a:off x="5308486" y="493940"/>
            <a:ext cx="2638085" cy="6320518"/>
          </a:xfrm>
          <a:custGeom>
            <a:avLst/>
            <a:gdLst>
              <a:gd name="connsiteX0" fmla="*/ 0 w 2645228"/>
              <a:gd name="connsiteY0" fmla="*/ 0 h 6368143"/>
              <a:gd name="connsiteX1" fmla="*/ 141514 w 2645228"/>
              <a:gd name="connsiteY1" fmla="*/ 206829 h 6368143"/>
              <a:gd name="connsiteX2" fmla="*/ 424543 w 2645228"/>
              <a:gd name="connsiteY2" fmla="*/ 348343 h 6368143"/>
              <a:gd name="connsiteX3" fmla="*/ 522514 w 2645228"/>
              <a:gd name="connsiteY3" fmla="*/ 533400 h 6368143"/>
              <a:gd name="connsiteX4" fmla="*/ 1055914 w 2645228"/>
              <a:gd name="connsiteY4" fmla="*/ 914400 h 6368143"/>
              <a:gd name="connsiteX5" fmla="*/ 1611086 w 2645228"/>
              <a:gd name="connsiteY5" fmla="*/ 1861457 h 6368143"/>
              <a:gd name="connsiteX6" fmla="*/ 1872343 w 2645228"/>
              <a:gd name="connsiteY6" fmla="*/ 3037115 h 6368143"/>
              <a:gd name="connsiteX7" fmla="*/ 1915886 w 2645228"/>
              <a:gd name="connsiteY7" fmla="*/ 3429000 h 6368143"/>
              <a:gd name="connsiteX8" fmla="*/ 2100943 w 2645228"/>
              <a:gd name="connsiteY8" fmla="*/ 4038600 h 6368143"/>
              <a:gd name="connsiteX9" fmla="*/ 2209800 w 2645228"/>
              <a:gd name="connsiteY9" fmla="*/ 4659086 h 6368143"/>
              <a:gd name="connsiteX10" fmla="*/ 2275114 w 2645228"/>
              <a:gd name="connsiteY10" fmla="*/ 4985657 h 6368143"/>
              <a:gd name="connsiteX11" fmla="*/ 2481943 w 2645228"/>
              <a:gd name="connsiteY11" fmla="*/ 5780315 h 6368143"/>
              <a:gd name="connsiteX12" fmla="*/ 2645228 w 2645228"/>
              <a:gd name="connsiteY12" fmla="*/ 6368143 h 6368143"/>
              <a:gd name="connsiteX0" fmla="*/ 0 w 2645228"/>
              <a:gd name="connsiteY0" fmla="*/ 0 h 6368143"/>
              <a:gd name="connsiteX1" fmla="*/ 141514 w 2645228"/>
              <a:gd name="connsiteY1" fmla="*/ 206829 h 6368143"/>
              <a:gd name="connsiteX2" fmla="*/ 424543 w 2645228"/>
              <a:gd name="connsiteY2" fmla="*/ 348343 h 6368143"/>
              <a:gd name="connsiteX3" fmla="*/ 548708 w 2645228"/>
              <a:gd name="connsiteY3" fmla="*/ 533400 h 6368143"/>
              <a:gd name="connsiteX4" fmla="*/ 1055914 w 2645228"/>
              <a:gd name="connsiteY4" fmla="*/ 914400 h 6368143"/>
              <a:gd name="connsiteX5" fmla="*/ 1611086 w 2645228"/>
              <a:gd name="connsiteY5" fmla="*/ 1861457 h 6368143"/>
              <a:gd name="connsiteX6" fmla="*/ 1872343 w 2645228"/>
              <a:gd name="connsiteY6" fmla="*/ 3037115 h 6368143"/>
              <a:gd name="connsiteX7" fmla="*/ 1915886 w 2645228"/>
              <a:gd name="connsiteY7" fmla="*/ 3429000 h 6368143"/>
              <a:gd name="connsiteX8" fmla="*/ 2100943 w 2645228"/>
              <a:gd name="connsiteY8" fmla="*/ 4038600 h 6368143"/>
              <a:gd name="connsiteX9" fmla="*/ 2209800 w 2645228"/>
              <a:gd name="connsiteY9" fmla="*/ 4659086 h 6368143"/>
              <a:gd name="connsiteX10" fmla="*/ 2275114 w 2645228"/>
              <a:gd name="connsiteY10" fmla="*/ 4985657 h 6368143"/>
              <a:gd name="connsiteX11" fmla="*/ 2481943 w 2645228"/>
              <a:gd name="connsiteY11" fmla="*/ 5780315 h 6368143"/>
              <a:gd name="connsiteX12" fmla="*/ 2645228 w 2645228"/>
              <a:gd name="connsiteY12" fmla="*/ 6368143 h 6368143"/>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8771 w 2638085"/>
              <a:gd name="connsiteY4" fmla="*/ 866775 h 6320518"/>
              <a:gd name="connsiteX5" fmla="*/ 1603943 w 2638085"/>
              <a:gd name="connsiteY5" fmla="*/ 1813832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603943 w 2638085"/>
              <a:gd name="connsiteY5" fmla="*/ 1813832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65200 w 2638085"/>
              <a:gd name="connsiteY6" fmla="*/ 2989490 h 6320518"/>
              <a:gd name="connsiteX7" fmla="*/ 1908743 w 2638085"/>
              <a:gd name="connsiteY7" fmla="*/ 3381375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65200 w 2638085"/>
              <a:gd name="connsiteY6" fmla="*/ 2989490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93800 w 2638085"/>
              <a:gd name="connsiteY8" fmla="*/ 3990975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67971 w 2638085"/>
              <a:gd name="connsiteY10" fmla="*/ 4938032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74800 w 2638085"/>
              <a:gd name="connsiteY11" fmla="*/ 5732690 h 6320518"/>
              <a:gd name="connsiteX12" fmla="*/ 2638085 w 2638085"/>
              <a:gd name="connsiteY12" fmla="*/ 6320518 h 6320518"/>
              <a:gd name="connsiteX0" fmla="*/ 0 w 2638085"/>
              <a:gd name="connsiteY0" fmla="*/ 0 h 6320518"/>
              <a:gd name="connsiteX1" fmla="*/ 134371 w 2638085"/>
              <a:gd name="connsiteY1" fmla="*/ 159204 h 6320518"/>
              <a:gd name="connsiteX2" fmla="*/ 417400 w 2638085"/>
              <a:gd name="connsiteY2" fmla="*/ 300718 h 6320518"/>
              <a:gd name="connsiteX3" fmla="*/ 541565 w 2638085"/>
              <a:gd name="connsiteY3" fmla="*/ 485775 h 6320518"/>
              <a:gd name="connsiteX4" fmla="*/ 1046389 w 2638085"/>
              <a:gd name="connsiteY4" fmla="*/ 897731 h 6320518"/>
              <a:gd name="connsiteX5" fmla="*/ 1584893 w 2638085"/>
              <a:gd name="connsiteY5" fmla="*/ 1837644 h 6320518"/>
              <a:gd name="connsiteX6" fmla="*/ 1855675 w 2638085"/>
              <a:gd name="connsiteY6" fmla="*/ 3003777 h 6320518"/>
              <a:gd name="connsiteX7" fmla="*/ 1889693 w 2638085"/>
              <a:gd name="connsiteY7" fmla="*/ 3398043 h 6320518"/>
              <a:gd name="connsiteX8" fmla="*/ 2074750 w 2638085"/>
              <a:gd name="connsiteY8" fmla="*/ 4021931 h 6320518"/>
              <a:gd name="connsiteX9" fmla="*/ 2202657 w 2638085"/>
              <a:gd name="connsiteY9" fmla="*/ 4611461 h 6320518"/>
              <a:gd name="connsiteX10" fmla="*/ 2241777 w 2638085"/>
              <a:gd name="connsiteY10" fmla="*/ 4928507 h 6320518"/>
              <a:gd name="connsiteX11" fmla="*/ 2467656 w 2638085"/>
              <a:gd name="connsiteY11" fmla="*/ 5744596 h 6320518"/>
              <a:gd name="connsiteX12" fmla="*/ 2638085 w 2638085"/>
              <a:gd name="connsiteY12" fmla="*/ 6320518 h 632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8085" h="6320518">
                <a:moveTo>
                  <a:pt x="0" y="0"/>
                </a:moveTo>
                <a:cubicBezTo>
                  <a:pt x="35378" y="74386"/>
                  <a:pt x="64804" y="109084"/>
                  <a:pt x="134371" y="159204"/>
                </a:cubicBezTo>
                <a:cubicBezTo>
                  <a:pt x="203938" y="209324"/>
                  <a:pt x="349534" y="246290"/>
                  <a:pt x="417400" y="300718"/>
                </a:cubicBezTo>
                <a:cubicBezTo>
                  <a:pt x="485266" y="355147"/>
                  <a:pt x="436734" y="386273"/>
                  <a:pt x="541565" y="485775"/>
                </a:cubicBezTo>
                <a:cubicBezTo>
                  <a:pt x="646397" y="585277"/>
                  <a:pt x="872501" y="672420"/>
                  <a:pt x="1046389" y="897731"/>
                </a:cubicBezTo>
                <a:cubicBezTo>
                  <a:pt x="1220277" y="1123042"/>
                  <a:pt x="1450012" y="1486636"/>
                  <a:pt x="1584893" y="1837644"/>
                </a:cubicBezTo>
                <a:cubicBezTo>
                  <a:pt x="1719774" y="2188652"/>
                  <a:pt x="1816781" y="2710374"/>
                  <a:pt x="1855675" y="3003777"/>
                </a:cubicBezTo>
                <a:cubicBezTo>
                  <a:pt x="1894569" y="3297180"/>
                  <a:pt x="1853181" y="3228351"/>
                  <a:pt x="1889693" y="3398043"/>
                </a:cubicBezTo>
                <a:cubicBezTo>
                  <a:pt x="1926206" y="3567735"/>
                  <a:pt x="2022589" y="3819695"/>
                  <a:pt x="2074750" y="4021931"/>
                </a:cubicBezTo>
                <a:cubicBezTo>
                  <a:pt x="2126911" y="4224167"/>
                  <a:pt x="2174819" y="4460365"/>
                  <a:pt x="2202657" y="4611461"/>
                </a:cubicBezTo>
                <a:cubicBezTo>
                  <a:pt x="2230495" y="4762557"/>
                  <a:pt x="2197611" y="4739651"/>
                  <a:pt x="2241777" y="4928507"/>
                </a:cubicBezTo>
                <a:cubicBezTo>
                  <a:pt x="2285944" y="5117363"/>
                  <a:pt x="2401605" y="5512594"/>
                  <a:pt x="2467656" y="5744596"/>
                </a:cubicBezTo>
                <a:cubicBezTo>
                  <a:pt x="2533707" y="5976598"/>
                  <a:pt x="2587285" y="6141811"/>
                  <a:pt x="2638085" y="6320518"/>
                </a:cubicBezTo>
              </a:path>
            </a:pathLst>
          </a:custGeom>
          <a:noFill/>
          <a:ln w="28575" cap="flat" cmpd="sng" algn="ctr">
            <a:solidFill>
              <a:schemeClr val="bg1"/>
            </a:solidFill>
            <a:prstDash val="solid"/>
            <a:round/>
            <a:headEnd type="none" w="med" len="med"/>
            <a:tailEnd type="none" w="med" len="med"/>
          </a:ln>
          <a:effectLst>
            <a:glow rad="139700">
              <a:schemeClr val="accent1">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3" name="Figura a mano libera 102"/>
          <p:cNvSpPr/>
          <p:nvPr/>
        </p:nvSpPr>
        <p:spPr bwMode="auto">
          <a:xfrm>
            <a:off x="5051288" y="533060"/>
            <a:ext cx="2388417" cy="6259642"/>
          </a:xfrm>
          <a:custGeom>
            <a:avLst/>
            <a:gdLst>
              <a:gd name="connsiteX0" fmla="*/ 66701 w 2417202"/>
              <a:gd name="connsiteY0" fmla="*/ 0 h 6281445"/>
              <a:gd name="connsiteX1" fmla="*/ 186444 w 2417202"/>
              <a:gd name="connsiteY1" fmla="*/ 370114 h 6281445"/>
              <a:gd name="connsiteX2" fmla="*/ 121130 w 2417202"/>
              <a:gd name="connsiteY2" fmla="*/ 478971 h 6281445"/>
              <a:gd name="connsiteX3" fmla="*/ 1387 w 2417202"/>
              <a:gd name="connsiteY3" fmla="*/ 544285 h 6281445"/>
              <a:gd name="connsiteX4" fmla="*/ 208215 w 2417202"/>
              <a:gd name="connsiteY4" fmla="*/ 903514 h 6281445"/>
              <a:gd name="connsiteX5" fmla="*/ 447701 w 2417202"/>
              <a:gd name="connsiteY5" fmla="*/ 1600200 h 6281445"/>
              <a:gd name="connsiteX6" fmla="*/ 513015 w 2417202"/>
              <a:gd name="connsiteY6" fmla="*/ 2503714 h 6281445"/>
              <a:gd name="connsiteX7" fmla="*/ 545673 w 2417202"/>
              <a:gd name="connsiteY7" fmla="*/ 2710542 h 6281445"/>
              <a:gd name="connsiteX8" fmla="*/ 567444 w 2417202"/>
              <a:gd name="connsiteY8" fmla="*/ 2939142 h 6281445"/>
              <a:gd name="connsiteX9" fmla="*/ 1939044 w 2417202"/>
              <a:gd name="connsiteY9" fmla="*/ 3331028 h 6281445"/>
              <a:gd name="connsiteX10" fmla="*/ 2363587 w 2417202"/>
              <a:gd name="connsiteY10" fmla="*/ 4920342 h 6281445"/>
              <a:gd name="connsiteX11" fmla="*/ 861358 w 2417202"/>
              <a:gd name="connsiteY11" fmla="*/ 5344885 h 6281445"/>
              <a:gd name="connsiteX12" fmla="*/ 251758 w 2417202"/>
              <a:gd name="connsiteY12" fmla="*/ 6128657 h 6281445"/>
              <a:gd name="connsiteX13" fmla="*/ 284415 w 2417202"/>
              <a:gd name="connsiteY13" fmla="*/ 6281057 h 6281445"/>
              <a:gd name="connsiteX0" fmla="*/ 57176 w 2417202"/>
              <a:gd name="connsiteY0" fmla="*/ 0 h 6260014"/>
              <a:gd name="connsiteX1" fmla="*/ 186444 w 2417202"/>
              <a:gd name="connsiteY1" fmla="*/ 348683 h 6260014"/>
              <a:gd name="connsiteX2" fmla="*/ 121130 w 2417202"/>
              <a:gd name="connsiteY2" fmla="*/ 457540 h 6260014"/>
              <a:gd name="connsiteX3" fmla="*/ 1387 w 2417202"/>
              <a:gd name="connsiteY3" fmla="*/ 522854 h 6260014"/>
              <a:gd name="connsiteX4" fmla="*/ 208215 w 2417202"/>
              <a:gd name="connsiteY4" fmla="*/ 882083 h 6260014"/>
              <a:gd name="connsiteX5" fmla="*/ 447701 w 2417202"/>
              <a:gd name="connsiteY5" fmla="*/ 1578769 h 6260014"/>
              <a:gd name="connsiteX6" fmla="*/ 513015 w 2417202"/>
              <a:gd name="connsiteY6" fmla="*/ 2482283 h 6260014"/>
              <a:gd name="connsiteX7" fmla="*/ 545673 w 2417202"/>
              <a:gd name="connsiteY7" fmla="*/ 2689111 h 6260014"/>
              <a:gd name="connsiteX8" fmla="*/ 567444 w 2417202"/>
              <a:gd name="connsiteY8" fmla="*/ 2917711 h 6260014"/>
              <a:gd name="connsiteX9" fmla="*/ 1939044 w 2417202"/>
              <a:gd name="connsiteY9" fmla="*/ 3309597 h 6260014"/>
              <a:gd name="connsiteX10" fmla="*/ 2363587 w 2417202"/>
              <a:gd name="connsiteY10" fmla="*/ 4898911 h 6260014"/>
              <a:gd name="connsiteX11" fmla="*/ 861358 w 2417202"/>
              <a:gd name="connsiteY11" fmla="*/ 5323454 h 6260014"/>
              <a:gd name="connsiteX12" fmla="*/ 251758 w 2417202"/>
              <a:gd name="connsiteY12" fmla="*/ 6107226 h 6260014"/>
              <a:gd name="connsiteX13" fmla="*/ 284415 w 2417202"/>
              <a:gd name="connsiteY13" fmla="*/ 6259626 h 6260014"/>
              <a:gd name="connsiteX0" fmla="*/ 78419 w 2438445"/>
              <a:gd name="connsiteY0" fmla="*/ 0 h 6260014"/>
              <a:gd name="connsiteX1" fmla="*/ 207687 w 2438445"/>
              <a:gd name="connsiteY1" fmla="*/ 348683 h 6260014"/>
              <a:gd name="connsiteX2" fmla="*/ 142373 w 2438445"/>
              <a:gd name="connsiteY2" fmla="*/ 457540 h 6260014"/>
              <a:gd name="connsiteX3" fmla="*/ 1199 w 2438445"/>
              <a:gd name="connsiteY3" fmla="*/ 529998 h 6260014"/>
              <a:gd name="connsiteX4" fmla="*/ 229458 w 2438445"/>
              <a:gd name="connsiteY4" fmla="*/ 882083 h 6260014"/>
              <a:gd name="connsiteX5" fmla="*/ 468944 w 2438445"/>
              <a:gd name="connsiteY5" fmla="*/ 1578769 h 6260014"/>
              <a:gd name="connsiteX6" fmla="*/ 534258 w 2438445"/>
              <a:gd name="connsiteY6" fmla="*/ 2482283 h 6260014"/>
              <a:gd name="connsiteX7" fmla="*/ 566916 w 2438445"/>
              <a:gd name="connsiteY7" fmla="*/ 2689111 h 6260014"/>
              <a:gd name="connsiteX8" fmla="*/ 588687 w 2438445"/>
              <a:gd name="connsiteY8" fmla="*/ 2917711 h 6260014"/>
              <a:gd name="connsiteX9" fmla="*/ 1960287 w 2438445"/>
              <a:gd name="connsiteY9" fmla="*/ 3309597 h 6260014"/>
              <a:gd name="connsiteX10" fmla="*/ 2384830 w 2438445"/>
              <a:gd name="connsiteY10" fmla="*/ 4898911 h 6260014"/>
              <a:gd name="connsiteX11" fmla="*/ 882601 w 2438445"/>
              <a:gd name="connsiteY11" fmla="*/ 5323454 h 6260014"/>
              <a:gd name="connsiteX12" fmla="*/ 273001 w 2438445"/>
              <a:gd name="connsiteY12" fmla="*/ 6107226 h 6260014"/>
              <a:gd name="connsiteX13" fmla="*/ 305658 w 2438445"/>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33082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33082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37269"/>
              <a:gd name="connsiteY0" fmla="*/ 0 h 6260014"/>
              <a:gd name="connsiteX1" fmla="*/ 206511 w 2437269"/>
              <a:gd name="connsiteY1" fmla="*/ 348683 h 6260014"/>
              <a:gd name="connsiteX2" fmla="*/ 141197 w 2437269"/>
              <a:gd name="connsiteY2" fmla="*/ 457540 h 6260014"/>
              <a:gd name="connsiteX3" fmla="*/ 23 w 2437269"/>
              <a:gd name="connsiteY3" fmla="*/ 529998 h 6260014"/>
              <a:gd name="connsiteX4" fmla="*/ 228282 w 2437269"/>
              <a:gd name="connsiteY4" fmla="*/ 882083 h 6260014"/>
              <a:gd name="connsiteX5" fmla="*/ 467768 w 2437269"/>
              <a:gd name="connsiteY5" fmla="*/ 1578769 h 6260014"/>
              <a:gd name="connsiteX6" fmla="*/ 540226 w 2437269"/>
              <a:gd name="connsiteY6" fmla="*/ 2482283 h 6260014"/>
              <a:gd name="connsiteX7" fmla="*/ 565740 w 2437269"/>
              <a:gd name="connsiteY7" fmla="*/ 2689111 h 6260014"/>
              <a:gd name="connsiteX8" fmla="*/ 587511 w 2437269"/>
              <a:gd name="connsiteY8" fmla="*/ 2917711 h 6260014"/>
              <a:gd name="connsiteX9" fmla="*/ 1959111 w 2437269"/>
              <a:gd name="connsiteY9" fmla="*/ 3309597 h 6260014"/>
              <a:gd name="connsiteX10" fmla="*/ 2383654 w 2437269"/>
              <a:gd name="connsiteY10" fmla="*/ 4898911 h 6260014"/>
              <a:gd name="connsiteX11" fmla="*/ 881425 w 2437269"/>
              <a:gd name="connsiteY11" fmla="*/ 5323454 h 6260014"/>
              <a:gd name="connsiteX12" fmla="*/ 271825 w 2437269"/>
              <a:gd name="connsiteY12" fmla="*/ 6107226 h 6260014"/>
              <a:gd name="connsiteX13" fmla="*/ 304482 w 2437269"/>
              <a:gd name="connsiteY13" fmla="*/ 6259626 h 6260014"/>
              <a:gd name="connsiteX0" fmla="*/ 77243 w 2442792"/>
              <a:gd name="connsiteY0" fmla="*/ 0 h 6260014"/>
              <a:gd name="connsiteX1" fmla="*/ 206511 w 2442792"/>
              <a:gd name="connsiteY1" fmla="*/ 348683 h 6260014"/>
              <a:gd name="connsiteX2" fmla="*/ 141197 w 2442792"/>
              <a:gd name="connsiteY2" fmla="*/ 457540 h 6260014"/>
              <a:gd name="connsiteX3" fmla="*/ 23 w 2442792"/>
              <a:gd name="connsiteY3" fmla="*/ 529998 h 6260014"/>
              <a:gd name="connsiteX4" fmla="*/ 228282 w 2442792"/>
              <a:gd name="connsiteY4" fmla="*/ 882083 h 6260014"/>
              <a:gd name="connsiteX5" fmla="*/ 467768 w 2442792"/>
              <a:gd name="connsiteY5" fmla="*/ 1578769 h 6260014"/>
              <a:gd name="connsiteX6" fmla="*/ 540226 w 2442792"/>
              <a:gd name="connsiteY6" fmla="*/ 2482283 h 6260014"/>
              <a:gd name="connsiteX7" fmla="*/ 565740 w 2442792"/>
              <a:gd name="connsiteY7" fmla="*/ 2689111 h 6260014"/>
              <a:gd name="connsiteX8" fmla="*/ 587511 w 2442792"/>
              <a:gd name="connsiteY8" fmla="*/ 2917711 h 6260014"/>
              <a:gd name="connsiteX9" fmla="*/ 1959111 w 2442792"/>
              <a:gd name="connsiteY9" fmla="*/ 3309597 h 6260014"/>
              <a:gd name="connsiteX10" fmla="*/ 2383654 w 2442792"/>
              <a:gd name="connsiteY10" fmla="*/ 4898911 h 6260014"/>
              <a:gd name="connsiteX11" fmla="*/ 881425 w 2442792"/>
              <a:gd name="connsiteY11" fmla="*/ 5323454 h 6260014"/>
              <a:gd name="connsiteX12" fmla="*/ 271825 w 2442792"/>
              <a:gd name="connsiteY12" fmla="*/ 6107226 h 6260014"/>
              <a:gd name="connsiteX13" fmla="*/ 304482 w 2442792"/>
              <a:gd name="connsiteY13" fmla="*/ 6259626 h 6260014"/>
              <a:gd name="connsiteX0" fmla="*/ 77243 w 2442792"/>
              <a:gd name="connsiteY0" fmla="*/ 0 h 6260014"/>
              <a:gd name="connsiteX1" fmla="*/ 206511 w 2442792"/>
              <a:gd name="connsiteY1" fmla="*/ 348683 h 6260014"/>
              <a:gd name="connsiteX2" fmla="*/ 141197 w 2442792"/>
              <a:gd name="connsiteY2" fmla="*/ 457540 h 6260014"/>
              <a:gd name="connsiteX3" fmla="*/ 23 w 2442792"/>
              <a:gd name="connsiteY3" fmla="*/ 529998 h 6260014"/>
              <a:gd name="connsiteX4" fmla="*/ 228282 w 2442792"/>
              <a:gd name="connsiteY4" fmla="*/ 882083 h 6260014"/>
              <a:gd name="connsiteX5" fmla="*/ 467768 w 2442792"/>
              <a:gd name="connsiteY5" fmla="*/ 1578769 h 6260014"/>
              <a:gd name="connsiteX6" fmla="*/ 540226 w 2442792"/>
              <a:gd name="connsiteY6" fmla="*/ 2482283 h 6260014"/>
              <a:gd name="connsiteX7" fmla="*/ 565740 w 2442792"/>
              <a:gd name="connsiteY7" fmla="*/ 2689111 h 6260014"/>
              <a:gd name="connsiteX8" fmla="*/ 587511 w 2442792"/>
              <a:gd name="connsiteY8" fmla="*/ 2917711 h 6260014"/>
              <a:gd name="connsiteX9" fmla="*/ 1959111 w 2442792"/>
              <a:gd name="connsiteY9" fmla="*/ 3309597 h 6260014"/>
              <a:gd name="connsiteX10" fmla="*/ 2383654 w 2442792"/>
              <a:gd name="connsiteY10" fmla="*/ 4898911 h 6260014"/>
              <a:gd name="connsiteX11" fmla="*/ 881425 w 2442792"/>
              <a:gd name="connsiteY11" fmla="*/ 5323454 h 6260014"/>
              <a:gd name="connsiteX12" fmla="*/ 271825 w 2442792"/>
              <a:gd name="connsiteY12" fmla="*/ 6107226 h 6260014"/>
              <a:gd name="connsiteX13" fmla="*/ 304482 w 2442792"/>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7947"/>
              <a:gd name="connsiteY0" fmla="*/ 0 h 6260014"/>
              <a:gd name="connsiteX1" fmla="*/ 206511 w 2417947"/>
              <a:gd name="connsiteY1" fmla="*/ 348683 h 6260014"/>
              <a:gd name="connsiteX2" fmla="*/ 141197 w 2417947"/>
              <a:gd name="connsiteY2" fmla="*/ 457540 h 6260014"/>
              <a:gd name="connsiteX3" fmla="*/ 23 w 2417947"/>
              <a:gd name="connsiteY3" fmla="*/ 529998 h 6260014"/>
              <a:gd name="connsiteX4" fmla="*/ 228282 w 2417947"/>
              <a:gd name="connsiteY4" fmla="*/ 882083 h 6260014"/>
              <a:gd name="connsiteX5" fmla="*/ 467768 w 2417947"/>
              <a:gd name="connsiteY5" fmla="*/ 1578769 h 6260014"/>
              <a:gd name="connsiteX6" fmla="*/ 540226 w 2417947"/>
              <a:gd name="connsiteY6" fmla="*/ 2482283 h 6260014"/>
              <a:gd name="connsiteX7" fmla="*/ 565740 w 2417947"/>
              <a:gd name="connsiteY7" fmla="*/ 2689111 h 6260014"/>
              <a:gd name="connsiteX8" fmla="*/ 587511 w 2417947"/>
              <a:gd name="connsiteY8" fmla="*/ 2917711 h 6260014"/>
              <a:gd name="connsiteX9" fmla="*/ 1959111 w 2417947"/>
              <a:gd name="connsiteY9" fmla="*/ 3309597 h 6260014"/>
              <a:gd name="connsiteX10" fmla="*/ 2383654 w 2417947"/>
              <a:gd name="connsiteY10" fmla="*/ 4898911 h 6260014"/>
              <a:gd name="connsiteX11" fmla="*/ 881425 w 2417947"/>
              <a:gd name="connsiteY11" fmla="*/ 5323454 h 6260014"/>
              <a:gd name="connsiteX12" fmla="*/ 271825 w 2417947"/>
              <a:gd name="connsiteY12" fmla="*/ 6107226 h 6260014"/>
              <a:gd name="connsiteX13" fmla="*/ 304482 w 2417947"/>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09597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418391"/>
              <a:gd name="connsiteY0" fmla="*/ 0 h 6260014"/>
              <a:gd name="connsiteX1" fmla="*/ 206511 w 2418391"/>
              <a:gd name="connsiteY1" fmla="*/ 348683 h 6260014"/>
              <a:gd name="connsiteX2" fmla="*/ 141197 w 2418391"/>
              <a:gd name="connsiteY2" fmla="*/ 457540 h 6260014"/>
              <a:gd name="connsiteX3" fmla="*/ 23 w 2418391"/>
              <a:gd name="connsiteY3" fmla="*/ 529998 h 6260014"/>
              <a:gd name="connsiteX4" fmla="*/ 228282 w 2418391"/>
              <a:gd name="connsiteY4" fmla="*/ 882083 h 6260014"/>
              <a:gd name="connsiteX5" fmla="*/ 467768 w 2418391"/>
              <a:gd name="connsiteY5" fmla="*/ 1578769 h 6260014"/>
              <a:gd name="connsiteX6" fmla="*/ 540226 w 2418391"/>
              <a:gd name="connsiteY6" fmla="*/ 2482283 h 6260014"/>
              <a:gd name="connsiteX7" fmla="*/ 565740 w 2418391"/>
              <a:gd name="connsiteY7" fmla="*/ 2689111 h 6260014"/>
              <a:gd name="connsiteX8" fmla="*/ 587511 w 2418391"/>
              <a:gd name="connsiteY8" fmla="*/ 2917711 h 6260014"/>
              <a:gd name="connsiteX9" fmla="*/ 1959111 w 2418391"/>
              <a:gd name="connsiteY9" fmla="*/ 3321503 h 6260014"/>
              <a:gd name="connsiteX10" fmla="*/ 2383654 w 2418391"/>
              <a:gd name="connsiteY10" fmla="*/ 4898911 h 6260014"/>
              <a:gd name="connsiteX11" fmla="*/ 881425 w 2418391"/>
              <a:gd name="connsiteY11" fmla="*/ 5323454 h 6260014"/>
              <a:gd name="connsiteX12" fmla="*/ 271825 w 2418391"/>
              <a:gd name="connsiteY12" fmla="*/ 6107226 h 6260014"/>
              <a:gd name="connsiteX13" fmla="*/ 304482 w 2418391"/>
              <a:gd name="connsiteY13" fmla="*/ 6259626 h 6260014"/>
              <a:gd name="connsiteX0" fmla="*/ 77243 w 2385252"/>
              <a:gd name="connsiteY0" fmla="*/ 0 h 6260014"/>
              <a:gd name="connsiteX1" fmla="*/ 206511 w 2385252"/>
              <a:gd name="connsiteY1" fmla="*/ 348683 h 6260014"/>
              <a:gd name="connsiteX2" fmla="*/ 141197 w 2385252"/>
              <a:gd name="connsiteY2" fmla="*/ 457540 h 6260014"/>
              <a:gd name="connsiteX3" fmla="*/ 23 w 2385252"/>
              <a:gd name="connsiteY3" fmla="*/ 529998 h 6260014"/>
              <a:gd name="connsiteX4" fmla="*/ 228282 w 2385252"/>
              <a:gd name="connsiteY4" fmla="*/ 882083 h 6260014"/>
              <a:gd name="connsiteX5" fmla="*/ 467768 w 2385252"/>
              <a:gd name="connsiteY5" fmla="*/ 1578769 h 6260014"/>
              <a:gd name="connsiteX6" fmla="*/ 540226 w 2385252"/>
              <a:gd name="connsiteY6" fmla="*/ 2482283 h 6260014"/>
              <a:gd name="connsiteX7" fmla="*/ 565740 w 2385252"/>
              <a:gd name="connsiteY7" fmla="*/ 2689111 h 6260014"/>
              <a:gd name="connsiteX8" fmla="*/ 587511 w 2385252"/>
              <a:gd name="connsiteY8" fmla="*/ 2917711 h 6260014"/>
              <a:gd name="connsiteX9" fmla="*/ 1959111 w 2385252"/>
              <a:gd name="connsiteY9" fmla="*/ 3321503 h 6260014"/>
              <a:gd name="connsiteX10" fmla="*/ 2383654 w 2385252"/>
              <a:gd name="connsiteY10" fmla="*/ 4898911 h 6260014"/>
              <a:gd name="connsiteX11" fmla="*/ 881425 w 2385252"/>
              <a:gd name="connsiteY11" fmla="*/ 5323454 h 6260014"/>
              <a:gd name="connsiteX12" fmla="*/ 271825 w 2385252"/>
              <a:gd name="connsiteY12" fmla="*/ 6107226 h 6260014"/>
              <a:gd name="connsiteX13" fmla="*/ 304482 w 2385252"/>
              <a:gd name="connsiteY13" fmla="*/ 6259626 h 6260014"/>
              <a:gd name="connsiteX0" fmla="*/ 77243 w 2385252"/>
              <a:gd name="connsiteY0" fmla="*/ 0 h 6260014"/>
              <a:gd name="connsiteX1" fmla="*/ 206511 w 2385252"/>
              <a:gd name="connsiteY1" fmla="*/ 348683 h 6260014"/>
              <a:gd name="connsiteX2" fmla="*/ 141197 w 2385252"/>
              <a:gd name="connsiteY2" fmla="*/ 457540 h 6260014"/>
              <a:gd name="connsiteX3" fmla="*/ 23 w 2385252"/>
              <a:gd name="connsiteY3" fmla="*/ 529998 h 6260014"/>
              <a:gd name="connsiteX4" fmla="*/ 228282 w 2385252"/>
              <a:gd name="connsiteY4" fmla="*/ 882083 h 6260014"/>
              <a:gd name="connsiteX5" fmla="*/ 467768 w 2385252"/>
              <a:gd name="connsiteY5" fmla="*/ 1578769 h 6260014"/>
              <a:gd name="connsiteX6" fmla="*/ 540226 w 2385252"/>
              <a:gd name="connsiteY6" fmla="*/ 2482283 h 6260014"/>
              <a:gd name="connsiteX7" fmla="*/ 565740 w 2385252"/>
              <a:gd name="connsiteY7" fmla="*/ 2689111 h 6260014"/>
              <a:gd name="connsiteX8" fmla="*/ 587511 w 2385252"/>
              <a:gd name="connsiteY8" fmla="*/ 2917711 h 6260014"/>
              <a:gd name="connsiteX9" fmla="*/ 1959111 w 2385252"/>
              <a:gd name="connsiteY9" fmla="*/ 3321503 h 6260014"/>
              <a:gd name="connsiteX10" fmla="*/ 2383654 w 2385252"/>
              <a:gd name="connsiteY10" fmla="*/ 4898911 h 6260014"/>
              <a:gd name="connsiteX11" fmla="*/ 881425 w 2385252"/>
              <a:gd name="connsiteY11" fmla="*/ 5323454 h 6260014"/>
              <a:gd name="connsiteX12" fmla="*/ 271825 w 2385252"/>
              <a:gd name="connsiteY12" fmla="*/ 6107226 h 6260014"/>
              <a:gd name="connsiteX13" fmla="*/ 304482 w 2385252"/>
              <a:gd name="connsiteY13" fmla="*/ 6259626 h 6260014"/>
              <a:gd name="connsiteX0" fmla="*/ 77243 w 2390009"/>
              <a:gd name="connsiteY0" fmla="*/ 0 h 6260014"/>
              <a:gd name="connsiteX1" fmla="*/ 206511 w 2390009"/>
              <a:gd name="connsiteY1" fmla="*/ 348683 h 6260014"/>
              <a:gd name="connsiteX2" fmla="*/ 141197 w 2390009"/>
              <a:gd name="connsiteY2" fmla="*/ 457540 h 6260014"/>
              <a:gd name="connsiteX3" fmla="*/ 23 w 2390009"/>
              <a:gd name="connsiteY3" fmla="*/ 529998 h 6260014"/>
              <a:gd name="connsiteX4" fmla="*/ 228282 w 2390009"/>
              <a:gd name="connsiteY4" fmla="*/ 882083 h 6260014"/>
              <a:gd name="connsiteX5" fmla="*/ 467768 w 2390009"/>
              <a:gd name="connsiteY5" fmla="*/ 1578769 h 6260014"/>
              <a:gd name="connsiteX6" fmla="*/ 540226 w 2390009"/>
              <a:gd name="connsiteY6" fmla="*/ 2482283 h 6260014"/>
              <a:gd name="connsiteX7" fmla="*/ 565740 w 2390009"/>
              <a:gd name="connsiteY7" fmla="*/ 2689111 h 6260014"/>
              <a:gd name="connsiteX8" fmla="*/ 587511 w 2390009"/>
              <a:gd name="connsiteY8" fmla="*/ 2917711 h 6260014"/>
              <a:gd name="connsiteX9" fmla="*/ 1959111 w 2390009"/>
              <a:gd name="connsiteY9" fmla="*/ 3321503 h 6260014"/>
              <a:gd name="connsiteX10" fmla="*/ 2388417 w 2390009"/>
              <a:gd name="connsiteY10" fmla="*/ 4920342 h 6260014"/>
              <a:gd name="connsiteX11" fmla="*/ 881425 w 2390009"/>
              <a:gd name="connsiteY11" fmla="*/ 5323454 h 6260014"/>
              <a:gd name="connsiteX12" fmla="*/ 271825 w 2390009"/>
              <a:gd name="connsiteY12" fmla="*/ 6107226 h 6260014"/>
              <a:gd name="connsiteX13" fmla="*/ 304482 w 2390009"/>
              <a:gd name="connsiteY13" fmla="*/ 6259626 h 6260014"/>
              <a:gd name="connsiteX0" fmla="*/ 77243 w 2390009"/>
              <a:gd name="connsiteY0" fmla="*/ 0 h 6260014"/>
              <a:gd name="connsiteX1" fmla="*/ 206511 w 2390009"/>
              <a:gd name="connsiteY1" fmla="*/ 348683 h 6260014"/>
              <a:gd name="connsiteX2" fmla="*/ 141197 w 2390009"/>
              <a:gd name="connsiteY2" fmla="*/ 457540 h 6260014"/>
              <a:gd name="connsiteX3" fmla="*/ 23 w 2390009"/>
              <a:gd name="connsiteY3" fmla="*/ 529998 h 6260014"/>
              <a:gd name="connsiteX4" fmla="*/ 228282 w 2390009"/>
              <a:gd name="connsiteY4" fmla="*/ 882083 h 6260014"/>
              <a:gd name="connsiteX5" fmla="*/ 467768 w 2390009"/>
              <a:gd name="connsiteY5" fmla="*/ 1578769 h 6260014"/>
              <a:gd name="connsiteX6" fmla="*/ 540226 w 2390009"/>
              <a:gd name="connsiteY6" fmla="*/ 2482283 h 6260014"/>
              <a:gd name="connsiteX7" fmla="*/ 565740 w 2390009"/>
              <a:gd name="connsiteY7" fmla="*/ 2689111 h 6260014"/>
              <a:gd name="connsiteX8" fmla="*/ 587511 w 2390009"/>
              <a:gd name="connsiteY8" fmla="*/ 2917711 h 6260014"/>
              <a:gd name="connsiteX9" fmla="*/ 1959111 w 2390009"/>
              <a:gd name="connsiteY9" fmla="*/ 3321503 h 6260014"/>
              <a:gd name="connsiteX10" fmla="*/ 2388417 w 2390009"/>
              <a:gd name="connsiteY10" fmla="*/ 4920342 h 6260014"/>
              <a:gd name="connsiteX11" fmla="*/ 881425 w 2390009"/>
              <a:gd name="connsiteY11" fmla="*/ 5323454 h 6260014"/>
              <a:gd name="connsiteX12" fmla="*/ 271825 w 2390009"/>
              <a:gd name="connsiteY12" fmla="*/ 6107226 h 6260014"/>
              <a:gd name="connsiteX13" fmla="*/ 304482 w 2390009"/>
              <a:gd name="connsiteY13" fmla="*/ 6259626 h 6260014"/>
              <a:gd name="connsiteX0" fmla="*/ 77243 w 2388417"/>
              <a:gd name="connsiteY0" fmla="*/ 0 h 6260014"/>
              <a:gd name="connsiteX1" fmla="*/ 206511 w 2388417"/>
              <a:gd name="connsiteY1" fmla="*/ 348683 h 6260014"/>
              <a:gd name="connsiteX2" fmla="*/ 141197 w 2388417"/>
              <a:gd name="connsiteY2" fmla="*/ 457540 h 6260014"/>
              <a:gd name="connsiteX3" fmla="*/ 23 w 2388417"/>
              <a:gd name="connsiteY3" fmla="*/ 529998 h 6260014"/>
              <a:gd name="connsiteX4" fmla="*/ 228282 w 2388417"/>
              <a:gd name="connsiteY4" fmla="*/ 882083 h 6260014"/>
              <a:gd name="connsiteX5" fmla="*/ 467768 w 2388417"/>
              <a:gd name="connsiteY5" fmla="*/ 1578769 h 6260014"/>
              <a:gd name="connsiteX6" fmla="*/ 540226 w 2388417"/>
              <a:gd name="connsiteY6" fmla="*/ 2482283 h 6260014"/>
              <a:gd name="connsiteX7" fmla="*/ 565740 w 2388417"/>
              <a:gd name="connsiteY7" fmla="*/ 2689111 h 6260014"/>
              <a:gd name="connsiteX8" fmla="*/ 587511 w 2388417"/>
              <a:gd name="connsiteY8" fmla="*/ 2917711 h 6260014"/>
              <a:gd name="connsiteX9" fmla="*/ 1959111 w 2388417"/>
              <a:gd name="connsiteY9" fmla="*/ 3321503 h 6260014"/>
              <a:gd name="connsiteX10" fmla="*/ 2388417 w 2388417"/>
              <a:gd name="connsiteY10" fmla="*/ 4920342 h 6260014"/>
              <a:gd name="connsiteX11" fmla="*/ 881425 w 2388417"/>
              <a:gd name="connsiteY11" fmla="*/ 5323454 h 6260014"/>
              <a:gd name="connsiteX12" fmla="*/ 271825 w 2388417"/>
              <a:gd name="connsiteY12" fmla="*/ 6107226 h 6260014"/>
              <a:gd name="connsiteX13" fmla="*/ 304482 w 2388417"/>
              <a:gd name="connsiteY13" fmla="*/ 6259626 h 6260014"/>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905"/>
              <a:gd name="connsiteX1" fmla="*/ 206511 w 2388417"/>
              <a:gd name="connsiteY1" fmla="*/ 348683 h 6259905"/>
              <a:gd name="connsiteX2" fmla="*/ 141197 w 2388417"/>
              <a:gd name="connsiteY2" fmla="*/ 457540 h 6259905"/>
              <a:gd name="connsiteX3" fmla="*/ 23 w 2388417"/>
              <a:gd name="connsiteY3" fmla="*/ 529998 h 6259905"/>
              <a:gd name="connsiteX4" fmla="*/ 228282 w 2388417"/>
              <a:gd name="connsiteY4" fmla="*/ 882083 h 6259905"/>
              <a:gd name="connsiteX5" fmla="*/ 467768 w 2388417"/>
              <a:gd name="connsiteY5" fmla="*/ 1578769 h 6259905"/>
              <a:gd name="connsiteX6" fmla="*/ 540226 w 2388417"/>
              <a:gd name="connsiteY6" fmla="*/ 2482283 h 6259905"/>
              <a:gd name="connsiteX7" fmla="*/ 565740 w 2388417"/>
              <a:gd name="connsiteY7" fmla="*/ 2689111 h 6259905"/>
              <a:gd name="connsiteX8" fmla="*/ 587511 w 2388417"/>
              <a:gd name="connsiteY8" fmla="*/ 2917711 h 6259905"/>
              <a:gd name="connsiteX9" fmla="*/ 1959111 w 2388417"/>
              <a:gd name="connsiteY9" fmla="*/ 3321503 h 6259905"/>
              <a:gd name="connsiteX10" fmla="*/ 2388417 w 2388417"/>
              <a:gd name="connsiteY10" fmla="*/ 4920342 h 6259905"/>
              <a:gd name="connsiteX11" fmla="*/ 900475 w 2388417"/>
              <a:gd name="connsiteY11" fmla="*/ 5349648 h 6259905"/>
              <a:gd name="connsiteX12" fmla="*/ 271825 w 2388417"/>
              <a:gd name="connsiteY12" fmla="*/ 6107226 h 6259905"/>
              <a:gd name="connsiteX13" fmla="*/ 304482 w 2388417"/>
              <a:gd name="connsiteY13" fmla="*/ 6259626 h 6259905"/>
              <a:gd name="connsiteX0" fmla="*/ 77243 w 2388417"/>
              <a:gd name="connsiteY0" fmla="*/ 0 h 6259675"/>
              <a:gd name="connsiteX1" fmla="*/ 206511 w 2388417"/>
              <a:gd name="connsiteY1" fmla="*/ 348683 h 6259675"/>
              <a:gd name="connsiteX2" fmla="*/ 141197 w 2388417"/>
              <a:gd name="connsiteY2" fmla="*/ 457540 h 6259675"/>
              <a:gd name="connsiteX3" fmla="*/ 23 w 2388417"/>
              <a:gd name="connsiteY3" fmla="*/ 529998 h 6259675"/>
              <a:gd name="connsiteX4" fmla="*/ 228282 w 2388417"/>
              <a:gd name="connsiteY4" fmla="*/ 882083 h 6259675"/>
              <a:gd name="connsiteX5" fmla="*/ 467768 w 2388417"/>
              <a:gd name="connsiteY5" fmla="*/ 1578769 h 6259675"/>
              <a:gd name="connsiteX6" fmla="*/ 540226 w 2388417"/>
              <a:gd name="connsiteY6" fmla="*/ 2482283 h 6259675"/>
              <a:gd name="connsiteX7" fmla="*/ 565740 w 2388417"/>
              <a:gd name="connsiteY7" fmla="*/ 2689111 h 6259675"/>
              <a:gd name="connsiteX8" fmla="*/ 587511 w 2388417"/>
              <a:gd name="connsiteY8" fmla="*/ 2917711 h 6259675"/>
              <a:gd name="connsiteX9" fmla="*/ 1959111 w 2388417"/>
              <a:gd name="connsiteY9" fmla="*/ 3321503 h 6259675"/>
              <a:gd name="connsiteX10" fmla="*/ 2388417 w 2388417"/>
              <a:gd name="connsiteY10" fmla="*/ 4920342 h 6259675"/>
              <a:gd name="connsiteX11" fmla="*/ 900475 w 2388417"/>
              <a:gd name="connsiteY11" fmla="*/ 5349648 h 6259675"/>
              <a:gd name="connsiteX12" fmla="*/ 271825 w 2388417"/>
              <a:gd name="connsiteY12" fmla="*/ 6107226 h 6259675"/>
              <a:gd name="connsiteX13" fmla="*/ 304482 w 2388417"/>
              <a:gd name="connsiteY13" fmla="*/ 6259626 h 6259675"/>
              <a:gd name="connsiteX0" fmla="*/ 77243 w 2388417"/>
              <a:gd name="connsiteY0" fmla="*/ 0 h 6259675"/>
              <a:gd name="connsiteX1" fmla="*/ 206511 w 2388417"/>
              <a:gd name="connsiteY1" fmla="*/ 348683 h 6259675"/>
              <a:gd name="connsiteX2" fmla="*/ 141197 w 2388417"/>
              <a:gd name="connsiteY2" fmla="*/ 457540 h 6259675"/>
              <a:gd name="connsiteX3" fmla="*/ 23 w 2388417"/>
              <a:gd name="connsiteY3" fmla="*/ 529998 h 6259675"/>
              <a:gd name="connsiteX4" fmla="*/ 228282 w 2388417"/>
              <a:gd name="connsiteY4" fmla="*/ 882083 h 6259675"/>
              <a:gd name="connsiteX5" fmla="*/ 467768 w 2388417"/>
              <a:gd name="connsiteY5" fmla="*/ 1578769 h 6259675"/>
              <a:gd name="connsiteX6" fmla="*/ 540226 w 2388417"/>
              <a:gd name="connsiteY6" fmla="*/ 2482283 h 6259675"/>
              <a:gd name="connsiteX7" fmla="*/ 565740 w 2388417"/>
              <a:gd name="connsiteY7" fmla="*/ 2689111 h 6259675"/>
              <a:gd name="connsiteX8" fmla="*/ 587511 w 2388417"/>
              <a:gd name="connsiteY8" fmla="*/ 2917711 h 6259675"/>
              <a:gd name="connsiteX9" fmla="*/ 1959111 w 2388417"/>
              <a:gd name="connsiteY9" fmla="*/ 3321503 h 6259675"/>
              <a:gd name="connsiteX10" fmla="*/ 2388417 w 2388417"/>
              <a:gd name="connsiteY10" fmla="*/ 4920342 h 6259675"/>
              <a:gd name="connsiteX11" fmla="*/ 900475 w 2388417"/>
              <a:gd name="connsiteY11" fmla="*/ 5349648 h 6259675"/>
              <a:gd name="connsiteX12" fmla="*/ 271825 w 2388417"/>
              <a:gd name="connsiteY12" fmla="*/ 6107226 h 6259675"/>
              <a:gd name="connsiteX13" fmla="*/ 304482 w 2388417"/>
              <a:gd name="connsiteY13" fmla="*/ 6259626 h 6259675"/>
              <a:gd name="connsiteX0" fmla="*/ 77243 w 2388417"/>
              <a:gd name="connsiteY0" fmla="*/ 0 h 6259642"/>
              <a:gd name="connsiteX1" fmla="*/ 206511 w 2388417"/>
              <a:gd name="connsiteY1" fmla="*/ 348683 h 6259642"/>
              <a:gd name="connsiteX2" fmla="*/ 141197 w 2388417"/>
              <a:gd name="connsiteY2" fmla="*/ 457540 h 6259642"/>
              <a:gd name="connsiteX3" fmla="*/ 23 w 2388417"/>
              <a:gd name="connsiteY3" fmla="*/ 529998 h 6259642"/>
              <a:gd name="connsiteX4" fmla="*/ 228282 w 2388417"/>
              <a:gd name="connsiteY4" fmla="*/ 882083 h 6259642"/>
              <a:gd name="connsiteX5" fmla="*/ 467768 w 2388417"/>
              <a:gd name="connsiteY5" fmla="*/ 1578769 h 6259642"/>
              <a:gd name="connsiteX6" fmla="*/ 540226 w 2388417"/>
              <a:gd name="connsiteY6" fmla="*/ 2482283 h 6259642"/>
              <a:gd name="connsiteX7" fmla="*/ 565740 w 2388417"/>
              <a:gd name="connsiteY7" fmla="*/ 2689111 h 6259642"/>
              <a:gd name="connsiteX8" fmla="*/ 587511 w 2388417"/>
              <a:gd name="connsiteY8" fmla="*/ 2917711 h 6259642"/>
              <a:gd name="connsiteX9" fmla="*/ 1959111 w 2388417"/>
              <a:gd name="connsiteY9" fmla="*/ 3321503 h 6259642"/>
              <a:gd name="connsiteX10" fmla="*/ 2388417 w 2388417"/>
              <a:gd name="connsiteY10" fmla="*/ 4920342 h 6259642"/>
              <a:gd name="connsiteX11" fmla="*/ 900475 w 2388417"/>
              <a:gd name="connsiteY11" fmla="*/ 5349648 h 6259642"/>
              <a:gd name="connsiteX12" fmla="*/ 271825 w 2388417"/>
              <a:gd name="connsiteY12" fmla="*/ 6107226 h 6259642"/>
              <a:gd name="connsiteX13" fmla="*/ 304482 w 2388417"/>
              <a:gd name="connsiteY13" fmla="*/ 6259626 h 62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8417" h="6259642">
                <a:moveTo>
                  <a:pt x="77243" y="0"/>
                </a:moveTo>
                <a:cubicBezTo>
                  <a:pt x="132578" y="145142"/>
                  <a:pt x="195852" y="272426"/>
                  <a:pt x="206511" y="348683"/>
                </a:cubicBezTo>
                <a:cubicBezTo>
                  <a:pt x="217170" y="424940"/>
                  <a:pt x="175612" y="427321"/>
                  <a:pt x="141197" y="457540"/>
                </a:cubicBezTo>
                <a:cubicBezTo>
                  <a:pt x="106782" y="487759"/>
                  <a:pt x="2178" y="509247"/>
                  <a:pt x="23" y="529998"/>
                </a:cubicBezTo>
                <a:cubicBezTo>
                  <a:pt x="-2132" y="550749"/>
                  <a:pt x="150325" y="707288"/>
                  <a:pt x="228282" y="882083"/>
                </a:cubicBezTo>
                <a:cubicBezTo>
                  <a:pt x="306239" y="1056878"/>
                  <a:pt x="415777" y="1312069"/>
                  <a:pt x="467768" y="1578769"/>
                </a:cubicBezTo>
                <a:cubicBezTo>
                  <a:pt x="519759" y="1845469"/>
                  <a:pt x="523897" y="2297226"/>
                  <a:pt x="540226" y="2482283"/>
                </a:cubicBezTo>
                <a:cubicBezTo>
                  <a:pt x="556555" y="2667340"/>
                  <a:pt x="557859" y="2616540"/>
                  <a:pt x="565740" y="2689111"/>
                </a:cubicBezTo>
                <a:cubicBezTo>
                  <a:pt x="573621" y="2761682"/>
                  <a:pt x="569595" y="2881368"/>
                  <a:pt x="587511" y="2917711"/>
                </a:cubicBezTo>
                <a:cubicBezTo>
                  <a:pt x="819740" y="3023110"/>
                  <a:pt x="1629629" y="3216034"/>
                  <a:pt x="1959111" y="3321503"/>
                </a:cubicBezTo>
                <a:cubicBezTo>
                  <a:pt x="2191793" y="4096996"/>
                  <a:pt x="2337049" y="4689078"/>
                  <a:pt x="2388417" y="4920342"/>
                </a:cubicBezTo>
                <a:cubicBezTo>
                  <a:pt x="2132603" y="5039687"/>
                  <a:pt x="996065" y="5287565"/>
                  <a:pt x="900475" y="5349648"/>
                </a:cubicBezTo>
                <a:cubicBezTo>
                  <a:pt x="840604" y="5506981"/>
                  <a:pt x="492601" y="6000807"/>
                  <a:pt x="271825" y="6107226"/>
                </a:cubicBezTo>
                <a:cubicBezTo>
                  <a:pt x="274886" y="6108870"/>
                  <a:pt x="240075" y="6261440"/>
                  <a:pt x="304482" y="6259626"/>
                </a:cubicBezTo>
              </a:path>
            </a:pathLst>
          </a:custGeom>
          <a:noFill/>
          <a:ln w="28575" cap="flat" cmpd="sng" algn="ctr">
            <a:solidFill>
              <a:srgbClr val="FFFF00"/>
            </a:solidFill>
            <a:prstDash val="solid"/>
            <a:round/>
            <a:headEnd type="none" w="med" len="med"/>
            <a:tailEnd type="none" w="med" len="med"/>
          </a:ln>
          <a:effectLst>
            <a:glow rad="139700">
              <a:srgbClr val="FFFF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4" name="Figura a mano libera 103"/>
          <p:cNvSpPr/>
          <p:nvPr/>
        </p:nvSpPr>
        <p:spPr bwMode="auto">
          <a:xfrm>
            <a:off x="4945504" y="533400"/>
            <a:ext cx="840444" cy="6281057"/>
          </a:xfrm>
          <a:custGeom>
            <a:avLst/>
            <a:gdLst>
              <a:gd name="connsiteX0" fmla="*/ 171634 w 814407"/>
              <a:gd name="connsiteY0" fmla="*/ 0 h 6281057"/>
              <a:gd name="connsiteX1" fmla="*/ 8349 w 814407"/>
              <a:gd name="connsiteY1" fmla="*/ 391886 h 6281057"/>
              <a:gd name="connsiteX2" fmla="*/ 51892 w 814407"/>
              <a:gd name="connsiteY2" fmla="*/ 544286 h 6281057"/>
              <a:gd name="connsiteX3" fmla="*/ 291377 w 814407"/>
              <a:gd name="connsiteY3" fmla="*/ 1066800 h 6281057"/>
              <a:gd name="connsiteX4" fmla="*/ 411120 w 814407"/>
              <a:gd name="connsiteY4" fmla="*/ 2166257 h 6281057"/>
              <a:gd name="connsiteX5" fmla="*/ 422006 w 814407"/>
              <a:gd name="connsiteY5" fmla="*/ 2830286 h 6281057"/>
              <a:gd name="connsiteX6" fmla="*/ 258720 w 814407"/>
              <a:gd name="connsiteY6" fmla="*/ 3690257 h 6281057"/>
              <a:gd name="connsiteX7" fmla="*/ 617949 w 814407"/>
              <a:gd name="connsiteY7" fmla="*/ 4419600 h 6281057"/>
              <a:gd name="connsiteX8" fmla="*/ 813892 w 814407"/>
              <a:gd name="connsiteY8" fmla="*/ 5083629 h 6281057"/>
              <a:gd name="connsiteX9" fmla="*/ 563520 w 814407"/>
              <a:gd name="connsiteY9" fmla="*/ 5802086 h 6281057"/>
              <a:gd name="connsiteX10" fmla="*/ 367577 w 814407"/>
              <a:gd name="connsiteY10" fmla="*/ 6193971 h 6281057"/>
              <a:gd name="connsiteX11" fmla="*/ 400234 w 814407"/>
              <a:gd name="connsiteY11" fmla="*/ 6281057 h 6281057"/>
              <a:gd name="connsiteX0" fmla="*/ 120193 w 762966"/>
              <a:gd name="connsiteY0" fmla="*/ 0 h 6281057"/>
              <a:gd name="connsiteX1" fmla="*/ 178364 w 762966"/>
              <a:gd name="connsiteY1" fmla="*/ 420461 h 6281057"/>
              <a:gd name="connsiteX2" fmla="*/ 451 w 762966"/>
              <a:gd name="connsiteY2" fmla="*/ 544286 h 6281057"/>
              <a:gd name="connsiteX3" fmla="*/ 239936 w 762966"/>
              <a:gd name="connsiteY3" fmla="*/ 1066800 h 6281057"/>
              <a:gd name="connsiteX4" fmla="*/ 359679 w 762966"/>
              <a:gd name="connsiteY4" fmla="*/ 2166257 h 6281057"/>
              <a:gd name="connsiteX5" fmla="*/ 370565 w 762966"/>
              <a:gd name="connsiteY5" fmla="*/ 2830286 h 6281057"/>
              <a:gd name="connsiteX6" fmla="*/ 207279 w 762966"/>
              <a:gd name="connsiteY6" fmla="*/ 3690257 h 6281057"/>
              <a:gd name="connsiteX7" fmla="*/ 566508 w 762966"/>
              <a:gd name="connsiteY7" fmla="*/ 4419600 h 6281057"/>
              <a:gd name="connsiteX8" fmla="*/ 762451 w 762966"/>
              <a:gd name="connsiteY8" fmla="*/ 5083629 h 6281057"/>
              <a:gd name="connsiteX9" fmla="*/ 512079 w 762966"/>
              <a:gd name="connsiteY9" fmla="*/ 5802086 h 6281057"/>
              <a:gd name="connsiteX10" fmla="*/ 316136 w 762966"/>
              <a:gd name="connsiteY10" fmla="*/ 6193971 h 6281057"/>
              <a:gd name="connsiteX11" fmla="*/ 348793 w 762966"/>
              <a:gd name="connsiteY11" fmla="*/ 6281057 h 6281057"/>
              <a:gd name="connsiteX0" fmla="*/ 177729 w 820502"/>
              <a:gd name="connsiteY0" fmla="*/ 0 h 6281057"/>
              <a:gd name="connsiteX1" fmla="*/ 7300 w 820502"/>
              <a:gd name="connsiteY1" fmla="*/ 258536 h 6281057"/>
              <a:gd name="connsiteX2" fmla="*/ 57987 w 820502"/>
              <a:gd name="connsiteY2" fmla="*/ 544286 h 6281057"/>
              <a:gd name="connsiteX3" fmla="*/ 297472 w 820502"/>
              <a:gd name="connsiteY3" fmla="*/ 1066800 h 6281057"/>
              <a:gd name="connsiteX4" fmla="*/ 417215 w 820502"/>
              <a:gd name="connsiteY4" fmla="*/ 2166257 h 6281057"/>
              <a:gd name="connsiteX5" fmla="*/ 428101 w 820502"/>
              <a:gd name="connsiteY5" fmla="*/ 2830286 h 6281057"/>
              <a:gd name="connsiteX6" fmla="*/ 264815 w 820502"/>
              <a:gd name="connsiteY6" fmla="*/ 3690257 h 6281057"/>
              <a:gd name="connsiteX7" fmla="*/ 624044 w 820502"/>
              <a:gd name="connsiteY7" fmla="*/ 4419600 h 6281057"/>
              <a:gd name="connsiteX8" fmla="*/ 819987 w 820502"/>
              <a:gd name="connsiteY8" fmla="*/ 5083629 h 6281057"/>
              <a:gd name="connsiteX9" fmla="*/ 569615 w 820502"/>
              <a:gd name="connsiteY9" fmla="*/ 5802086 h 6281057"/>
              <a:gd name="connsiteX10" fmla="*/ 373672 w 820502"/>
              <a:gd name="connsiteY10" fmla="*/ 6193971 h 6281057"/>
              <a:gd name="connsiteX11" fmla="*/ 406329 w 820502"/>
              <a:gd name="connsiteY11" fmla="*/ 6281057 h 6281057"/>
              <a:gd name="connsiteX0" fmla="*/ 177729 w 820502"/>
              <a:gd name="connsiteY0" fmla="*/ 0 h 6281057"/>
              <a:gd name="connsiteX1" fmla="*/ 7300 w 820502"/>
              <a:gd name="connsiteY1" fmla="*/ 258536 h 6281057"/>
              <a:gd name="connsiteX2" fmla="*/ 57987 w 820502"/>
              <a:gd name="connsiteY2" fmla="*/ 544286 h 6281057"/>
              <a:gd name="connsiteX3" fmla="*/ 297472 w 820502"/>
              <a:gd name="connsiteY3" fmla="*/ 1066800 h 6281057"/>
              <a:gd name="connsiteX4" fmla="*/ 417215 w 820502"/>
              <a:gd name="connsiteY4" fmla="*/ 2166257 h 6281057"/>
              <a:gd name="connsiteX5" fmla="*/ 428101 w 820502"/>
              <a:gd name="connsiteY5" fmla="*/ 2830286 h 6281057"/>
              <a:gd name="connsiteX6" fmla="*/ 264815 w 820502"/>
              <a:gd name="connsiteY6" fmla="*/ 3690257 h 6281057"/>
              <a:gd name="connsiteX7" fmla="*/ 624044 w 820502"/>
              <a:gd name="connsiteY7" fmla="*/ 4419600 h 6281057"/>
              <a:gd name="connsiteX8" fmla="*/ 819987 w 820502"/>
              <a:gd name="connsiteY8" fmla="*/ 5083629 h 6281057"/>
              <a:gd name="connsiteX9" fmla="*/ 569615 w 820502"/>
              <a:gd name="connsiteY9" fmla="*/ 5802086 h 6281057"/>
              <a:gd name="connsiteX10" fmla="*/ 373672 w 820502"/>
              <a:gd name="connsiteY10" fmla="*/ 6193971 h 6281057"/>
              <a:gd name="connsiteX11" fmla="*/ 406329 w 820502"/>
              <a:gd name="connsiteY11" fmla="*/ 6281057 h 6281057"/>
              <a:gd name="connsiteX0" fmla="*/ 180180 w 822953"/>
              <a:gd name="connsiteY0" fmla="*/ 0 h 6281057"/>
              <a:gd name="connsiteX1" fmla="*/ 9751 w 822953"/>
              <a:gd name="connsiteY1" fmla="*/ 258536 h 6281057"/>
              <a:gd name="connsiteX2" fmla="*/ 50913 w 822953"/>
              <a:gd name="connsiteY2" fmla="*/ 539523 h 6281057"/>
              <a:gd name="connsiteX3" fmla="*/ 299923 w 822953"/>
              <a:gd name="connsiteY3" fmla="*/ 1066800 h 6281057"/>
              <a:gd name="connsiteX4" fmla="*/ 419666 w 822953"/>
              <a:gd name="connsiteY4" fmla="*/ 2166257 h 6281057"/>
              <a:gd name="connsiteX5" fmla="*/ 430552 w 822953"/>
              <a:gd name="connsiteY5" fmla="*/ 2830286 h 6281057"/>
              <a:gd name="connsiteX6" fmla="*/ 267266 w 822953"/>
              <a:gd name="connsiteY6" fmla="*/ 3690257 h 6281057"/>
              <a:gd name="connsiteX7" fmla="*/ 626495 w 822953"/>
              <a:gd name="connsiteY7" fmla="*/ 4419600 h 6281057"/>
              <a:gd name="connsiteX8" fmla="*/ 822438 w 822953"/>
              <a:gd name="connsiteY8" fmla="*/ 5083629 h 6281057"/>
              <a:gd name="connsiteX9" fmla="*/ 572066 w 822953"/>
              <a:gd name="connsiteY9" fmla="*/ 5802086 h 6281057"/>
              <a:gd name="connsiteX10" fmla="*/ 376123 w 822953"/>
              <a:gd name="connsiteY10" fmla="*/ 6193971 h 6281057"/>
              <a:gd name="connsiteX11" fmla="*/ 408780 w 822953"/>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21154 w 824441"/>
              <a:gd name="connsiteY4" fmla="*/ 2166257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21154 w 824441"/>
              <a:gd name="connsiteY4" fmla="*/ 2166257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09248 w 824441"/>
              <a:gd name="connsiteY4" fmla="*/ 2168638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1"/>
              <a:gd name="connsiteY0" fmla="*/ 0 h 6281057"/>
              <a:gd name="connsiteX1" fmla="*/ 11239 w 824441"/>
              <a:gd name="connsiteY1" fmla="*/ 258536 h 6281057"/>
              <a:gd name="connsiteX2" fmla="*/ 52401 w 824441"/>
              <a:gd name="connsiteY2" fmla="*/ 539523 h 6281057"/>
              <a:gd name="connsiteX3" fmla="*/ 301411 w 824441"/>
              <a:gd name="connsiteY3" fmla="*/ 1066800 h 6281057"/>
              <a:gd name="connsiteX4" fmla="*/ 409248 w 824441"/>
              <a:gd name="connsiteY4" fmla="*/ 2168638 h 6281057"/>
              <a:gd name="connsiteX5" fmla="*/ 432040 w 824441"/>
              <a:gd name="connsiteY5" fmla="*/ 2830286 h 6281057"/>
              <a:gd name="connsiteX6" fmla="*/ 268754 w 824441"/>
              <a:gd name="connsiteY6" fmla="*/ 3690257 h 6281057"/>
              <a:gd name="connsiteX7" fmla="*/ 627983 w 824441"/>
              <a:gd name="connsiteY7" fmla="*/ 4419600 h 6281057"/>
              <a:gd name="connsiteX8" fmla="*/ 823926 w 824441"/>
              <a:gd name="connsiteY8" fmla="*/ 5083629 h 6281057"/>
              <a:gd name="connsiteX9" fmla="*/ 573554 w 824441"/>
              <a:gd name="connsiteY9" fmla="*/ 5802086 h 6281057"/>
              <a:gd name="connsiteX10" fmla="*/ 377611 w 824441"/>
              <a:gd name="connsiteY10" fmla="*/ 6193971 h 6281057"/>
              <a:gd name="connsiteX11" fmla="*/ 410268 w 824441"/>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24449"/>
              <a:gd name="connsiteY0" fmla="*/ 0 h 6281057"/>
              <a:gd name="connsiteX1" fmla="*/ 11239 w 824449"/>
              <a:gd name="connsiteY1" fmla="*/ 258536 h 6281057"/>
              <a:gd name="connsiteX2" fmla="*/ 52401 w 824449"/>
              <a:gd name="connsiteY2" fmla="*/ 539523 h 6281057"/>
              <a:gd name="connsiteX3" fmla="*/ 301411 w 824449"/>
              <a:gd name="connsiteY3" fmla="*/ 1066800 h 6281057"/>
              <a:gd name="connsiteX4" fmla="*/ 409248 w 824449"/>
              <a:gd name="connsiteY4" fmla="*/ 2168638 h 6281057"/>
              <a:gd name="connsiteX5" fmla="*/ 432040 w 824449"/>
              <a:gd name="connsiteY5" fmla="*/ 2830286 h 6281057"/>
              <a:gd name="connsiteX6" fmla="*/ 256848 w 824449"/>
              <a:gd name="connsiteY6" fmla="*/ 3683113 h 6281057"/>
              <a:gd name="connsiteX7" fmla="*/ 627983 w 824449"/>
              <a:gd name="connsiteY7" fmla="*/ 4419600 h 6281057"/>
              <a:gd name="connsiteX8" fmla="*/ 823926 w 824449"/>
              <a:gd name="connsiteY8" fmla="*/ 5083629 h 6281057"/>
              <a:gd name="connsiteX9" fmla="*/ 573554 w 824449"/>
              <a:gd name="connsiteY9" fmla="*/ 5802086 h 6281057"/>
              <a:gd name="connsiteX10" fmla="*/ 377611 w 824449"/>
              <a:gd name="connsiteY10" fmla="*/ 6193971 h 6281057"/>
              <a:gd name="connsiteX11" fmla="*/ 410268 w 824449"/>
              <a:gd name="connsiteY11" fmla="*/ 6281057 h 6281057"/>
              <a:gd name="connsiteX0" fmla="*/ 181668 w 846330"/>
              <a:gd name="connsiteY0" fmla="*/ 0 h 6281057"/>
              <a:gd name="connsiteX1" fmla="*/ 11239 w 846330"/>
              <a:gd name="connsiteY1" fmla="*/ 258536 h 6281057"/>
              <a:gd name="connsiteX2" fmla="*/ 52401 w 846330"/>
              <a:gd name="connsiteY2" fmla="*/ 539523 h 6281057"/>
              <a:gd name="connsiteX3" fmla="*/ 301411 w 846330"/>
              <a:gd name="connsiteY3" fmla="*/ 1066800 h 6281057"/>
              <a:gd name="connsiteX4" fmla="*/ 409248 w 846330"/>
              <a:gd name="connsiteY4" fmla="*/ 2168638 h 6281057"/>
              <a:gd name="connsiteX5" fmla="*/ 432040 w 846330"/>
              <a:gd name="connsiteY5" fmla="*/ 2830286 h 6281057"/>
              <a:gd name="connsiteX6" fmla="*/ 256848 w 846330"/>
              <a:gd name="connsiteY6" fmla="*/ 3683113 h 6281057"/>
              <a:gd name="connsiteX7" fmla="*/ 627983 w 846330"/>
              <a:gd name="connsiteY7" fmla="*/ 4419600 h 6281057"/>
              <a:gd name="connsiteX8" fmla="*/ 823926 w 846330"/>
              <a:gd name="connsiteY8" fmla="*/ 5083629 h 6281057"/>
              <a:gd name="connsiteX9" fmla="*/ 573554 w 846330"/>
              <a:gd name="connsiteY9" fmla="*/ 5802086 h 6281057"/>
              <a:gd name="connsiteX10" fmla="*/ 377611 w 846330"/>
              <a:gd name="connsiteY10" fmla="*/ 6193971 h 6281057"/>
              <a:gd name="connsiteX11" fmla="*/ 410268 w 846330"/>
              <a:gd name="connsiteY11" fmla="*/ 6281057 h 6281057"/>
              <a:gd name="connsiteX0" fmla="*/ 181668 w 846330"/>
              <a:gd name="connsiteY0" fmla="*/ 0 h 6281057"/>
              <a:gd name="connsiteX1" fmla="*/ 11239 w 846330"/>
              <a:gd name="connsiteY1" fmla="*/ 258536 h 6281057"/>
              <a:gd name="connsiteX2" fmla="*/ 52401 w 846330"/>
              <a:gd name="connsiteY2" fmla="*/ 539523 h 6281057"/>
              <a:gd name="connsiteX3" fmla="*/ 301411 w 846330"/>
              <a:gd name="connsiteY3" fmla="*/ 1066800 h 6281057"/>
              <a:gd name="connsiteX4" fmla="*/ 409248 w 846330"/>
              <a:gd name="connsiteY4" fmla="*/ 2168638 h 6281057"/>
              <a:gd name="connsiteX5" fmla="*/ 432040 w 846330"/>
              <a:gd name="connsiteY5" fmla="*/ 2830286 h 6281057"/>
              <a:gd name="connsiteX6" fmla="*/ 256848 w 846330"/>
              <a:gd name="connsiteY6" fmla="*/ 3683113 h 6281057"/>
              <a:gd name="connsiteX7" fmla="*/ 627983 w 846330"/>
              <a:gd name="connsiteY7" fmla="*/ 4419600 h 6281057"/>
              <a:gd name="connsiteX8" fmla="*/ 823926 w 846330"/>
              <a:gd name="connsiteY8" fmla="*/ 5083629 h 6281057"/>
              <a:gd name="connsiteX9" fmla="*/ 573554 w 846330"/>
              <a:gd name="connsiteY9" fmla="*/ 5802086 h 6281057"/>
              <a:gd name="connsiteX10" fmla="*/ 377611 w 846330"/>
              <a:gd name="connsiteY10" fmla="*/ 6193971 h 6281057"/>
              <a:gd name="connsiteX11" fmla="*/ 410268 w 846330"/>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73554 w 840444"/>
              <a:gd name="connsiteY9" fmla="*/ 5802086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77611 w 840444"/>
              <a:gd name="connsiteY10" fmla="*/ 6193971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89517 w 840444"/>
              <a:gd name="connsiteY10" fmla="*/ 6163015 h 6281057"/>
              <a:gd name="connsiteX11" fmla="*/ 410268 w 840444"/>
              <a:gd name="connsiteY11" fmla="*/ 6281057 h 6281057"/>
              <a:gd name="connsiteX0" fmla="*/ 181668 w 840444"/>
              <a:gd name="connsiteY0" fmla="*/ 0 h 6281057"/>
              <a:gd name="connsiteX1" fmla="*/ 11239 w 840444"/>
              <a:gd name="connsiteY1" fmla="*/ 258536 h 6281057"/>
              <a:gd name="connsiteX2" fmla="*/ 52401 w 840444"/>
              <a:gd name="connsiteY2" fmla="*/ 539523 h 6281057"/>
              <a:gd name="connsiteX3" fmla="*/ 301411 w 840444"/>
              <a:gd name="connsiteY3" fmla="*/ 1066800 h 6281057"/>
              <a:gd name="connsiteX4" fmla="*/ 409248 w 840444"/>
              <a:gd name="connsiteY4" fmla="*/ 2168638 h 6281057"/>
              <a:gd name="connsiteX5" fmla="*/ 432040 w 840444"/>
              <a:gd name="connsiteY5" fmla="*/ 2830286 h 6281057"/>
              <a:gd name="connsiteX6" fmla="*/ 256848 w 840444"/>
              <a:gd name="connsiteY6" fmla="*/ 3683113 h 6281057"/>
              <a:gd name="connsiteX7" fmla="*/ 627983 w 840444"/>
              <a:gd name="connsiteY7" fmla="*/ 4419600 h 6281057"/>
              <a:gd name="connsiteX8" fmla="*/ 823926 w 840444"/>
              <a:gd name="connsiteY8" fmla="*/ 5083629 h 6281057"/>
              <a:gd name="connsiteX9" fmla="*/ 556885 w 840444"/>
              <a:gd name="connsiteY9" fmla="*/ 5797324 h 6281057"/>
              <a:gd name="connsiteX10" fmla="*/ 389517 w 840444"/>
              <a:gd name="connsiteY10" fmla="*/ 6163015 h 6281057"/>
              <a:gd name="connsiteX11" fmla="*/ 410268 w 840444"/>
              <a:gd name="connsiteY11" fmla="*/ 6281057 h 628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444" h="6281057">
                <a:moveTo>
                  <a:pt x="181668" y="0"/>
                </a:moveTo>
                <a:cubicBezTo>
                  <a:pt x="114767" y="45811"/>
                  <a:pt x="32784" y="168615"/>
                  <a:pt x="11239" y="258536"/>
                </a:cubicBezTo>
                <a:cubicBezTo>
                  <a:pt x="-10306" y="348457"/>
                  <a:pt x="-3104" y="414337"/>
                  <a:pt x="52401" y="539523"/>
                </a:cubicBezTo>
                <a:cubicBezTo>
                  <a:pt x="107906" y="664709"/>
                  <a:pt x="241936" y="795281"/>
                  <a:pt x="301411" y="1066800"/>
                </a:cubicBezTo>
                <a:cubicBezTo>
                  <a:pt x="360886" y="1338319"/>
                  <a:pt x="387477" y="1874724"/>
                  <a:pt x="409248" y="2168638"/>
                </a:cubicBezTo>
                <a:cubicBezTo>
                  <a:pt x="431019" y="2462552"/>
                  <a:pt x="433627" y="2601687"/>
                  <a:pt x="432040" y="2830286"/>
                </a:cubicBezTo>
                <a:cubicBezTo>
                  <a:pt x="430453" y="3058885"/>
                  <a:pt x="314679" y="3480139"/>
                  <a:pt x="256848" y="3683113"/>
                </a:cubicBezTo>
                <a:cubicBezTo>
                  <a:pt x="299029" y="3852749"/>
                  <a:pt x="533470" y="4186181"/>
                  <a:pt x="627983" y="4419600"/>
                </a:cubicBezTo>
                <a:cubicBezTo>
                  <a:pt x="722496" y="4653019"/>
                  <a:pt x="894373" y="4912987"/>
                  <a:pt x="823926" y="5083629"/>
                </a:cubicBezTo>
                <a:cubicBezTo>
                  <a:pt x="738655" y="5292612"/>
                  <a:pt x="629287" y="5617426"/>
                  <a:pt x="556885" y="5797324"/>
                </a:cubicBezTo>
                <a:cubicBezTo>
                  <a:pt x="484484" y="5977222"/>
                  <a:pt x="402047" y="6132399"/>
                  <a:pt x="389517" y="6163015"/>
                </a:cubicBezTo>
                <a:cubicBezTo>
                  <a:pt x="376987" y="6193631"/>
                  <a:pt x="385094" y="6227421"/>
                  <a:pt x="410268" y="6281057"/>
                </a:cubicBezTo>
              </a:path>
            </a:pathLst>
          </a:custGeom>
          <a:noFill/>
          <a:ln w="28575" cap="flat" cmpd="sng" algn="ctr">
            <a:solidFill>
              <a:srgbClr val="FFC000"/>
            </a:solidFill>
            <a:prstDash val="solid"/>
            <a:round/>
            <a:headEnd type="none" w="med" len="med"/>
            <a:tailEnd type="none" w="med" len="med"/>
          </a:ln>
          <a:effectLst>
            <a:glow rad="139700">
              <a:srgbClr val="FFC000">
                <a:alpha val="40000"/>
              </a:srgb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110" name="Connettore 1 109"/>
          <p:cNvCxnSpPr/>
          <p:nvPr/>
        </p:nvCxnSpPr>
        <p:spPr bwMode="auto">
          <a:xfrm>
            <a:off x="5651500" y="469900"/>
            <a:ext cx="1049338" cy="6342856"/>
          </a:xfrm>
          <a:prstGeom prst="line">
            <a:avLst/>
          </a:prstGeom>
          <a:noFill/>
          <a:ln w="19050" cap="flat" cmpd="sng" algn="ctr">
            <a:solidFill>
              <a:schemeClr val="tx1"/>
            </a:solidFill>
            <a:prstDash val="dash"/>
            <a:round/>
            <a:headEnd type="none" w="med" len="med"/>
            <a:tailEnd type="none" w="med" len="med"/>
          </a:ln>
          <a:effectLst>
            <a:glow rad="228600">
              <a:schemeClr val="accent5">
                <a:satMod val="175000"/>
                <a:alpha val="40000"/>
              </a:schemeClr>
            </a:glow>
          </a:effectLst>
        </p:spPr>
      </p:cxnSp>
      <p:sp>
        <p:nvSpPr>
          <p:cNvPr id="114" name="CasellaDiTesto 113"/>
          <p:cNvSpPr txBox="1"/>
          <p:nvPr/>
        </p:nvSpPr>
        <p:spPr>
          <a:xfrm rot="4800000">
            <a:off x="4945804" y="2197997"/>
            <a:ext cx="2481277" cy="307777"/>
          </a:xfrm>
          <a:prstGeom prst="rect">
            <a:avLst/>
          </a:prstGeom>
          <a:noFill/>
        </p:spPr>
        <p:txBody>
          <a:bodyPr wrap="square" rtlCol="0">
            <a:spAutoFit/>
          </a:bodyPr>
          <a:lstStyle/>
          <a:p>
            <a:pPr algn="ctr"/>
            <a:r>
              <a:rPr lang="en-GB" sz="1400" b="1" dirty="0" smtClean="0">
                <a:solidFill>
                  <a:schemeClr val="bg1"/>
                </a:solidFill>
                <a:latin typeface="Calibri" panose="020F0502020204030204" pitchFamily="34" charset="0"/>
                <a:cs typeface="Calibri" panose="020F0502020204030204" pitchFamily="34" charset="0"/>
              </a:rPr>
              <a:t>1300 °C solid mantle </a:t>
            </a:r>
            <a:r>
              <a:rPr lang="en-GB" sz="1400" b="1" dirty="0" err="1" smtClean="0">
                <a:solidFill>
                  <a:schemeClr val="bg1"/>
                </a:solidFill>
                <a:latin typeface="Calibri" panose="020F0502020204030204" pitchFamily="34" charset="0"/>
                <a:cs typeface="Calibri" panose="020F0502020204030204" pitchFamily="34" charset="0"/>
              </a:rPr>
              <a:t>adiabat</a:t>
            </a:r>
            <a:endParaRPr lang="en-GB" sz="1400" b="1" dirty="0">
              <a:solidFill>
                <a:schemeClr val="bg1"/>
              </a:solidFill>
              <a:latin typeface="Calibri" panose="020F0502020204030204" pitchFamily="34" charset="0"/>
              <a:cs typeface="Calibri" panose="020F0502020204030204" pitchFamily="34" charset="0"/>
            </a:endParaRPr>
          </a:p>
        </p:txBody>
      </p:sp>
      <p:sp>
        <p:nvSpPr>
          <p:cNvPr id="112" name="Figura a mano libera 111"/>
          <p:cNvSpPr/>
          <p:nvPr/>
        </p:nvSpPr>
        <p:spPr bwMode="auto">
          <a:xfrm>
            <a:off x="2964179" y="495300"/>
            <a:ext cx="2843717" cy="838970"/>
          </a:xfrm>
          <a:custGeom>
            <a:avLst/>
            <a:gdLst>
              <a:gd name="connsiteX0" fmla="*/ 2895600 w 2954452"/>
              <a:gd name="connsiteY0" fmla="*/ 1188720 h 1188720"/>
              <a:gd name="connsiteX1" fmla="*/ 2880360 w 2954452"/>
              <a:gd name="connsiteY1" fmla="*/ 1082040 h 1188720"/>
              <a:gd name="connsiteX2" fmla="*/ 2164080 w 2954452"/>
              <a:gd name="connsiteY2" fmla="*/ 693420 h 1188720"/>
              <a:gd name="connsiteX3" fmla="*/ 868680 w 2954452"/>
              <a:gd name="connsiteY3" fmla="*/ 259080 h 1188720"/>
              <a:gd name="connsiteX4" fmla="*/ 0 w 2954452"/>
              <a:gd name="connsiteY4" fmla="*/ 0 h 1188720"/>
              <a:gd name="connsiteX0" fmla="*/ 2895600 w 2945271"/>
              <a:gd name="connsiteY0" fmla="*/ 1188720 h 1188720"/>
              <a:gd name="connsiteX1" fmla="*/ 2880360 w 2945271"/>
              <a:gd name="connsiteY1" fmla="*/ 1082040 h 1188720"/>
              <a:gd name="connsiteX2" fmla="*/ 2164080 w 2945271"/>
              <a:gd name="connsiteY2" fmla="*/ 693420 h 1188720"/>
              <a:gd name="connsiteX3" fmla="*/ 868680 w 2945271"/>
              <a:gd name="connsiteY3" fmla="*/ 259080 h 1188720"/>
              <a:gd name="connsiteX4" fmla="*/ 0 w 2945271"/>
              <a:gd name="connsiteY4" fmla="*/ 0 h 1188720"/>
              <a:gd name="connsiteX0" fmla="*/ 2895600 w 2945271"/>
              <a:gd name="connsiteY0" fmla="*/ 1188720 h 1188720"/>
              <a:gd name="connsiteX1" fmla="*/ 2880360 w 2945271"/>
              <a:gd name="connsiteY1" fmla="*/ 1082040 h 1188720"/>
              <a:gd name="connsiteX2" fmla="*/ 2164080 w 2945271"/>
              <a:gd name="connsiteY2" fmla="*/ 693420 h 1188720"/>
              <a:gd name="connsiteX3" fmla="*/ 868680 w 2945271"/>
              <a:gd name="connsiteY3" fmla="*/ 259080 h 1188720"/>
              <a:gd name="connsiteX4" fmla="*/ 0 w 2945271"/>
              <a:gd name="connsiteY4" fmla="*/ 0 h 1188720"/>
              <a:gd name="connsiteX0" fmla="*/ 2895600 w 2912347"/>
              <a:gd name="connsiteY0" fmla="*/ 1188720 h 1188720"/>
              <a:gd name="connsiteX1" fmla="*/ 2880360 w 2912347"/>
              <a:gd name="connsiteY1" fmla="*/ 1082040 h 1188720"/>
              <a:gd name="connsiteX2" fmla="*/ 2164080 w 2912347"/>
              <a:gd name="connsiteY2" fmla="*/ 693420 h 1188720"/>
              <a:gd name="connsiteX3" fmla="*/ 868680 w 2912347"/>
              <a:gd name="connsiteY3" fmla="*/ 259080 h 1188720"/>
              <a:gd name="connsiteX4" fmla="*/ 0 w 2912347"/>
              <a:gd name="connsiteY4" fmla="*/ 0 h 1188720"/>
              <a:gd name="connsiteX0" fmla="*/ 2895600 w 2895600"/>
              <a:gd name="connsiteY0" fmla="*/ 1188720 h 1188720"/>
              <a:gd name="connsiteX1" fmla="*/ 2880360 w 2895600"/>
              <a:gd name="connsiteY1" fmla="*/ 1082040 h 1188720"/>
              <a:gd name="connsiteX2" fmla="*/ 2164080 w 2895600"/>
              <a:gd name="connsiteY2" fmla="*/ 693420 h 1188720"/>
              <a:gd name="connsiteX3" fmla="*/ 868680 w 2895600"/>
              <a:gd name="connsiteY3" fmla="*/ 259080 h 1188720"/>
              <a:gd name="connsiteX4" fmla="*/ 0 w 2895600"/>
              <a:gd name="connsiteY4" fmla="*/ 0 h 1188720"/>
              <a:gd name="connsiteX0" fmla="*/ 2897982 w 2897982"/>
              <a:gd name="connsiteY0" fmla="*/ 1224439 h 1224439"/>
              <a:gd name="connsiteX1" fmla="*/ 2880360 w 2897982"/>
              <a:gd name="connsiteY1" fmla="*/ 1082040 h 1224439"/>
              <a:gd name="connsiteX2" fmla="*/ 2164080 w 2897982"/>
              <a:gd name="connsiteY2" fmla="*/ 693420 h 1224439"/>
              <a:gd name="connsiteX3" fmla="*/ 868680 w 2897982"/>
              <a:gd name="connsiteY3" fmla="*/ 259080 h 1224439"/>
              <a:gd name="connsiteX4" fmla="*/ 0 w 2897982"/>
              <a:gd name="connsiteY4" fmla="*/ 0 h 1224439"/>
              <a:gd name="connsiteX0" fmla="*/ 2880360 w 2880360"/>
              <a:gd name="connsiteY0" fmla="*/ 1082040 h 1082040"/>
              <a:gd name="connsiteX1" fmla="*/ 2164080 w 2880360"/>
              <a:gd name="connsiteY1" fmla="*/ 693420 h 1082040"/>
              <a:gd name="connsiteX2" fmla="*/ 868680 w 2880360"/>
              <a:gd name="connsiteY2" fmla="*/ 259080 h 1082040"/>
              <a:gd name="connsiteX3" fmla="*/ 0 w 2880360"/>
              <a:gd name="connsiteY3" fmla="*/ 0 h 1082040"/>
              <a:gd name="connsiteX0" fmla="*/ 2873216 w 2873216"/>
              <a:gd name="connsiteY0" fmla="*/ 1093946 h 1093946"/>
              <a:gd name="connsiteX1" fmla="*/ 2164080 w 2873216"/>
              <a:gd name="connsiteY1" fmla="*/ 693420 h 1093946"/>
              <a:gd name="connsiteX2" fmla="*/ 868680 w 2873216"/>
              <a:gd name="connsiteY2" fmla="*/ 259080 h 1093946"/>
              <a:gd name="connsiteX3" fmla="*/ 0 w 2873216"/>
              <a:gd name="connsiteY3" fmla="*/ 0 h 1093946"/>
              <a:gd name="connsiteX0" fmla="*/ 2873216 w 2873216"/>
              <a:gd name="connsiteY0" fmla="*/ 1093946 h 1093946"/>
              <a:gd name="connsiteX1" fmla="*/ 2152174 w 2873216"/>
              <a:gd name="connsiteY1" fmla="*/ 664845 h 1093946"/>
              <a:gd name="connsiteX2" fmla="*/ 868680 w 2873216"/>
              <a:gd name="connsiteY2" fmla="*/ 259080 h 1093946"/>
              <a:gd name="connsiteX3" fmla="*/ 0 w 2873216"/>
              <a:gd name="connsiteY3" fmla="*/ 0 h 1093946"/>
              <a:gd name="connsiteX0" fmla="*/ 2873216 w 2873216"/>
              <a:gd name="connsiteY0" fmla="*/ 1093946 h 1093946"/>
              <a:gd name="connsiteX1" fmla="*/ 2152174 w 2873216"/>
              <a:gd name="connsiteY1" fmla="*/ 664845 h 1093946"/>
              <a:gd name="connsiteX2" fmla="*/ 859155 w 2873216"/>
              <a:gd name="connsiteY2" fmla="*/ 242411 h 1093946"/>
              <a:gd name="connsiteX3" fmla="*/ 0 w 2873216"/>
              <a:gd name="connsiteY3" fmla="*/ 0 h 1093946"/>
            </a:gdLst>
            <a:ahLst/>
            <a:cxnLst>
              <a:cxn ang="0">
                <a:pos x="connsiteX0" y="connsiteY0"/>
              </a:cxn>
              <a:cxn ang="0">
                <a:pos x="connsiteX1" y="connsiteY1"/>
              </a:cxn>
              <a:cxn ang="0">
                <a:pos x="connsiteX2" y="connsiteY2"/>
              </a:cxn>
              <a:cxn ang="0">
                <a:pos x="connsiteX3" y="connsiteY3"/>
              </a:cxn>
            </a:cxnLst>
            <a:rect l="l" t="t" r="r" b="b"/>
            <a:pathLst>
              <a:path w="2873216" h="1093946">
                <a:moveTo>
                  <a:pt x="2873216" y="1093946"/>
                </a:moveTo>
                <a:cubicBezTo>
                  <a:pt x="2774156" y="1041876"/>
                  <a:pt x="2487851" y="806768"/>
                  <a:pt x="2152174" y="664845"/>
                </a:cubicBezTo>
                <a:cubicBezTo>
                  <a:pt x="1816497" y="522923"/>
                  <a:pt x="1217851" y="353218"/>
                  <a:pt x="859155" y="242411"/>
                </a:cubicBezTo>
                <a:cubicBezTo>
                  <a:pt x="500459" y="131604"/>
                  <a:pt x="254000" y="71755"/>
                  <a:pt x="0" y="0"/>
                </a:cubicBezTo>
              </a:path>
            </a:pathLst>
          </a:custGeom>
          <a:noFill/>
          <a:ln w="19050" cap="flat" cmpd="sng" algn="ctr">
            <a:solidFill>
              <a:schemeClr val="tx1"/>
            </a:solidFill>
            <a:prstDash val="dash"/>
            <a:round/>
            <a:headEnd type="none" w="med" len="med"/>
            <a:tailEnd type="none" w="med" len="med"/>
          </a:ln>
          <a:effectLst>
            <a:glow rad="139700">
              <a:schemeClr val="accent3">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3" name="Figura a mano libera 112"/>
          <p:cNvSpPr/>
          <p:nvPr/>
        </p:nvSpPr>
        <p:spPr bwMode="auto">
          <a:xfrm>
            <a:off x="2960914" y="489857"/>
            <a:ext cx="2552700" cy="6002564"/>
          </a:xfrm>
          <a:custGeom>
            <a:avLst/>
            <a:gdLst>
              <a:gd name="connsiteX0" fmla="*/ 0 w 2590800"/>
              <a:gd name="connsiteY0" fmla="*/ 0 h 6313714"/>
              <a:gd name="connsiteX1" fmla="*/ 1219200 w 2590800"/>
              <a:gd name="connsiteY1" fmla="*/ 544286 h 6313714"/>
              <a:gd name="connsiteX2" fmla="*/ 1981200 w 2590800"/>
              <a:gd name="connsiteY2" fmla="*/ 2286000 h 6313714"/>
              <a:gd name="connsiteX3" fmla="*/ 2590800 w 2590800"/>
              <a:gd name="connsiteY3" fmla="*/ 6313714 h 6313714"/>
              <a:gd name="connsiteX0" fmla="*/ 0 w 2552700"/>
              <a:gd name="connsiteY0" fmla="*/ 0 h 6002564"/>
              <a:gd name="connsiteX1" fmla="*/ 1219200 w 2552700"/>
              <a:gd name="connsiteY1" fmla="*/ 544286 h 6002564"/>
              <a:gd name="connsiteX2" fmla="*/ 1981200 w 2552700"/>
              <a:gd name="connsiteY2" fmla="*/ 2286000 h 6002564"/>
              <a:gd name="connsiteX3" fmla="*/ 2552700 w 2552700"/>
              <a:gd name="connsiteY3" fmla="*/ 6002564 h 6002564"/>
            </a:gdLst>
            <a:ahLst/>
            <a:cxnLst>
              <a:cxn ang="0">
                <a:pos x="connsiteX0" y="connsiteY0"/>
              </a:cxn>
              <a:cxn ang="0">
                <a:pos x="connsiteX1" y="connsiteY1"/>
              </a:cxn>
              <a:cxn ang="0">
                <a:pos x="connsiteX2" y="connsiteY2"/>
              </a:cxn>
              <a:cxn ang="0">
                <a:pos x="connsiteX3" y="connsiteY3"/>
              </a:cxn>
            </a:cxnLst>
            <a:rect l="l" t="t" r="r" b="b"/>
            <a:pathLst>
              <a:path w="2552700" h="6002564">
                <a:moveTo>
                  <a:pt x="0" y="0"/>
                </a:moveTo>
                <a:cubicBezTo>
                  <a:pt x="444500" y="81643"/>
                  <a:pt x="889000" y="163286"/>
                  <a:pt x="1219200" y="544286"/>
                </a:cubicBezTo>
                <a:cubicBezTo>
                  <a:pt x="1549400" y="925286"/>
                  <a:pt x="1758950" y="1376287"/>
                  <a:pt x="1981200" y="2286000"/>
                </a:cubicBezTo>
                <a:cubicBezTo>
                  <a:pt x="2203450" y="3195713"/>
                  <a:pt x="2362200" y="4469492"/>
                  <a:pt x="2552700" y="6002564"/>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8" name="Figura a mano libera 117"/>
          <p:cNvSpPr/>
          <p:nvPr/>
        </p:nvSpPr>
        <p:spPr bwMode="auto">
          <a:xfrm>
            <a:off x="2900351" y="429429"/>
            <a:ext cx="2107078" cy="6374142"/>
          </a:xfrm>
          <a:custGeom>
            <a:avLst/>
            <a:gdLst>
              <a:gd name="connsiteX0" fmla="*/ 60563 w 2107078"/>
              <a:gd name="connsiteY0" fmla="*/ 71314 h 6374142"/>
              <a:gd name="connsiteX1" fmla="*/ 114992 w 2107078"/>
              <a:gd name="connsiteY1" fmla="*/ 82200 h 6374142"/>
              <a:gd name="connsiteX2" fmla="*/ 1105592 w 2107078"/>
              <a:gd name="connsiteY2" fmla="*/ 898628 h 6374142"/>
              <a:gd name="connsiteX3" fmla="*/ 1682535 w 2107078"/>
              <a:gd name="connsiteY3" fmla="*/ 3054000 h 6374142"/>
              <a:gd name="connsiteX4" fmla="*/ 2107078 w 2107078"/>
              <a:gd name="connsiteY4" fmla="*/ 6374142 h 6374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078" h="6374142">
                <a:moveTo>
                  <a:pt x="60563" y="71314"/>
                </a:moveTo>
                <a:cubicBezTo>
                  <a:pt x="692" y="7814"/>
                  <a:pt x="-59179" y="-55686"/>
                  <a:pt x="114992" y="82200"/>
                </a:cubicBezTo>
                <a:cubicBezTo>
                  <a:pt x="289163" y="220086"/>
                  <a:pt x="844335" y="403328"/>
                  <a:pt x="1105592" y="898628"/>
                </a:cubicBezTo>
                <a:cubicBezTo>
                  <a:pt x="1366849" y="1393928"/>
                  <a:pt x="1515621" y="2141414"/>
                  <a:pt x="1682535" y="3054000"/>
                </a:cubicBezTo>
                <a:cubicBezTo>
                  <a:pt x="1849449" y="3966586"/>
                  <a:pt x="1978263" y="5170364"/>
                  <a:pt x="2107078" y="6374142"/>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9" name="Figura a mano libera 118"/>
          <p:cNvSpPr/>
          <p:nvPr/>
        </p:nvSpPr>
        <p:spPr bwMode="auto">
          <a:xfrm>
            <a:off x="2971800" y="489857"/>
            <a:ext cx="1175657" cy="6313714"/>
          </a:xfrm>
          <a:custGeom>
            <a:avLst/>
            <a:gdLst>
              <a:gd name="connsiteX0" fmla="*/ 0 w 1175657"/>
              <a:gd name="connsiteY0" fmla="*/ 0 h 6313714"/>
              <a:gd name="connsiteX1" fmla="*/ 707571 w 1175657"/>
              <a:gd name="connsiteY1" fmla="*/ 892629 h 6313714"/>
              <a:gd name="connsiteX2" fmla="*/ 1034143 w 1175657"/>
              <a:gd name="connsiteY2" fmla="*/ 2786743 h 6313714"/>
              <a:gd name="connsiteX3" fmla="*/ 1175657 w 1175657"/>
              <a:gd name="connsiteY3" fmla="*/ 6313714 h 6313714"/>
            </a:gdLst>
            <a:ahLst/>
            <a:cxnLst>
              <a:cxn ang="0">
                <a:pos x="connsiteX0" y="connsiteY0"/>
              </a:cxn>
              <a:cxn ang="0">
                <a:pos x="connsiteX1" y="connsiteY1"/>
              </a:cxn>
              <a:cxn ang="0">
                <a:pos x="connsiteX2" y="connsiteY2"/>
              </a:cxn>
              <a:cxn ang="0">
                <a:pos x="connsiteX3" y="connsiteY3"/>
              </a:cxn>
            </a:cxnLst>
            <a:rect l="l" t="t" r="r" b="b"/>
            <a:pathLst>
              <a:path w="1175657" h="6313714">
                <a:moveTo>
                  <a:pt x="0" y="0"/>
                </a:moveTo>
                <a:cubicBezTo>
                  <a:pt x="267607" y="214086"/>
                  <a:pt x="535214" y="428172"/>
                  <a:pt x="707571" y="892629"/>
                </a:cubicBezTo>
                <a:cubicBezTo>
                  <a:pt x="879928" y="1357086"/>
                  <a:pt x="956129" y="1883229"/>
                  <a:pt x="1034143" y="2786743"/>
                </a:cubicBezTo>
                <a:cubicBezTo>
                  <a:pt x="1112157" y="3690257"/>
                  <a:pt x="1143907" y="5001985"/>
                  <a:pt x="1175657" y="6313714"/>
                </a:cubicBezTo>
              </a:path>
            </a:pathLst>
          </a:custGeom>
          <a:noFill/>
          <a:ln w="28575" cap="flat" cmpd="sng" algn="ctr">
            <a:solidFill>
              <a:schemeClr val="bg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6" name="CasellaDiTesto 115"/>
          <p:cNvSpPr txBox="1"/>
          <p:nvPr/>
        </p:nvSpPr>
        <p:spPr>
          <a:xfrm rot="749521">
            <a:off x="3004808" y="795007"/>
            <a:ext cx="2200992" cy="523220"/>
          </a:xfrm>
          <a:prstGeom prst="rect">
            <a:avLst/>
          </a:prstGeom>
          <a:noFill/>
        </p:spPr>
        <p:txBody>
          <a:bodyPr wrap="square" rtlCol="0">
            <a:spAutoFit/>
          </a:bodyPr>
          <a:lstStyle/>
          <a:p>
            <a:pPr algn="ctr"/>
            <a:r>
              <a:rPr lang="en-GB" sz="1400" b="1" dirty="0" smtClean="0">
                <a:solidFill>
                  <a:schemeClr val="bg1"/>
                </a:solidFill>
                <a:latin typeface="Calibri" panose="020F0502020204030204" pitchFamily="34" charset="0"/>
                <a:cs typeface="Calibri" panose="020F0502020204030204" pitchFamily="34" charset="0"/>
              </a:rPr>
              <a:t>Hypothetical conductive geotherm</a:t>
            </a:r>
            <a:endParaRPr lang="en-GB" sz="1400" b="1" dirty="0">
              <a:solidFill>
                <a:schemeClr val="bg1"/>
              </a:solidFill>
              <a:latin typeface="Calibri" panose="020F0502020204030204" pitchFamily="34" charset="0"/>
              <a:cs typeface="Calibri" panose="020F0502020204030204" pitchFamily="34" charset="0"/>
            </a:endParaRPr>
          </a:p>
        </p:txBody>
      </p:sp>
      <p:sp>
        <p:nvSpPr>
          <p:cNvPr id="123" name="CasellaDiTesto 122"/>
          <p:cNvSpPr txBox="1"/>
          <p:nvPr/>
        </p:nvSpPr>
        <p:spPr>
          <a:xfrm>
            <a:off x="4963810" y="6020841"/>
            <a:ext cx="1045264" cy="75918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smtClean="0">
                <a:solidFill>
                  <a:schemeClr val="bg1"/>
                </a:solidFill>
                <a:latin typeface="Calibri" panose="020F0502020204030204" pitchFamily="34" charset="0"/>
                <a:cs typeface="Calibri" panose="020F0502020204030204" pitchFamily="34" charset="0"/>
              </a:rPr>
              <a:t>Hot slab</a:t>
            </a:r>
            <a:endParaRPr lang="en-GB" sz="2800" b="1" dirty="0">
              <a:solidFill>
                <a:schemeClr val="bg1"/>
              </a:solidFill>
              <a:latin typeface="Calibri" panose="020F0502020204030204" pitchFamily="34" charset="0"/>
              <a:cs typeface="Calibri" panose="020F0502020204030204" pitchFamily="34" charset="0"/>
            </a:endParaRPr>
          </a:p>
        </p:txBody>
      </p:sp>
      <p:sp>
        <p:nvSpPr>
          <p:cNvPr id="124" name="CasellaDiTesto 123"/>
          <p:cNvSpPr txBox="1"/>
          <p:nvPr/>
        </p:nvSpPr>
        <p:spPr>
          <a:xfrm>
            <a:off x="4099320" y="4636929"/>
            <a:ext cx="1351558" cy="75918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smtClean="0">
                <a:solidFill>
                  <a:schemeClr val="bg1"/>
                </a:solidFill>
                <a:latin typeface="Calibri" panose="020F0502020204030204" pitchFamily="34" charset="0"/>
                <a:cs typeface="Calibri" panose="020F0502020204030204" pitchFamily="34" charset="0"/>
              </a:rPr>
              <a:t>Warm slab</a:t>
            </a:r>
            <a:endParaRPr lang="en-GB" sz="2800" b="1" dirty="0">
              <a:solidFill>
                <a:schemeClr val="bg1"/>
              </a:solidFill>
              <a:latin typeface="Calibri" panose="020F0502020204030204" pitchFamily="34" charset="0"/>
              <a:cs typeface="Calibri" panose="020F0502020204030204" pitchFamily="34" charset="0"/>
            </a:endParaRPr>
          </a:p>
        </p:txBody>
      </p:sp>
      <p:sp>
        <p:nvSpPr>
          <p:cNvPr id="125" name="CasellaDiTesto 124"/>
          <p:cNvSpPr txBox="1"/>
          <p:nvPr/>
        </p:nvSpPr>
        <p:spPr>
          <a:xfrm>
            <a:off x="3277498" y="5701769"/>
            <a:ext cx="1675846" cy="109260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2600"/>
              </a:lnSpc>
            </a:pPr>
            <a:r>
              <a:rPr lang="en-GB" sz="2800" b="1" dirty="0" smtClean="0">
                <a:solidFill>
                  <a:schemeClr val="bg1"/>
                </a:solidFill>
                <a:latin typeface="Calibri" panose="020F0502020204030204" pitchFamily="34" charset="0"/>
                <a:cs typeface="Calibri" panose="020F0502020204030204" pitchFamily="34" charset="0"/>
              </a:rPr>
              <a:t>Extremely cold</a:t>
            </a:r>
          </a:p>
          <a:p>
            <a:pPr algn="ctr">
              <a:lnSpc>
                <a:spcPts val="2600"/>
              </a:lnSpc>
            </a:pPr>
            <a:r>
              <a:rPr lang="en-GB" sz="2800" b="1" dirty="0" smtClean="0">
                <a:solidFill>
                  <a:schemeClr val="bg1"/>
                </a:solidFill>
                <a:latin typeface="Calibri" panose="020F0502020204030204" pitchFamily="34" charset="0"/>
                <a:cs typeface="Calibri" panose="020F0502020204030204" pitchFamily="34" charset="0"/>
              </a:rPr>
              <a:t>slab</a:t>
            </a:r>
            <a:endParaRPr lang="en-GB" sz="2800" b="1" dirty="0">
              <a:solidFill>
                <a:schemeClr val="bg1"/>
              </a:solidFill>
              <a:latin typeface="Calibri" panose="020F0502020204030204" pitchFamily="34" charset="0"/>
              <a:cs typeface="Calibri" panose="020F0502020204030204" pitchFamily="34" charset="0"/>
            </a:endParaRPr>
          </a:p>
        </p:txBody>
      </p:sp>
      <p:sp>
        <p:nvSpPr>
          <p:cNvPr id="126" name="CasellaDiTesto 125"/>
          <p:cNvSpPr txBox="1"/>
          <p:nvPr/>
        </p:nvSpPr>
        <p:spPr>
          <a:xfrm rot="782208">
            <a:off x="6087650" y="3168778"/>
            <a:ext cx="1018346"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GB" sz="2000" b="1" dirty="0" err="1" smtClean="0">
                <a:solidFill>
                  <a:schemeClr val="bg1"/>
                </a:solidFill>
                <a:latin typeface="Calibri" panose="020F0502020204030204" pitchFamily="34" charset="0"/>
                <a:cs typeface="Calibri" panose="020F0502020204030204" pitchFamily="34" charset="0"/>
              </a:rPr>
              <a:t>Ol</a:t>
            </a:r>
            <a:endParaRPr lang="en-GB" sz="2000" b="1" dirty="0" smtClean="0">
              <a:solidFill>
                <a:schemeClr val="bg1"/>
              </a:solidFill>
              <a:latin typeface="Calibri" panose="020F0502020204030204" pitchFamily="34" charset="0"/>
              <a:cs typeface="Calibri" panose="020F0502020204030204" pitchFamily="34" charset="0"/>
            </a:endParaRPr>
          </a:p>
          <a:p>
            <a:pPr algn="ctr">
              <a:lnSpc>
                <a:spcPct val="150000"/>
              </a:lnSpc>
            </a:pPr>
            <a:r>
              <a:rPr lang="en-GB" sz="2000" b="1" dirty="0" smtClean="0">
                <a:solidFill>
                  <a:schemeClr val="bg1"/>
                </a:solidFill>
                <a:latin typeface="Calibri" panose="020F0502020204030204" pitchFamily="34" charset="0"/>
                <a:cs typeface="Calibri" panose="020F0502020204030204" pitchFamily="34" charset="0"/>
              </a:rPr>
              <a:t>Wad</a:t>
            </a:r>
            <a:endParaRPr lang="en-GB" sz="2000" b="1" dirty="0">
              <a:solidFill>
                <a:schemeClr val="bg1"/>
              </a:solidFill>
              <a:latin typeface="Calibri" panose="020F0502020204030204" pitchFamily="34" charset="0"/>
              <a:cs typeface="Calibri" panose="020F0502020204030204" pitchFamily="34" charset="0"/>
            </a:endParaRPr>
          </a:p>
        </p:txBody>
      </p:sp>
      <p:sp>
        <p:nvSpPr>
          <p:cNvPr id="127" name="CasellaDiTesto 126"/>
          <p:cNvSpPr txBox="1"/>
          <p:nvPr/>
        </p:nvSpPr>
        <p:spPr>
          <a:xfrm rot="20696196">
            <a:off x="6378311" y="5073087"/>
            <a:ext cx="1018346"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GB" sz="2000" b="1" dirty="0" err="1" smtClean="0">
                <a:solidFill>
                  <a:schemeClr val="bg1"/>
                </a:solidFill>
                <a:latin typeface="Calibri" panose="020F0502020204030204" pitchFamily="34" charset="0"/>
                <a:cs typeface="Calibri" panose="020F0502020204030204" pitchFamily="34" charset="0"/>
              </a:rPr>
              <a:t>Ringw</a:t>
            </a:r>
            <a:endParaRPr lang="en-GB" sz="2000" b="1" dirty="0" smtClean="0">
              <a:solidFill>
                <a:schemeClr val="bg1"/>
              </a:solidFill>
              <a:latin typeface="Calibri" panose="020F0502020204030204" pitchFamily="34" charset="0"/>
              <a:cs typeface="Calibri" panose="020F0502020204030204" pitchFamily="34" charset="0"/>
            </a:endParaRPr>
          </a:p>
          <a:p>
            <a:pPr algn="ctr">
              <a:lnSpc>
                <a:spcPct val="150000"/>
              </a:lnSpc>
            </a:pPr>
            <a:r>
              <a:rPr lang="en-GB" sz="2000" b="1" dirty="0" smtClean="0">
                <a:solidFill>
                  <a:schemeClr val="bg1"/>
                </a:solidFill>
                <a:latin typeface="Calibri" panose="020F0502020204030204" pitchFamily="34" charset="0"/>
                <a:cs typeface="Calibri" panose="020F0502020204030204" pitchFamily="34" charset="0"/>
              </a:rPr>
              <a:t>Br + </a:t>
            </a:r>
            <a:r>
              <a:rPr lang="en-GB" sz="2000" b="1" dirty="0" err="1" smtClean="0">
                <a:solidFill>
                  <a:schemeClr val="bg1"/>
                </a:solidFill>
                <a:latin typeface="Calibri" panose="020F0502020204030204" pitchFamily="34" charset="0"/>
                <a:cs typeface="Calibri" panose="020F0502020204030204" pitchFamily="34" charset="0"/>
              </a:rPr>
              <a:t>Pe</a:t>
            </a:r>
            <a:endParaRPr lang="en-GB" sz="2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273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fade">
                                      <p:cBhvr>
                                        <p:cTn id="11" dur="500"/>
                                        <p:tgtEl>
                                          <p:spTgt spid="10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wipe(up)">
                                      <p:cBhvr>
                                        <p:cTn id="16" dur="3000"/>
                                        <p:tgtEl>
                                          <p:spTgt spid="10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wipe(up)">
                                      <p:cBhvr>
                                        <p:cTn id="21" dur="3000"/>
                                        <p:tgtEl>
                                          <p:spTgt spid="10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6"/>
                                        </p:tgtEl>
                                        <p:attrNameLst>
                                          <p:attrName>style.visibility</p:attrName>
                                        </p:attrNameLst>
                                      </p:cBhvr>
                                      <p:to>
                                        <p:strVal val="visible"/>
                                      </p:to>
                                    </p:set>
                                    <p:animEffect transition="in" filter="fade">
                                      <p:cBhvr>
                                        <p:cTn id="26" dur="500"/>
                                        <p:tgtEl>
                                          <p:spTgt spid="1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fade">
                                      <p:cBhvr>
                                        <p:cTn id="31" dur="500"/>
                                        <p:tgtEl>
                                          <p:spTgt spid="1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04"/>
                                        </p:tgtEl>
                                        <p:attrNameLst>
                                          <p:attrName>style.visibility</p:attrName>
                                        </p:attrNameLst>
                                      </p:cBhvr>
                                      <p:to>
                                        <p:strVal val="visible"/>
                                      </p:to>
                                    </p:set>
                                    <p:animEffect transition="in" filter="wipe(up)">
                                      <p:cBhvr>
                                        <p:cTn id="36" dur="3000"/>
                                        <p:tgtEl>
                                          <p:spTgt spid="10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0"/>
                                        </p:tgtEl>
                                        <p:attrNameLst>
                                          <p:attrName>style.visibility</p:attrName>
                                        </p:attrNameLst>
                                      </p:cBhvr>
                                      <p:to>
                                        <p:strVal val="visible"/>
                                      </p:to>
                                    </p:set>
                                    <p:animEffect transition="in" filter="wipe(down)">
                                      <p:cBhvr>
                                        <p:cTn id="41" dur="2000"/>
                                        <p:tgtEl>
                                          <p:spTgt spid="110"/>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114"/>
                                        </p:tgtEl>
                                        <p:attrNameLst>
                                          <p:attrName>style.visibility</p:attrName>
                                        </p:attrNameLst>
                                      </p:cBhvr>
                                      <p:to>
                                        <p:strVal val="visible"/>
                                      </p:to>
                                    </p:set>
                                    <p:animEffect transition="in" filter="fade">
                                      <p:cBhvr>
                                        <p:cTn id="45" dur="500"/>
                                        <p:tgtEl>
                                          <p:spTgt spid="1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112"/>
                                        </p:tgtEl>
                                        <p:attrNameLst>
                                          <p:attrName>style.visibility</p:attrName>
                                        </p:attrNameLst>
                                      </p:cBhvr>
                                      <p:to>
                                        <p:strVal val="visible"/>
                                      </p:to>
                                    </p:set>
                                    <p:animEffect transition="in" filter="wipe(right)">
                                      <p:cBhvr>
                                        <p:cTn id="50" dur="1500"/>
                                        <p:tgtEl>
                                          <p:spTgt spid="112"/>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13"/>
                                        </p:tgtEl>
                                        <p:attrNameLst>
                                          <p:attrName>style.visibility</p:attrName>
                                        </p:attrNameLst>
                                      </p:cBhvr>
                                      <p:to>
                                        <p:strVal val="visible"/>
                                      </p:to>
                                    </p:set>
                                    <p:animEffect transition="in" filter="wipe(up)">
                                      <p:cBhvr>
                                        <p:cTn id="59" dur="2000"/>
                                        <p:tgtEl>
                                          <p:spTgt spid="113"/>
                                        </p:tgtEl>
                                      </p:cBhvr>
                                    </p:animEffec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123"/>
                                        </p:tgtEl>
                                        <p:attrNameLst>
                                          <p:attrName>style.visibility</p:attrName>
                                        </p:attrNameLst>
                                      </p:cBhvr>
                                      <p:to>
                                        <p:strVal val="visible"/>
                                      </p:to>
                                    </p:set>
                                    <p:animEffect transition="in" filter="fade">
                                      <p:cBhvr>
                                        <p:cTn id="63" dur="500"/>
                                        <p:tgtEl>
                                          <p:spTgt spid="1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18"/>
                                        </p:tgtEl>
                                        <p:attrNameLst>
                                          <p:attrName>style.visibility</p:attrName>
                                        </p:attrNameLst>
                                      </p:cBhvr>
                                      <p:to>
                                        <p:strVal val="visible"/>
                                      </p:to>
                                    </p:set>
                                    <p:animEffect transition="in" filter="wipe(up)">
                                      <p:cBhvr>
                                        <p:cTn id="68" dur="2000"/>
                                        <p:tgtEl>
                                          <p:spTgt spid="118"/>
                                        </p:tgtEl>
                                      </p:cBhvr>
                                    </p:animEffect>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124"/>
                                        </p:tgtEl>
                                        <p:attrNameLst>
                                          <p:attrName>style.visibility</p:attrName>
                                        </p:attrNameLst>
                                      </p:cBhvr>
                                      <p:to>
                                        <p:strVal val="visible"/>
                                      </p:to>
                                    </p:set>
                                    <p:animEffect transition="in" filter="fade">
                                      <p:cBhvr>
                                        <p:cTn id="72" dur="500"/>
                                        <p:tgtEl>
                                          <p:spTgt spid="12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119"/>
                                        </p:tgtEl>
                                        <p:attrNameLst>
                                          <p:attrName>style.visibility</p:attrName>
                                        </p:attrNameLst>
                                      </p:cBhvr>
                                      <p:to>
                                        <p:strVal val="visible"/>
                                      </p:to>
                                    </p:set>
                                    <p:animEffect transition="in" filter="wipe(up)">
                                      <p:cBhvr>
                                        <p:cTn id="77" dur="2000"/>
                                        <p:tgtEl>
                                          <p:spTgt spid="119"/>
                                        </p:tgtEl>
                                      </p:cBhvr>
                                    </p:animEffec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125"/>
                                        </p:tgtEl>
                                        <p:attrNameLst>
                                          <p:attrName>style.visibility</p:attrName>
                                        </p:attrNameLst>
                                      </p:cBhvr>
                                      <p:to>
                                        <p:strVal val="visible"/>
                                      </p:to>
                                    </p:set>
                                    <p:animEffect transition="in" filter="fade">
                                      <p:cBhvr>
                                        <p:cTn id="81"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2" grpId="0" animBg="1"/>
      <p:bldP spid="103" grpId="0" animBg="1"/>
      <p:bldP spid="104" grpId="0" animBg="1"/>
      <p:bldP spid="114" grpId="0"/>
      <p:bldP spid="112" grpId="0" animBg="1"/>
      <p:bldP spid="113" grpId="0" animBg="1"/>
      <p:bldP spid="118" grpId="0" animBg="1"/>
      <p:bldP spid="119" grpId="0" animBg="1"/>
      <p:bldP spid="116" grpId="0"/>
      <p:bldP spid="123" grpId="0"/>
      <p:bldP spid="124" grpId="0"/>
      <p:bldP spid="125" grpId="0"/>
      <p:bldP spid="126" grpId="0"/>
      <p:bldP spid="1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9" name="Text Box 3"/>
          <p:cNvSpPr txBox="1">
            <a:spLocks noChangeArrowheads="1"/>
          </p:cNvSpPr>
          <p:nvPr/>
        </p:nvSpPr>
        <p:spPr bwMode="auto">
          <a:xfrm>
            <a:off x="342900" y="1030288"/>
            <a:ext cx="8458200" cy="4676345"/>
          </a:xfrm>
          <a:prstGeom prst="rect">
            <a:avLst/>
          </a:prstGeom>
          <a:noFill/>
          <a:ln w="9525" algn="ctr">
            <a:noFill/>
            <a:miter lim="800000"/>
            <a:headEnd/>
            <a:tailEnd/>
          </a:ln>
          <a:effectLst/>
        </p:spPr>
        <p:txBody>
          <a:bodyPr wrap="square">
            <a:spAutoFit/>
          </a:bodyPr>
          <a:lstStyle/>
          <a:p>
            <a:pPr marL="342900" indent="-342900">
              <a:lnSpc>
                <a:spcPct val="110000"/>
              </a:lnSpc>
              <a:defRPr/>
            </a:pPr>
            <a:r>
              <a:rPr lang="en-GB" sz="2400" dirty="0" smtClean="0">
                <a:solidFill>
                  <a:srgbClr val="FFFF00"/>
                </a:solidFill>
                <a:effectLst>
                  <a:outerShdw blurRad="38100" dist="38100" dir="2700000" algn="tl">
                    <a:srgbClr val="000000"/>
                  </a:outerShdw>
                </a:effectLst>
                <a:latin typeface="Calibri" pitchFamily="34" charset="0"/>
              </a:rPr>
              <a:t>The variation of T is a fundamental parameter to estimate the stability field of H</a:t>
            </a:r>
            <a:r>
              <a:rPr lang="en-GB" sz="2400" baseline="-25000" dirty="0" smtClean="0">
                <a:solidFill>
                  <a:srgbClr val="FFFF00"/>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O-CO</a:t>
            </a:r>
            <a:r>
              <a:rPr lang="en-GB" sz="2400" baseline="-25000" dirty="0" smtClean="0">
                <a:solidFill>
                  <a:srgbClr val="FFFF00"/>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-bearing phases.</a:t>
            </a:r>
          </a:p>
          <a:p>
            <a:pPr marL="342900" indent="-342900">
              <a:lnSpc>
                <a:spcPct val="110000"/>
              </a:lnSpc>
              <a:defRPr/>
            </a:pPr>
            <a:endParaRPr lang="en-GB" sz="800" dirty="0" smtClean="0">
              <a:solidFill>
                <a:srgbClr val="FFFF00"/>
              </a:solidFill>
              <a:effectLst>
                <a:outerShdw blurRad="38100" dist="38100" dir="2700000" algn="tl">
                  <a:srgbClr val="000000"/>
                </a:outerShdw>
              </a:effectLst>
              <a:latin typeface="Calibri" pitchFamily="34" charset="0"/>
            </a:endParaRPr>
          </a:p>
          <a:p>
            <a:pPr marL="342900" indent="-342900">
              <a:lnSpc>
                <a:spcPct val="110000"/>
              </a:lnSpc>
              <a:defRPr/>
            </a:pPr>
            <a:r>
              <a:rPr lang="en-GB" sz="2400" dirty="0" smtClean="0">
                <a:solidFill>
                  <a:schemeClr val="bg1"/>
                </a:solidFill>
                <a:effectLst>
                  <a:outerShdw blurRad="38100" dist="38100" dir="2700000" algn="tl">
                    <a:srgbClr val="000000"/>
                  </a:outerShdw>
                </a:effectLst>
                <a:latin typeface="Calibri" pitchFamily="34" charset="0"/>
              </a:rPr>
              <a:t>The factors controlling the temperature distribution are:</a:t>
            </a:r>
          </a:p>
          <a:p>
            <a:pPr marL="342900" indent="-342900">
              <a:lnSpc>
                <a:spcPct val="110000"/>
              </a:lnSpc>
              <a:buFontTx/>
              <a:buAutoNum type="arabicPeriod"/>
              <a:defRPr/>
            </a:pPr>
            <a:r>
              <a:rPr lang="en-GB" sz="2400" dirty="0" smtClean="0">
                <a:solidFill>
                  <a:schemeClr val="bg1"/>
                </a:solidFill>
                <a:effectLst>
                  <a:outerShdw blurRad="38100" dist="38100" dir="2700000" algn="tl">
                    <a:srgbClr val="000000"/>
                  </a:outerShdw>
                </a:effectLst>
                <a:latin typeface="Calibri" pitchFamily="34" charset="0"/>
              </a:rPr>
              <a:t>Rate of subduction;</a:t>
            </a:r>
          </a:p>
          <a:p>
            <a:pPr marL="342900" indent="-342900">
              <a:lnSpc>
                <a:spcPct val="110000"/>
              </a:lnSpc>
              <a:buFontTx/>
              <a:buAutoNum type="arabicPeriod"/>
              <a:defRPr/>
            </a:pPr>
            <a:r>
              <a:rPr lang="en-GB" sz="2400" dirty="0" smtClean="0">
                <a:solidFill>
                  <a:srgbClr val="FFFF00"/>
                </a:solidFill>
                <a:effectLst>
                  <a:outerShdw blurRad="38100" dist="38100" dir="2700000" algn="tl">
                    <a:srgbClr val="000000"/>
                  </a:outerShdw>
                </a:effectLst>
                <a:latin typeface="Calibri" pitchFamily="34" charset="0"/>
              </a:rPr>
              <a:t>Age (and thus thickness) of the descending slab;</a:t>
            </a:r>
          </a:p>
          <a:p>
            <a:pPr marL="342900" indent="-342900">
              <a:lnSpc>
                <a:spcPct val="110000"/>
              </a:lnSpc>
              <a:buFontTx/>
              <a:buAutoNum type="arabicPeriod"/>
              <a:defRPr/>
            </a:pPr>
            <a:r>
              <a:rPr lang="en-GB" sz="2400" dirty="0" smtClean="0">
                <a:solidFill>
                  <a:schemeClr val="bg1"/>
                </a:solidFill>
                <a:effectLst>
                  <a:outerShdw blurRad="38100" dist="38100" dir="2700000" algn="tl">
                    <a:srgbClr val="000000"/>
                  </a:outerShdw>
                </a:effectLst>
                <a:latin typeface="Calibri" pitchFamily="34" charset="0"/>
              </a:rPr>
              <a:t>Frictional heating of the upper and lower surfaces of the slab;</a:t>
            </a:r>
          </a:p>
          <a:p>
            <a:pPr marL="342900" indent="-342900">
              <a:lnSpc>
                <a:spcPct val="110000"/>
              </a:lnSpc>
              <a:buFontTx/>
              <a:buAutoNum type="arabicPeriod"/>
              <a:defRPr/>
            </a:pPr>
            <a:r>
              <a:rPr lang="en-GB" sz="2400" dirty="0" smtClean="0">
                <a:solidFill>
                  <a:srgbClr val="FFFF00"/>
                </a:solidFill>
                <a:effectLst>
                  <a:outerShdw blurRad="38100" dist="38100" dir="2700000" algn="tl">
                    <a:srgbClr val="000000"/>
                  </a:outerShdw>
                </a:effectLst>
                <a:latin typeface="Calibri" pitchFamily="34" charset="0"/>
              </a:rPr>
              <a:t> Conduction of heat into the slab from the asthenosphere;</a:t>
            </a:r>
          </a:p>
          <a:p>
            <a:pPr marL="342900" indent="-342900">
              <a:lnSpc>
                <a:spcPct val="110000"/>
              </a:lnSpc>
              <a:buFontTx/>
              <a:buAutoNum type="arabicPeriod"/>
              <a:defRPr/>
            </a:pPr>
            <a:r>
              <a:rPr lang="en-GB" sz="2400" dirty="0" smtClean="0">
                <a:solidFill>
                  <a:schemeClr val="bg1"/>
                </a:solidFill>
                <a:effectLst>
                  <a:outerShdw blurRad="38100" dist="38100" dir="2700000" algn="tl">
                    <a:srgbClr val="000000"/>
                  </a:outerShdw>
                </a:effectLst>
                <a:latin typeface="Calibri" pitchFamily="34" charset="0"/>
              </a:rPr>
              <a:t>Adiabatic heating associated with compression of the slab;</a:t>
            </a:r>
          </a:p>
          <a:p>
            <a:pPr marL="342900" indent="-342900">
              <a:lnSpc>
                <a:spcPct val="110000"/>
              </a:lnSpc>
              <a:buFontTx/>
              <a:buAutoNum type="arabicPeriod"/>
              <a:defRPr/>
            </a:pPr>
            <a:r>
              <a:rPr lang="en-GB" sz="2400" dirty="0" smtClean="0">
                <a:solidFill>
                  <a:srgbClr val="FFFF00"/>
                </a:solidFill>
                <a:effectLst>
                  <a:outerShdw blurRad="38100" dist="38100" dir="2700000" algn="tl">
                    <a:srgbClr val="000000"/>
                  </a:outerShdw>
                </a:effectLst>
                <a:latin typeface="Calibri" pitchFamily="34" charset="0"/>
              </a:rPr>
              <a:t>Heat derived from radioactive decay. This is generally low due to the low content of radioactive minerals in oceanic plates;</a:t>
            </a:r>
          </a:p>
          <a:p>
            <a:pPr marL="342900" indent="-342900">
              <a:lnSpc>
                <a:spcPct val="110000"/>
              </a:lnSpc>
              <a:buFontTx/>
              <a:buAutoNum type="arabicPeriod"/>
              <a:defRPr/>
            </a:pPr>
            <a:r>
              <a:rPr lang="en-GB" sz="2400" dirty="0" smtClean="0">
                <a:solidFill>
                  <a:schemeClr val="bg1"/>
                </a:solidFill>
                <a:effectLst>
                  <a:outerShdw blurRad="38100" dist="38100" dir="2700000" algn="tl">
                    <a:srgbClr val="000000"/>
                  </a:outerShdw>
                </a:effectLst>
                <a:latin typeface="Calibri" pitchFamily="34" charset="0"/>
              </a:rPr>
              <a:t>Latent enthalpy of fusion associated with phase transitions.</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166341" name="Text Box 5"/>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r>
              <a:rPr lang="en-GB" sz="3600" dirty="0" smtClean="0">
                <a:solidFill>
                  <a:schemeClr val="bg1"/>
                </a:solidFill>
                <a:effectLst>
                  <a:outerShdw blurRad="38100" dist="38100" dir="2700000" algn="tl">
                    <a:srgbClr val="000000"/>
                  </a:outerShdw>
                </a:effectLst>
                <a:latin typeface="Calibri" pitchFamily="34" charset="0"/>
              </a:rPr>
              <a:t>Stability of volatile-bearing phases in subduction zones</a:t>
            </a:r>
            <a:endParaRPr lang="en-GB" sz="3600" dirty="0">
              <a:solidFill>
                <a:schemeClr val="bg1"/>
              </a:solidFill>
              <a:effectLst>
                <a:outerShdw blurRad="38100" dist="38100" dir="2700000" algn="tl">
                  <a:srgbClr val="000000"/>
                </a:outerShdw>
              </a:effectLst>
              <a:latin typeface="Calibri" pitchFamily="34" charset="0"/>
            </a:endParaRPr>
          </a:p>
        </p:txBody>
      </p:sp>
      <p:sp>
        <p:nvSpPr>
          <p:cNvPr id="5" name="Text Box 71"/>
          <p:cNvSpPr txBox="1">
            <a:spLocks noChangeArrowheads="1"/>
          </p:cNvSpPr>
          <p:nvPr/>
        </p:nvSpPr>
        <p:spPr bwMode="auto">
          <a:xfrm>
            <a:off x="407194" y="6334780"/>
            <a:ext cx="2601912"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err="1" smtClean="0">
                <a:solidFill>
                  <a:schemeClr val="bg1"/>
                </a:solidFill>
                <a:effectLst>
                  <a:outerShdw blurRad="38100" dist="38100" dir="2700000" algn="tl">
                    <a:srgbClr val="000000"/>
                  </a:outerShdw>
                </a:effectLst>
                <a:latin typeface="Calibri" pitchFamily="34" charset="0"/>
              </a:rPr>
              <a:t>Litasov</a:t>
            </a:r>
            <a:r>
              <a:rPr lang="en-GB" sz="1400" dirty="0" smtClean="0">
                <a:solidFill>
                  <a:schemeClr val="bg1"/>
                </a:solidFill>
                <a:effectLst>
                  <a:outerShdw blurRad="38100" dist="38100" dir="2700000" algn="tl">
                    <a:srgbClr val="000000"/>
                  </a:outerShdw>
                </a:effectLst>
                <a:latin typeface="Calibri" pitchFamily="34" charset="0"/>
              </a:rPr>
              <a:t> and </a:t>
            </a:r>
            <a:r>
              <a:rPr lang="en-GB" sz="1400" dirty="0" err="1" smtClean="0">
                <a:solidFill>
                  <a:schemeClr val="bg1"/>
                </a:solidFill>
                <a:effectLst>
                  <a:outerShdw blurRad="38100" dist="38100" dir="2700000" algn="tl">
                    <a:srgbClr val="000000"/>
                  </a:outerShdw>
                </a:effectLst>
                <a:latin typeface="Calibri" pitchFamily="34" charset="0"/>
              </a:rPr>
              <a:t>Ohtani</a:t>
            </a:r>
            <a:r>
              <a:rPr lang="en-GB" sz="1400" dirty="0" smtClean="0">
                <a:solidFill>
                  <a:schemeClr val="bg1"/>
                </a:solidFill>
                <a:effectLst>
                  <a:outerShdw blurRad="38100" dist="38100" dir="2700000" algn="tl">
                    <a:srgbClr val="000000"/>
                  </a:outerShdw>
                </a:effectLst>
                <a:latin typeface="Calibri" pitchFamily="34" charset="0"/>
              </a:rPr>
              <a:t> (2003) Phys. Chem. Mineral., 30, 147-156.</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6341"/>
                                        </p:tgtEl>
                                        <p:attrNameLst>
                                          <p:attrName>style.visibility</p:attrName>
                                        </p:attrNameLst>
                                      </p:cBhvr>
                                      <p:to>
                                        <p:strVal val="visible"/>
                                      </p:to>
                                    </p:set>
                                    <p:animEffect transition="in" filter="fade">
                                      <p:cBhvr>
                                        <p:cTn id="7" dur="500"/>
                                        <p:tgtEl>
                                          <p:spTgt spid="11663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66339">
                                            <p:txEl>
                                              <p:pRg st="0" end="0"/>
                                            </p:txEl>
                                          </p:spTgt>
                                        </p:tgtEl>
                                        <p:attrNameLst>
                                          <p:attrName>style.visibility</p:attrName>
                                        </p:attrNameLst>
                                      </p:cBhvr>
                                      <p:to>
                                        <p:strVal val="visible"/>
                                      </p:to>
                                    </p:set>
                                    <p:animEffect transition="in" filter="fade">
                                      <p:cBhvr>
                                        <p:cTn id="12" dur="500"/>
                                        <p:tgtEl>
                                          <p:spTgt spid="11663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66339">
                                            <p:txEl>
                                              <p:pRg st="2" end="2"/>
                                            </p:txEl>
                                          </p:spTgt>
                                        </p:tgtEl>
                                        <p:attrNameLst>
                                          <p:attrName>style.visibility</p:attrName>
                                        </p:attrNameLst>
                                      </p:cBhvr>
                                      <p:to>
                                        <p:strVal val="visible"/>
                                      </p:to>
                                    </p:set>
                                    <p:animEffect transition="in" filter="fade">
                                      <p:cBhvr>
                                        <p:cTn id="17" dur="500"/>
                                        <p:tgtEl>
                                          <p:spTgt spid="11663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66339">
                                            <p:txEl>
                                              <p:pRg st="3" end="3"/>
                                            </p:txEl>
                                          </p:spTgt>
                                        </p:tgtEl>
                                        <p:attrNameLst>
                                          <p:attrName>style.visibility</p:attrName>
                                        </p:attrNameLst>
                                      </p:cBhvr>
                                      <p:to>
                                        <p:strVal val="visible"/>
                                      </p:to>
                                    </p:set>
                                    <p:animEffect transition="in" filter="fade">
                                      <p:cBhvr>
                                        <p:cTn id="22" dur="500"/>
                                        <p:tgtEl>
                                          <p:spTgt spid="11663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66339">
                                            <p:txEl>
                                              <p:pRg st="4" end="4"/>
                                            </p:txEl>
                                          </p:spTgt>
                                        </p:tgtEl>
                                        <p:attrNameLst>
                                          <p:attrName>style.visibility</p:attrName>
                                        </p:attrNameLst>
                                      </p:cBhvr>
                                      <p:to>
                                        <p:strVal val="visible"/>
                                      </p:to>
                                    </p:set>
                                    <p:animEffect transition="in" filter="fade">
                                      <p:cBhvr>
                                        <p:cTn id="27" dur="500"/>
                                        <p:tgtEl>
                                          <p:spTgt spid="11663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66339">
                                            <p:txEl>
                                              <p:pRg st="5" end="5"/>
                                            </p:txEl>
                                          </p:spTgt>
                                        </p:tgtEl>
                                        <p:attrNameLst>
                                          <p:attrName>style.visibility</p:attrName>
                                        </p:attrNameLst>
                                      </p:cBhvr>
                                      <p:to>
                                        <p:strVal val="visible"/>
                                      </p:to>
                                    </p:set>
                                    <p:animEffect transition="in" filter="fade">
                                      <p:cBhvr>
                                        <p:cTn id="32" dur="500"/>
                                        <p:tgtEl>
                                          <p:spTgt spid="116633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66339">
                                            <p:txEl>
                                              <p:pRg st="6" end="6"/>
                                            </p:txEl>
                                          </p:spTgt>
                                        </p:tgtEl>
                                        <p:attrNameLst>
                                          <p:attrName>style.visibility</p:attrName>
                                        </p:attrNameLst>
                                      </p:cBhvr>
                                      <p:to>
                                        <p:strVal val="visible"/>
                                      </p:to>
                                    </p:set>
                                    <p:animEffect transition="in" filter="fade">
                                      <p:cBhvr>
                                        <p:cTn id="37" dur="500"/>
                                        <p:tgtEl>
                                          <p:spTgt spid="116633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66339">
                                            <p:txEl>
                                              <p:pRg st="7" end="7"/>
                                            </p:txEl>
                                          </p:spTgt>
                                        </p:tgtEl>
                                        <p:attrNameLst>
                                          <p:attrName>style.visibility</p:attrName>
                                        </p:attrNameLst>
                                      </p:cBhvr>
                                      <p:to>
                                        <p:strVal val="visible"/>
                                      </p:to>
                                    </p:set>
                                    <p:animEffect transition="in" filter="fade">
                                      <p:cBhvr>
                                        <p:cTn id="42" dur="500"/>
                                        <p:tgtEl>
                                          <p:spTgt spid="116633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66339">
                                            <p:txEl>
                                              <p:pRg st="8" end="8"/>
                                            </p:txEl>
                                          </p:spTgt>
                                        </p:tgtEl>
                                        <p:attrNameLst>
                                          <p:attrName>style.visibility</p:attrName>
                                        </p:attrNameLst>
                                      </p:cBhvr>
                                      <p:to>
                                        <p:strVal val="visible"/>
                                      </p:to>
                                    </p:set>
                                    <p:animEffect transition="in" filter="fade">
                                      <p:cBhvr>
                                        <p:cTn id="47" dur="500"/>
                                        <p:tgtEl>
                                          <p:spTgt spid="116633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66339">
                                            <p:txEl>
                                              <p:pRg st="9" end="9"/>
                                            </p:txEl>
                                          </p:spTgt>
                                        </p:tgtEl>
                                        <p:attrNameLst>
                                          <p:attrName>style.visibility</p:attrName>
                                        </p:attrNameLst>
                                      </p:cBhvr>
                                      <p:to>
                                        <p:strVal val="visible"/>
                                      </p:to>
                                    </p:set>
                                    <p:animEffect transition="in" filter="fade">
                                      <p:cBhvr>
                                        <p:cTn id="52" dur="500"/>
                                        <p:tgtEl>
                                          <p:spTgt spid="116633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6339" grpId="0" build="p"/>
      <p:bldP spid="1166341"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3939" name="Text Box 3"/>
          <p:cNvSpPr txBox="1">
            <a:spLocks noChangeArrowheads="1"/>
          </p:cNvSpPr>
          <p:nvPr/>
        </p:nvSpPr>
        <p:spPr bwMode="auto">
          <a:xfrm>
            <a:off x="342900" y="1358900"/>
            <a:ext cx="8458200" cy="4801314"/>
          </a:xfrm>
          <a:prstGeom prst="rect">
            <a:avLst/>
          </a:prstGeom>
          <a:noFill/>
          <a:ln w="9525" algn="ctr">
            <a:noFill/>
            <a:miter lim="800000"/>
            <a:headEnd/>
            <a:tailEnd/>
          </a:ln>
          <a:effectLst/>
        </p:spPr>
        <p:txBody>
          <a:bodyPr wrap="square">
            <a:spAutoFit/>
          </a:bodyPr>
          <a:lstStyle/>
          <a:p>
            <a:r>
              <a:rPr lang="en-GB" sz="2800" dirty="0" smtClean="0">
                <a:solidFill>
                  <a:srgbClr val="FFFF00"/>
                </a:solidFill>
                <a:effectLst>
                  <a:outerShdw blurRad="38100" dist="38100" dir="2700000" algn="tl">
                    <a:srgbClr val="000000"/>
                  </a:outerShdw>
                </a:effectLst>
                <a:latin typeface="Calibri" pitchFamily="34" charset="0"/>
              </a:rPr>
              <a:t>Water in subducting oceanic crust:</a:t>
            </a:r>
          </a:p>
          <a:p>
            <a:endParaRPr lang="en-GB" sz="1400" dirty="0" smtClean="0">
              <a:solidFill>
                <a:srgbClr val="FFFF00"/>
              </a:solidFill>
              <a:effectLst>
                <a:outerShdw blurRad="38100" dist="38100" dir="2700000" algn="tl">
                  <a:srgbClr val="000000"/>
                </a:outerShdw>
              </a:effectLst>
              <a:latin typeface="Calibri" pitchFamily="34" charset="0"/>
            </a:endParaRPr>
          </a:p>
          <a:p>
            <a:r>
              <a:rPr lang="en-GB" sz="2400" dirty="0" err="1" smtClean="0">
                <a:solidFill>
                  <a:schemeClr val="bg1"/>
                </a:solidFill>
                <a:effectLst>
                  <a:outerShdw blurRad="38100" dist="38100" dir="2700000" algn="tl">
                    <a:srgbClr val="000000"/>
                  </a:outerShdw>
                </a:effectLst>
                <a:latin typeface="Calibri" pitchFamily="34" charset="0"/>
              </a:rPr>
              <a:t>Blueschists</a:t>
            </a:r>
            <a:r>
              <a:rPr lang="en-GB" sz="2400" dirty="0" smtClean="0">
                <a:solidFill>
                  <a:schemeClr val="bg1"/>
                </a:solidFill>
                <a:effectLst>
                  <a:outerShdw blurRad="38100" dist="38100" dir="2700000" algn="tl">
                    <a:srgbClr val="000000"/>
                  </a:outerShdw>
                </a:effectLst>
                <a:latin typeface="Calibri" pitchFamily="34" charset="0"/>
              </a:rPr>
              <a:t> of basaltic origin representing shallow portions of subduction zones (10–20 km) have typically 5–6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 bound in hydrous phases.</a:t>
            </a:r>
          </a:p>
          <a:p>
            <a:r>
              <a:rPr lang="en-GB" sz="2400" dirty="0" smtClean="0">
                <a:solidFill>
                  <a:srgbClr val="FFFF00"/>
                </a:solidFill>
                <a:effectLst>
                  <a:outerShdw blurRad="38100" dist="38100" dir="2700000" algn="tl">
                    <a:srgbClr val="000000"/>
                  </a:outerShdw>
                </a:effectLst>
                <a:latin typeface="Calibri" pitchFamily="34" charset="0"/>
              </a:rPr>
              <a:t>With a 7 km-thick mafic oceanic crust, composed by equal parts of basalt and gabbro, </a:t>
            </a:r>
            <a:r>
              <a:rPr lang="en-GB" sz="2400" dirty="0" smtClean="0">
                <a:solidFill>
                  <a:schemeClr val="bg1"/>
                </a:solidFill>
                <a:effectLst>
                  <a:outerShdw blurRad="38100" dist="38100" dir="2700000" algn="tl">
                    <a:srgbClr val="000000"/>
                  </a:outerShdw>
                </a:effectLst>
                <a:latin typeface="Calibri" pitchFamily="34" charset="0"/>
              </a:rPr>
              <a:t>0.5–0.6 * 10</a:t>
            </a:r>
            <a:r>
              <a:rPr lang="en-GB" sz="2400" baseline="30000" dirty="0" smtClean="0">
                <a:solidFill>
                  <a:schemeClr val="bg1"/>
                </a:solidFill>
                <a:effectLst>
                  <a:outerShdw blurRad="38100" dist="38100" dir="2700000" algn="tl">
                    <a:srgbClr val="000000"/>
                  </a:outerShdw>
                </a:effectLst>
                <a:latin typeface="Calibri" pitchFamily="34" charset="0"/>
              </a:rPr>
              <a:t>9</a:t>
            </a:r>
            <a:r>
              <a:rPr lang="en-GB" sz="2400" dirty="0" smtClean="0">
                <a:solidFill>
                  <a:schemeClr val="bg1"/>
                </a:solidFill>
                <a:effectLst>
                  <a:outerShdw blurRad="38100" dist="38100" dir="2700000" algn="tl">
                    <a:srgbClr val="000000"/>
                  </a:outerShdw>
                </a:effectLst>
                <a:latin typeface="Calibri" pitchFamily="34" charset="0"/>
              </a:rPr>
              <a:t> g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O/m</a:t>
            </a:r>
            <a:r>
              <a:rPr lang="en-GB" sz="2400" baseline="30000" dirty="0" smtClean="0">
                <a:solidFill>
                  <a:schemeClr val="bg1"/>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 are bound in the basaltic layer 2 at shallow depth.</a:t>
            </a:r>
          </a:p>
          <a:p>
            <a:r>
              <a:rPr lang="en-GB" sz="2400" dirty="0" smtClean="0">
                <a:solidFill>
                  <a:schemeClr val="bg1"/>
                </a:solidFill>
                <a:effectLst>
                  <a:outerShdw blurRad="38100" dist="38100" dir="2700000" algn="tl">
                    <a:srgbClr val="000000"/>
                  </a:outerShdw>
                </a:effectLst>
                <a:latin typeface="Calibri" pitchFamily="34" charset="0"/>
              </a:rPr>
              <a:t>Oceanic gabbros are only partially hydrated; with 20–30% hydration by volume ~</a:t>
            </a:r>
            <a:r>
              <a:rPr lang="en-GB" sz="2400" dirty="0" smtClean="0">
                <a:solidFill>
                  <a:srgbClr val="FFFF00"/>
                </a:solidFill>
                <a:effectLst>
                  <a:outerShdw blurRad="38100" dist="38100" dir="2700000" algn="tl">
                    <a:srgbClr val="000000"/>
                  </a:outerShdw>
                </a:effectLst>
                <a:latin typeface="Calibri" pitchFamily="34" charset="0"/>
              </a:rPr>
              <a:t>0.11-0.18*10</a:t>
            </a:r>
            <a:r>
              <a:rPr lang="en-GB" sz="2400" baseline="30000" dirty="0" smtClean="0">
                <a:solidFill>
                  <a:srgbClr val="FFFF00"/>
                </a:solidFill>
                <a:effectLst>
                  <a:outerShdw blurRad="38100" dist="38100" dir="2700000" algn="tl">
                    <a:srgbClr val="000000"/>
                  </a:outerShdw>
                </a:effectLst>
                <a:latin typeface="Calibri" pitchFamily="34" charset="0"/>
              </a:rPr>
              <a:t>9</a:t>
            </a:r>
            <a:r>
              <a:rPr lang="en-GB" sz="2400" dirty="0" smtClean="0">
                <a:solidFill>
                  <a:srgbClr val="FFFF00"/>
                </a:solidFill>
                <a:effectLst>
                  <a:outerShdw blurRad="38100" dist="38100" dir="2700000" algn="tl">
                    <a:srgbClr val="000000"/>
                  </a:outerShdw>
                </a:effectLst>
                <a:latin typeface="Calibri" pitchFamily="34" charset="0"/>
              </a:rPr>
              <a:t> g H</a:t>
            </a:r>
            <a:r>
              <a:rPr lang="en-GB" sz="2400" baseline="-25000" dirty="0" smtClean="0">
                <a:solidFill>
                  <a:srgbClr val="FFFF00"/>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O/m</a:t>
            </a:r>
            <a:r>
              <a:rPr lang="en-GB" sz="2400" baseline="30000" dirty="0" smtClean="0">
                <a:solidFill>
                  <a:srgbClr val="FFFF00"/>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 </a:t>
            </a:r>
            <a:r>
              <a:rPr lang="en-GB" sz="2400" dirty="0" smtClean="0">
                <a:solidFill>
                  <a:schemeClr val="bg1"/>
                </a:solidFill>
                <a:effectLst>
                  <a:outerShdw blurRad="38100" dist="38100" dir="2700000" algn="tl">
                    <a:srgbClr val="000000"/>
                  </a:outerShdw>
                </a:effectLst>
                <a:latin typeface="Calibri" pitchFamily="34" charset="0"/>
              </a:rPr>
              <a:t>are estimated for the gabbroic layer.</a:t>
            </a:r>
          </a:p>
          <a:p>
            <a:r>
              <a:rPr lang="en-GB" sz="2400" dirty="0" smtClean="0">
                <a:solidFill>
                  <a:srgbClr val="FFFF00"/>
                </a:solidFill>
                <a:effectLst>
                  <a:outerShdw blurRad="38100" dist="38100" dir="2700000" algn="tl">
                    <a:srgbClr val="000000"/>
                  </a:outerShdw>
                </a:effectLst>
                <a:latin typeface="Calibri" pitchFamily="34" charset="0"/>
              </a:rPr>
              <a:t>An additional amount of </a:t>
            </a:r>
            <a:r>
              <a:rPr lang="en-GB" sz="2400" dirty="0" smtClean="0">
                <a:solidFill>
                  <a:schemeClr val="bg1"/>
                </a:solidFill>
                <a:effectLst>
                  <a:outerShdw blurRad="38100" dist="38100" dir="2700000" algn="tl">
                    <a:srgbClr val="000000"/>
                  </a:outerShdw>
                </a:effectLst>
                <a:latin typeface="Calibri" pitchFamily="34" charset="0"/>
              </a:rPr>
              <a:t>0.01-0.02*10</a:t>
            </a:r>
            <a:r>
              <a:rPr lang="en-GB" sz="2400" baseline="30000" dirty="0" smtClean="0">
                <a:solidFill>
                  <a:schemeClr val="bg1"/>
                </a:solidFill>
                <a:effectLst>
                  <a:outerShdw blurRad="38100" dist="38100" dir="2700000" algn="tl">
                    <a:srgbClr val="000000"/>
                  </a:outerShdw>
                </a:effectLst>
                <a:latin typeface="Calibri" pitchFamily="34" charset="0"/>
              </a:rPr>
              <a:t>9</a:t>
            </a:r>
            <a:r>
              <a:rPr lang="en-GB" sz="2400" dirty="0" smtClean="0">
                <a:solidFill>
                  <a:schemeClr val="bg1"/>
                </a:solidFill>
                <a:effectLst>
                  <a:outerShdw blurRad="38100" dist="38100" dir="2700000" algn="tl">
                    <a:srgbClr val="000000"/>
                  </a:outerShdw>
                </a:effectLst>
                <a:latin typeface="Calibri" pitchFamily="34" charset="0"/>
              </a:rPr>
              <a:t> g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O/m</a:t>
            </a:r>
            <a:r>
              <a:rPr lang="en-GB" sz="2400" baseline="30000" dirty="0" smtClean="0">
                <a:solidFill>
                  <a:schemeClr val="bg1"/>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 will be subducted in the sedimentary layer (200–400 m thick). </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1063941" name="Text Box 5"/>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The fate of water released from the subducting lithosphere</a:t>
            </a:r>
            <a:endParaRPr lang="en-GB" sz="3600" dirty="0">
              <a:solidFill>
                <a:schemeClr val="bg1"/>
              </a:solidFill>
              <a:effectLst>
                <a:outerShdw blurRad="38100" dist="38100" dir="2700000" algn="tl">
                  <a:srgbClr val="000000"/>
                </a:outerShdw>
              </a:effectLst>
              <a:latin typeface="Calibri" pitchFamily="34" charset="0"/>
            </a:endParaRPr>
          </a:p>
        </p:txBody>
      </p:sp>
      <p:sp>
        <p:nvSpPr>
          <p:cNvPr id="1063998" name="Text Box 62"/>
          <p:cNvSpPr txBox="1">
            <a:spLocks noChangeArrowheads="1"/>
          </p:cNvSpPr>
          <p:nvPr/>
        </p:nvSpPr>
        <p:spPr bwMode="auto">
          <a:xfrm>
            <a:off x="381000" y="6224428"/>
            <a:ext cx="2933700" cy="523220"/>
          </a:xfrm>
          <a:prstGeom prst="rect">
            <a:avLst/>
          </a:prstGeom>
          <a:noFill/>
          <a:ln w="9525" algn="ctr">
            <a:noFill/>
            <a:miter lim="800000"/>
            <a:headEnd/>
            <a:tailEnd/>
          </a:ln>
          <a:effectLst/>
        </p:spPr>
        <p:txBody>
          <a:bodyPr wrap="square">
            <a:spAutoFit/>
          </a:bodyPr>
          <a:lstStyle/>
          <a:p>
            <a:pPr>
              <a:spcBef>
                <a:spcPct val="50000"/>
              </a:spcBef>
            </a:pPr>
            <a:r>
              <a:rPr lang="en-GB" sz="1400" dirty="0" smtClean="0">
                <a:solidFill>
                  <a:schemeClr val="bg1"/>
                </a:solidFill>
                <a:effectLst>
                  <a:outerShdw blurRad="38100" dist="38100" dir="2700000" algn="tl">
                    <a:srgbClr val="000000"/>
                  </a:outerShdw>
                </a:effectLst>
                <a:latin typeface="Calibri" pitchFamily="34" charset="0"/>
              </a:rPr>
              <a:t>Schmidt </a:t>
            </a:r>
            <a:r>
              <a:rPr lang="en-GB" sz="1400" dirty="0" smtClean="0">
                <a:solidFill>
                  <a:schemeClr val="bg1"/>
                </a:solidFill>
                <a:effectLst>
                  <a:outerShdw blurRad="38100" dist="38100" dir="2700000" algn="tl">
                    <a:srgbClr val="000000"/>
                  </a:outerShdw>
                </a:effectLst>
                <a:latin typeface="Calibri" pitchFamily="34" charset="0"/>
              </a:rPr>
              <a:t>and </a:t>
            </a:r>
            <a:r>
              <a:rPr lang="en-GB" sz="1400" dirty="0" err="1" smtClean="0">
                <a:solidFill>
                  <a:schemeClr val="bg1"/>
                </a:solidFill>
                <a:effectLst>
                  <a:outerShdw blurRad="38100" dist="38100" dir="2700000" algn="tl">
                    <a:srgbClr val="000000"/>
                  </a:outerShdw>
                </a:effectLst>
                <a:latin typeface="Calibri" pitchFamily="34" charset="0"/>
              </a:rPr>
              <a:t>Poli</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1998 (Earth </a:t>
            </a:r>
            <a:r>
              <a:rPr lang="en-GB" sz="1400" dirty="0" smtClean="0">
                <a:solidFill>
                  <a:schemeClr val="bg1"/>
                </a:solidFill>
                <a:effectLst>
                  <a:outerShdw blurRad="38100" dist="38100" dir="2700000" algn="tl">
                    <a:srgbClr val="000000"/>
                  </a:outerShdw>
                </a:effectLst>
                <a:latin typeface="Calibri" pitchFamily="34" charset="0"/>
              </a:rPr>
              <a:t>Planet. Sci. Lett., 163, </a:t>
            </a:r>
            <a:r>
              <a:rPr lang="en-GB" sz="1400" dirty="0" smtClean="0">
                <a:solidFill>
                  <a:schemeClr val="bg1"/>
                </a:solidFill>
                <a:effectLst>
                  <a:outerShdw blurRad="38100" dist="38100" dir="2700000" algn="tl">
                    <a:srgbClr val="000000"/>
                  </a:outerShdw>
                </a:effectLst>
                <a:latin typeface="Calibri" pitchFamily="34" charset="0"/>
              </a:rPr>
              <a:t>361-379)</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3941"/>
                                        </p:tgtEl>
                                        <p:attrNameLst>
                                          <p:attrName>style.visibility</p:attrName>
                                        </p:attrNameLst>
                                      </p:cBhvr>
                                      <p:to>
                                        <p:strVal val="visible"/>
                                      </p:to>
                                    </p:set>
                                    <p:animEffect transition="in" filter="fade">
                                      <p:cBhvr>
                                        <p:cTn id="7" dur="500"/>
                                        <p:tgtEl>
                                          <p:spTgt spid="10639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63939">
                                            <p:txEl>
                                              <p:pRg st="0" end="0"/>
                                            </p:txEl>
                                          </p:spTgt>
                                        </p:tgtEl>
                                        <p:attrNameLst>
                                          <p:attrName>style.visibility</p:attrName>
                                        </p:attrNameLst>
                                      </p:cBhvr>
                                      <p:to>
                                        <p:strVal val="visible"/>
                                      </p:to>
                                    </p:set>
                                    <p:animEffect transition="in" filter="fade">
                                      <p:cBhvr>
                                        <p:cTn id="12" dur="500"/>
                                        <p:tgtEl>
                                          <p:spTgt spid="10639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3939">
                                            <p:txEl>
                                              <p:pRg st="2" end="2"/>
                                            </p:txEl>
                                          </p:spTgt>
                                        </p:tgtEl>
                                        <p:attrNameLst>
                                          <p:attrName>style.visibility</p:attrName>
                                        </p:attrNameLst>
                                      </p:cBhvr>
                                      <p:to>
                                        <p:strVal val="visible"/>
                                      </p:to>
                                    </p:set>
                                    <p:animEffect transition="in" filter="fade">
                                      <p:cBhvr>
                                        <p:cTn id="17" dur="500"/>
                                        <p:tgtEl>
                                          <p:spTgt spid="1063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63939">
                                            <p:txEl>
                                              <p:pRg st="3" end="3"/>
                                            </p:txEl>
                                          </p:spTgt>
                                        </p:tgtEl>
                                        <p:attrNameLst>
                                          <p:attrName>style.visibility</p:attrName>
                                        </p:attrNameLst>
                                      </p:cBhvr>
                                      <p:to>
                                        <p:strVal val="visible"/>
                                      </p:to>
                                    </p:set>
                                    <p:animEffect transition="in" filter="fade">
                                      <p:cBhvr>
                                        <p:cTn id="22" dur="500"/>
                                        <p:tgtEl>
                                          <p:spTgt spid="10639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63939">
                                            <p:txEl>
                                              <p:pRg st="4" end="4"/>
                                            </p:txEl>
                                          </p:spTgt>
                                        </p:tgtEl>
                                        <p:attrNameLst>
                                          <p:attrName>style.visibility</p:attrName>
                                        </p:attrNameLst>
                                      </p:cBhvr>
                                      <p:to>
                                        <p:strVal val="visible"/>
                                      </p:to>
                                    </p:set>
                                    <p:animEffect transition="in" filter="fade">
                                      <p:cBhvr>
                                        <p:cTn id="27" dur="500"/>
                                        <p:tgtEl>
                                          <p:spTgt spid="10639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63939">
                                            <p:txEl>
                                              <p:pRg st="5" end="5"/>
                                            </p:txEl>
                                          </p:spTgt>
                                        </p:tgtEl>
                                        <p:attrNameLst>
                                          <p:attrName>style.visibility</p:attrName>
                                        </p:attrNameLst>
                                      </p:cBhvr>
                                      <p:to>
                                        <p:strVal val="visible"/>
                                      </p:to>
                                    </p:set>
                                    <p:animEffect transition="in" filter="fade">
                                      <p:cBhvr>
                                        <p:cTn id="32" dur="500"/>
                                        <p:tgtEl>
                                          <p:spTgt spid="1063939">
                                            <p:txEl>
                                              <p:pRg st="5" end="5"/>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063998"/>
                                        </p:tgtEl>
                                        <p:attrNameLst>
                                          <p:attrName>style.visibility</p:attrName>
                                        </p:attrNameLst>
                                      </p:cBhvr>
                                      <p:to>
                                        <p:strVal val="visible"/>
                                      </p:to>
                                    </p:set>
                                    <p:animEffect transition="in" filter="fade">
                                      <p:cBhvr>
                                        <p:cTn id="36" dur="500"/>
                                        <p:tgtEl>
                                          <p:spTgt spid="1063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3939" grpId="0" build="p"/>
      <p:bldP spid="1063941" grpId="0"/>
      <p:bldP spid="1063998"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8035" name="Text Box 3"/>
          <p:cNvSpPr txBox="1">
            <a:spLocks noChangeArrowheads="1"/>
          </p:cNvSpPr>
          <p:nvPr/>
        </p:nvSpPr>
        <p:spPr bwMode="auto">
          <a:xfrm>
            <a:off x="342900" y="1358900"/>
            <a:ext cx="8458200" cy="4021138"/>
          </a:xfrm>
          <a:prstGeom prst="rect">
            <a:avLst/>
          </a:prstGeom>
          <a:noFill/>
          <a:ln w="9525" algn="ctr">
            <a:noFill/>
            <a:miter lim="800000"/>
            <a:headEnd/>
            <a:tailEnd/>
          </a:ln>
          <a:effectLst/>
        </p:spPr>
        <p:txBody>
          <a:bodyPr wrap="square">
            <a:spAutoFit/>
          </a:bodyPr>
          <a:lstStyle/>
          <a:p>
            <a:r>
              <a:rPr lang="en-GB" sz="2800" dirty="0" smtClean="0">
                <a:solidFill>
                  <a:srgbClr val="FFFF00"/>
                </a:solidFill>
                <a:effectLst>
                  <a:outerShdw blurRad="38100" dist="38100" dir="2700000" algn="tl">
                    <a:srgbClr val="000000"/>
                  </a:outerShdw>
                </a:effectLst>
                <a:latin typeface="Calibri" pitchFamily="34" charset="0"/>
              </a:rPr>
              <a:t>Water in subducting oceanic crust:</a:t>
            </a:r>
          </a:p>
          <a:p>
            <a:endParaRPr lang="en-GB" sz="1400" dirty="0" smtClean="0">
              <a:solidFill>
                <a:srgbClr val="FFFF00"/>
              </a:solidFill>
              <a:effectLst>
                <a:outerShdw blurRad="38100" dist="38100" dir="2700000" algn="tl">
                  <a:srgbClr val="000000"/>
                </a:outerShdw>
              </a:effectLst>
              <a:latin typeface="Calibri" pitchFamily="34" charset="0"/>
            </a:endParaRPr>
          </a:p>
          <a:p>
            <a:pPr>
              <a:lnSpc>
                <a:spcPct val="110000"/>
              </a:lnSpc>
            </a:pPr>
            <a:r>
              <a:rPr lang="en-GB" sz="2800" dirty="0" smtClean="0">
                <a:solidFill>
                  <a:schemeClr val="bg1"/>
                </a:solidFill>
                <a:effectLst>
                  <a:outerShdw blurRad="38100" dist="38100" dir="2700000" algn="tl">
                    <a:srgbClr val="000000"/>
                  </a:outerShdw>
                </a:effectLst>
                <a:latin typeface="Calibri" pitchFamily="34" charset="0"/>
              </a:rPr>
              <a:t>In a vertical section of 1 m</a:t>
            </a:r>
            <a:r>
              <a:rPr lang="en-GB" sz="2800" baseline="30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a:t>
            </a:r>
            <a:r>
              <a:rPr lang="en-GB" sz="2800" dirty="0" smtClean="0">
                <a:solidFill>
                  <a:srgbClr val="FF6600"/>
                </a:solidFill>
                <a:effectLst>
                  <a:outerShdw blurRad="38100" dist="38100" dir="2700000" algn="tl">
                    <a:srgbClr val="000000"/>
                  </a:outerShdw>
                </a:effectLst>
                <a:latin typeface="Calibri" pitchFamily="34" charset="0"/>
              </a:rPr>
              <a:t> </a:t>
            </a:r>
            <a:r>
              <a:rPr lang="en-GB" sz="2800" dirty="0" smtClean="0">
                <a:solidFill>
                  <a:srgbClr val="FFFF00"/>
                </a:solidFill>
                <a:effectLst>
                  <a:outerShdw blurRad="38100" dist="38100" dir="2700000" algn="tl">
                    <a:srgbClr val="000000"/>
                  </a:outerShdw>
                </a:effectLst>
                <a:latin typeface="Calibri" pitchFamily="34" charset="0"/>
              </a:rPr>
              <a:t>typical dehydration rates</a:t>
            </a:r>
            <a:r>
              <a:rPr lang="en-GB" sz="2800" dirty="0" smtClean="0">
                <a:solidFill>
                  <a:srgbClr val="FF6600"/>
                </a:solidFill>
                <a:effectLst>
                  <a:outerShdw blurRad="38100" dist="38100" dir="2700000" algn="tl">
                    <a:srgbClr val="000000"/>
                  </a:outerShdw>
                </a:effectLst>
                <a:latin typeface="Calibri" pitchFamily="34" charset="0"/>
              </a:rPr>
              <a:t> </a:t>
            </a:r>
            <a:r>
              <a:rPr lang="en-GB" sz="2800" dirty="0" smtClean="0">
                <a:solidFill>
                  <a:schemeClr val="bg1"/>
                </a:solidFill>
                <a:effectLst>
                  <a:outerShdw blurRad="38100" dist="38100" dir="2700000" algn="tl">
                    <a:srgbClr val="000000"/>
                  </a:outerShdw>
                </a:effectLst>
                <a:latin typeface="Calibri" pitchFamily="34" charset="0"/>
              </a:rPr>
              <a:t>between 20 and 70 km depth amount to</a:t>
            </a:r>
            <a:r>
              <a:rPr lang="en-GB" sz="2800" dirty="0" smtClean="0">
                <a:solidFill>
                  <a:srgbClr val="FF6600"/>
                </a:solidFill>
                <a:effectLst>
                  <a:outerShdw blurRad="38100" dist="38100" dir="2700000" algn="tl">
                    <a:srgbClr val="000000"/>
                  </a:outerShdw>
                </a:effectLst>
                <a:latin typeface="Calibri" pitchFamily="34" charset="0"/>
              </a:rPr>
              <a:t> </a:t>
            </a:r>
            <a:r>
              <a:rPr lang="en-GB" sz="2800" dirty="0" smtClean="0">
                <a:solidFill>
                  <a:srgbClr val="FFFF00"/>
                </a:solidFill>
                <a:effectLst>
                  <a:outerShdw blurRad="38100" dist="38100" dir="2700000" algn="tl">
                    <a:srgbClr val="000000"/>
                  </a:outerShdw>
                </a:effectLst>
                <a:latin typeface="Calibri" pitchFamily="34" charset="0"/>
              </a:rPr>
              <a:t>0.8 ±0.2*10</a:t>
            </a:r>
            <a:r>
              <a:rPr lang="en-GB" sz="2800" baseline="30000" dirty="0" smtClean="0">
                <a:solidFill>
                  <a:srgbClr val="FFFF00"/>
                </a:solidFill>
                <a:effectLst>
                  <a:outerShdw blurRad="38100" dist="38100" dir="2700000" algn="tl">
                    <a:srgbClr val="000000"/>
                  </a:outerShdw>
                </a:effectLst>
                <a:latin typeface="Calibri" pitchFamily="34" charset="0"/>
              </a:rPr>
              <a:t>7</a:t>
            </a:r>
            <a:r>
              <a:rPr lang="en-GB" sz="2800" dirty="0" smtClean="0">
                <a:solidFill>
                  <a:srgbClr val="FFFF00"/>
                </a:solidFill>
                <a:effectLst>
                  <a:outerShdw blurRad="38100" dist="38100" dir="2700000" algn="tl">
                    <a:srgbClr val="000000"/>
                  </a:outerShdw>
                </a:effectLst>
                <a:latin typeface="Calibri" pitchFamily="34" charset="0"/>
              </a:rPr>
              <a:t> g H</a:t>
            </a:r>
            <a:r>
              <a:rPr lang="en-GB" sz="2800" baseline="-25000" dirty="0" smtClean="0">
                <a:solidFill>
                  <a:srgbClr val="FFFF00"/>
                </a:solidFill>
                <a:effectLst>
                  <a:outerShdw blurRad="38100" dist="38100" dir="2700000" algn="tl">
                    <a:srgbClr val="000000"/>
                  </a:outerShdw>
                </a:effectLst>
                <a:latin typeface="Calibri" pitchFamily="34" charset="0"/>
              </a:rPr>
              <a:t>2</a:t>
            </a:r>
            <a:r>
              <a:rPr lang="en-GB" sz="2800" dirty="0" smtClean="0">
                <a:solidFill>
                  <a:srgbClr val="FFFF00"/>
                </a:solidFill>
                <a:effectLst>
                  <a:outerShdw blurRad="38100" dist="38100" dir="2700000" algn="tl">
                    <a:srgbClr val="000000"/>
                  </a:outerShdw>
                </a:effectLst>
                <a:latin typeface="Calibri" pitchFamily="34" charset="0"/>
              </a:rPr>
              <a:t>O (~10 Ton) per km of depth.</a:t>
            </a:r>
          </a:p>
          <a:p>
            <a:pPr>
              <a:lnSpc>
                <a:spcPct val="110000"/>
              </a:lnSpc>
            </a:pPr>
            <a:endParaRPr lang="en-GB" sz="2800" dirty="0" smtClean="0">
              <a:solidFill>
                <a:srgbClr val="FF6600"/>
              </a:solidFill>
              <a:effectLst>
                <a:outerShdw blurRad="38100" dist="38100" dir="2700000" algn="tl">
                  <a:srgbClr val="000000"/>
                </a:outerShdw>
              </a:effectLst>
              <a:latin typeface="Calibri" pitchFamily="34" charset="0"/>
            </a:endParaRPr>
          </a:p>
          <a:p>
            <a:pPr>
              <a:lnSpc>
                <a:spcPct val="110000"/>
              </a:lnSpc>
            </a:pPr>
            <a:r>
              <a:rPr lang="en-GB" sz="2800" dirty="0" smtClean="0">
                <a:solidFill>
                  <a:schemeClr val="bg1"/>
                </a:solidFill>
                <a:effectLst>
                  <a:outerShdw blurRad="38100" dist="38100" dir="2700000" algn="tl">
                    <a:srgbClr val="000000"/>
                  </a:outerShdw>
                </a:effectLst>
                <a:latin typeface="Calibri" pitchFamily="34" charset="0"/>
              </a:rPr>
              <a:t>When the oceanic crust reaches depths of 70–80 km the resulting metamorphic assemblage retains 0.5-1 wt%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i.e. 0.1-0.2 * 10</a:t>
            </a:r>
            <a:r>
              <a:rPr lang="en-GB" sz="2800" baseline="30000" dirty="0" smtClean="0">
                <a:solidFill>
                  <a:schemeClr val="bg1"/>
                </a:solidFill>
                <a:effectLst>
                  <a:outerShdw blurRad="38100" dist="38100" dir="2700000" algn="tl">
                    <a:srgbClr val="000000"/>
                  </a:outerShdw>
                </a:effectLst>
                <a:latin typeface="Calibri" pitchFamily="34" charset="0"/>
              </a:rPr>
              <a:t>9</a:t>
            </a:r>
            <a:r>
              <a:rPr lang="en-GB" sz="2800" dirty="0" smtClean="0">
                <a:solidFill>
                  <a:schemeClr val="bg1"/>
                </a:solidFill>
                <a:effectLst>
                  <a:outerShdw blurRad="38100" dist="38100" dir="2700000" algn="tl">
                    <a:srgbClr val="000000"/>
                  </a:outerShdw>
                </a:effectLst>
                <a:latin typeface="Calibri" pitchFamily="34" charset="0"/>
              </a:rPr>
              <a:t> g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O/m</a:t>
            </a:r>
            <a:r>
              <a:rPr lang="en-GB" sz="2800" baseline="30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a:t>
            </a:r>
            <a:endParaRPr lang="en-GB" sz="2800" dirty="0">
              <a:solidFill>
                <a:schemeClr val="bg1"/>
              </a:solidFill>
              <a:effectLst>
                <a:outerShdw blurRad="38100" dist="38100" dir="2700000" algn="tl">
                  <a:srgbClr val="000000"/>
                </a:outerShdw>
              </a:effectLst>
              <a:latin typeface="Calibri" pitchFamily="34" charset="0"/>
            </a:endParaRPr>
          </a:p>
        </p:txBody>
      </p:sp>
      <p:sp>
        <p:nvSpPr>
          <p:cNvPr id="1068036" name="Text Box 4"/>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The fate of water released from the subducting lithosphere</a:t>
            </a:r>
            <a:endParaRPr lang="en-GB" sz="3600" dirty="0">
              <a:solidFill>
                <a:schemeClr val="bg1"/>
              </a:solidFill>
              <a:effectLst>
                <a:outerShdw blurRad="38100" dist="38100" dir="2700000" algn="tl">
                  <a:srgbClr val="000000"/>
                </a:outerShdw>
              </a:effectLst>
              <a:latin typeface="Calibri" pitchFamily="34" charset="0"/>
            </a:endParaRPr>
          </a:p>
        </p:txBody>
      </p:sp>
      <p:sp>
        <p:nvSpPr>
          <p:cNvPr id="6" name="Text Box 62"/>
          <p:cNvSpPr txBox="1">
            <a:spLocks noChangeArrowheads="1"/>
          </p:cNvSpPr>
          <p:nvPr/>
        </p:nvSpPr>
        <p:spPr bwMode="auto">
          <a:xfrm>
            <a:off x="381000" y="6224428"/>
            <a:ext cx="2933700" cy="523220"/>
          </a:xfrm>
          <a:prstGeom prst="rect">
            <a:avLst/>
          </a:prstGeom>
          <a:noFill/>
          <a:ln w="9525" algn="ctr">
            <a:noFill/>
            <a:miter lim="800000"/>
            <a:headEnd/>
            <a:tailEnd/>
          </a:ln>
          <a:effectLst/>
        </p:spPr>
        <p:txBody>
          <a:bodyPr wrap="square">
            <a:spAutoFit/>
          </a:bodyPr>
          <a:lstStyle/>
          <a:p>
            <a:pPr>
              <a:spcBef>
                <a:spcPct val="50000"/>
              </a:spcBef>
            </a:pPr>
            <a:r>
              <a:rPr lang="en-GB" sz="1400" dirty="0" smtClean="0">
                <a:solidFill>
                  <a:schemeClr val="bg1"/>
                </a:solidFill>
                <a:effectLst>
                  <a:outerShdw blurRad="38100" dist="38100" dir="2700000" algn="tl">
                    <a:srgbClr val="000000"/>
                  </a:outerShdw>
                </a:effectLst>
                <a:latin typeface="Calibri" pitchFamily="34" charset="0"/>
              </a:rPr>
              <a:t>Schmidt </a:t>
            </a:r>
            <a:r>
              <a:rPr lang="en-GB" sz="1400" dirty="0" smtClean="0">
                <a:solidFill>
                  <a:schemeClr val="bg1"/>
                </a:solidFill>
                <a:effectLst>
                  <a:outerShdw blurRad="38100" dist="38100" dir="2700000" algn="tl">
                    <a:srgbClr val="000000"/>
                  </a:outerShdw>
                </a:effectLst>
                <a:latin typeface="Calibri" pitchFamily="34" charset="0"/>
              </a:rPr>
              <a:t>and </a:t>
            </a:r>
            <a:r>
              <a:rPr lang="en-GB" sz="1400" dirty="0" err="1" smtClean="0">
                <a:solidFill>
                  <a:schemeClr val="bg1"/>
                </a:solidFill>
                <a:effectLst>
                  <a:outerShdw blurRad="38100" dist="38100" dir="2700000" algn="tl">
                    <a:srgbClr val="000000"/>
                  </a:outerShdw>
                </a:effectLst>
                <a:latin typeface="Calibri" pitchFamily="34" charset="0"/>
              </a:rPr>
              <a:t>Poli</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1998 (Earth </a:t>
            </a:r>
            <a:r>
              <a:rPr lang="en-GB" sz="1400" dirty="0" smtClean="0">
                <a:solidFill>
                  <a:schemeClr val="bg1"/>
                </a:solidFill>
                <a:effectLst>
                  <a:outerShdw blurRad="38100" dist="38100" dir="2700000" algn="tl">
                    <a:srgbClr val="000000"/>
                  </a:outerShdw>
                </a:effectLst>
                <a:latin typeface="Calibri" pitchFamily="34" charset="0"/>
              </a:rPr>
              <a:t>Planet. Sci. Lett., 163, </a:t>
            </a:r>
            <a:r>
              <a:rPr lang="en-GB" sz="1400" dirty="0" smtClean="0">
                <a:solidFill>
                  <a:schemeClr val="bg1"/>
                </a:solidFill>
                <a:effectLst>
                  <a:outerShdw blurRad="38100" dist="38100" dir="2700000" algn="tl">
                    <a:srgbClr val="000000"/>
                  </a:outerShdw>
                </a:effectLst>
                <a:latin typeface="Calibri" pitchFamily="34" charset="0"/>
              </a:rPr>
              <a:t>361-379)</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8035">
                                            <p:txEl>
                                              <p:pRg st="2" end="2"/>
                                            </p:txEl>
                                          </p:spTgt>
                                        </p:tgtEl>
                                        <p:attrNameLst>
                                          <p:attrName>style.visibility</p:attrName>
                                        </p:attrNameLst>
                                      </p:cBhvr>
                                      <p:to>
                                        <p:strVal val="visible"/>
                                      </p:to>
                                    </p:set>
                                    <p:animEffect transition="in" filter="fade">
                                      <p:cBhvr>
                                        <p:cTn id="7" dur="500"/>
                                        <p:tgtEl>
                                          <p:spTgt spid="106803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68035">
                                            <p:txEl>
                                              <p:pRg st="4" end="4"/>
                                            </p:txEl>
                                          </p:spTgt>
                                        </p:tgtEl>
                                        <p:attrNameLst>
                                          <p:attrName>style.visibility</p:attrName>
                                        </p:attrNameLst>
                                      </p:cBhvr>
                                      <p:to>
                                        <p:strVal val="visible"/>
                                      </p:to>
                                    </p:set>
                                    <p:animEffect transition="in" filter="fade">
                                      <p:cBhvr>
                                        <p:cTn id="12" dur="500"/>
                                        <p:tgtEl>
                                          <p:spTgt spid="10680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3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7" name="Text Box 3"/>
          <p:cNvSpPr txBox="1">
            <a:spLocks noChangeArrowheads="1"/>
          </p:cNvSpPr>
          <p:nvPr/>
        </p:nvSpPr>
        <p:spPr bwMode="auto">
          <a:xfrm>
            <a:off x="342900" y="1444625"/>
            <a:ext cx="8458200" cy="4154984"/>
          </a:xfrm>
          <a:prstGeom prst="rect">
            <a:avLst/>
          </a:prstGeom>
          <a:noFill/>
          <a:ln w="9525" algn="ctr">
            <a:noFill/>
            <a:miter lim="800000"/>
            <a:headEnd/>
            <a:tailEnd/>
          </a:ln>
          <a:effectLst/>
        </p:spPr>
        <p:txBody>
          <a:bodyPr wrap="square">
            <a:spAutoFit/>
          </a:bodyPr>
          <a:lstStyle/>
          <a:p>
            <a:pPr algn="ctr">
              <a:defRPr/>
            </a:pPr>
            <a:r>
              <a:rPr lang="en-GB" sz="3600" dirty="0" smtClean="0">
                <a:solidFill>
                  <a:srgbClr val="FFFF00"/>
                </a:solidFill>
                <a:effectLst>
                  <a:outerShdw blurRad="38100" dist="38100" dir="2700000" algn="tl">
                    <a:srgbClr val="000000"/>
                  </a:outerShdw>
                </a:effectLst>
                <a:latin typeface="Calibri" pitchFamily="34" charset="0"/>
              </a:rPr>
              <a:t>Only a portion of the H</a:t>
            </a:r>
            <a:r>
              <a:rPr lang="en-GB" sz="3600" baseline="-25000" dirty="0" smtClean="0">
                <a:solidFill>
                  <a:srgbClr val="FFFF00"/>
                </a:solidFill>
                <a:effectLst>
                  <a:outerShdw blurRad="38100" dist="38100" dir="2700000" algn="tl">
                    <a:srgbClr val="000000"/>
                  </a:outerShdw>
                </a:effectLst>
                <a:latin typeface="Calibri" pitchFamily="34" charset="0"/>
              </a:rPr>
              <a:t>2</a:t>
            </a:r>
            <a:r>
              <a:rPr lang="en-GB" sz="3600" dirty="0" smtClean="0">
                <a:solidFill>
                  <a:srgbClr val="FFFF00"/>
                </a:solidFill>
                <a:effectLst>
                  <a:outerShdw blurRad="38100" dist="38100" dir="2700000" algn="tl">
                    <a:srgbClr val="000000"/>
                  </a:outerShdw>
                </a:effectLst>
                <a:latin typeface="Calibri" pitchFamily="34" charset="0"/>
              </a:rPr>
              <a:t>O initially contained in the subducting lithosphere will escape from the slab in the depth range suitable for arc magma formation.</a:t>
            </a:r>
            <a:endParaRPr lang="en-GB" sz="1200" dirty="0" smtClean="0">
              <a:solidFill>
                <a:srgbClr val="FFFF00"/>
              </a:solidFill>
              <a:effectLst>
                <a:outerShdw blurRad="38100" dist="38100" dir="2700000" algn="tl">
                  <a:srgbClr val="000000"/>
                </a:outerShdw>
              </a:effectLst>
              <a:latin typeface="Calibri" pitchFamily="34" charset="0"/>
            </a:endParaRPr>
          </a:p>
          <a:p>
            <a:pPr algn="ctr">
              <a:defRPr/>
            </a:pPr>
            <a:endParaRPr lang="en-GB" sz="1200" dirty="0" smtClean="0">
              <a:solidFill>
                <a:srgbClr val="FFFF00"/>
              </a:solidFill>
              <a:effectLst>
                <a:outerShdw blurRad="38100" dist="38100" dir="2700000" algn="tl">
                  <a:srgbClr val="000000"/>
                </a:outerShdw>
              </a:effectLst>
              <a:latin typeface="Calibri" pitchFamily="34" charset="0"/>
            </a:endParaRPr>
          </a:p>
          <a:p>
            <a:pPr algn="ctr">
              <a:defRPr/>
            </a:pPr>
            <a:r>
              <a:rPr lang="en-GB" sz="3600" dirty="0" smtClean="0">
                <a:solidFill>
                  <a:schemeClr val="bg1"/>
                </a:solidFill>
                <a:effectLst>
                  <a:outerShdw blurRad="38100" dist="38100" dir="2700000" algn="tl">
                    <a:srgbClr val="000000"/>
                  </a:outerShdw>
                </a:effectLst>
                <a:latin typeface="Calibri" pitchFamily="34" charset="0"/>
              </a:rPr>
              <a:t> A large portion of H</a:t>
            </a:r>
            <a:r>
              <a:rPr lang="en-GB" sz="3600" baseline="-25000" dirty="0" smtClean="0">
                <a:solidFill>
                  <a:schemeClr val="bg1"/>
                </a:solidFill>
                <a:effectLst>
                  <a:outerShdw blurRad="38100" dist="38100" dir="2700000" algn="tl">
                    <a:srgbClr val="000000"/>
                  </a:outerShdw>
                </a:effectLst>
                <a:latin typeface="Calibri" pitchFamily="34" charset="0"/>
              </a:rPr>
              <a:t>2</a:t>
            </a:r>
            <a:r>
              <a:rPr lang="en-GB" sz="3600" dirty="0" smtClean="0">
                <a:solidFill>
                  <a:schemeClr val="bg1"/>
                </a:solidFill>
                <a:effectLst>
                  <a:outerShdw blurRad="38100" dist="38100" dir="2700000" algn="tl">
                    <a:srgbClr val="000000"/>
                  </a:outerShdw>
                </a:effectLst>
                <a:latin typeface="Calibri" pitchFamily="34" charset="0"/>
              </a:rPr>
              <a:t>O will be dehydrated at relatively shallow levels and a small portion will fade into the deeper mantle. </a:t>
            </a:r>
            <a:endParaRPr lang="en-GB" sz="3600" dirty="0">
              <a:solidFill>
                <a:schemeClr val="bg1"/>
              </a:solidFill>
              <a:effectLst>
                <a:outerShdw blurRad="38100" dist="38100" dir="2700000" algn="tl">
                  <a:srgbClr val="000000"/>
                </a:outerShdw>
              </a:effectLst>
              <a:latin typeface="Calibri" pitchFamily="34" charset="0"/>
            </a:endParaRPr>
          </a:p>
        </p:txBody>
      </p:sp>
      <p:sp>
        <p:nvSpPr>
          <p:cNvPr id="1065988" name="Text Box 4"/>
          <p:cNvSpPr txBox="1">
            <a:spLocks noChangeArrowheads="1"/>
          </p:cNvSpPr>
          <p:nvPr/>
        </p:nvSpPr>
        <p:spPr bwMode="auto">
          <a:xfrm>
            <a:off x="342900" y="0"/>
            <a:ext cx="8458200" cy="1190625"/>
          </a:xfrm>
          <a:prstGeom prst="rect">
            <a:avLst/>
          </a:prstGeom>
          <a:noFill/>
          <a:ln w="9525" algn="ctr">
            <a:noFill/>
            <a:miter lim="800000"/>
            <a:headEnd/>
            <a:tailEnd/>
          </a:ln>
          <a:effectLst/>
        </p:spPr>
        <p:txBody>
          <a:bodyPr wrap="square">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The fate of water released from the subducting lithosphere</a:t>
            </a:r>
            <a:endParaRPr lang="en-GB" sz="3600" dirty="0">
              <a:solidFill>
                <a:schemeClr val="bg1"/>
              </a:solidFill>
              <a:effectLst>
                <a:outerShdw blurRad="38100" dist="38100" dir="2700000" algn="tl">
                  <a:srgbClr val="000000"/>
                </a:outerShdw>
              </a:effectLst>
              <a:latin typeface="Calibri" pitchFamily="34" charset="0"/>
            </a:endParaRPr>
          </a:p>
        </p:txBody>
      </p:sp>
      <p:sp>
        <p:nvSpPr>
          <p:cNvPr id="6" name="Text Box 62"/>
          <p:cNvSpPr txBox="1">
            <a:spLocks noChangeArrowheads="1"/>
          </p:cNvSpPr>
          <p:nvPr/>
        </p:nvSpPr>
        <p:spPr bwMode="auto">
          <a:xfrm>
            <a:off x="381000" y="6224428"/>
            <a:ext cx="2933700" cy="523220"/>
          </a:xfrm>
          <a:prstGeom prst="rect">
            <a:avLst/>
          </a:prstGeom>
          <a:noFill/>
          <a:ln w="9525" algn="ctr">
            <a:noFill/>
            <a:miter lim="800000"/>
            <a:headEnd/>
            <a:tailEnd/>
          </a:ln>
          <a:effectLst/>
        </p:spPr>
        <p:txBody>
          <a:bodyPr wrap="square">
            <a:spAutoFit/>
          </a:bodyPr>
          <a:lstStyle/>
          <a:p>
            <a:pPr>
              <a:spcBef>
                <a:spcPct val="50000"/>
              </a:spcBef>
            </a:pPr>
            <a:r>
              <a:rPr lang="en-GB" sz="1400" dirty="0" smtClean="0">
                <a:solidFill>
                  <a:schemeClr val="bg1"/>
                </a:solidFill>
                <a:effectLst>
                  <a:outerShdw blurRad="38100" dist="38100" dir="2700000" algn="tl">
                    <a:srgbClr val="000000"/>
                  </a:outerShdw>
                </a:effectLst>
                <a:latin typeface="Calibri" pitchFamily="34" charset="0"/>
              </a:rPr>
              <a:t>Schmidt </a:t>
            </a:r>
            <a:r>
              <a:rPr lang="en-GB" sz="1400" dirty="0" smtClean="0">
                <a:solidFill>
                  <a:schemeClr val="bg1"/>
                </a:solidFill>
                <a:effectLst>
                  <a:outerShdw blurRad="38100" dist="38100" dir="2700000" algn="tl">
                    <a:srgbClr val="000000"/>
                  </a:outerShdw>
                </a:effectLst>
                <a:latin typeface="Calibri" pitchFamily="34" charset="0"/>
              </a:rPr>
              <a:t>and </a:t>
            </a:r>
            <a:r>
              <a:rPr lang="en-GB" sz="1400" dirty="0" err="1" smtClean="0">
                <a:solidFill>
                  <a:schemeClr val="bg1"/>
                </a:solidFill>
                <a:effectLst>
                  <a:outerShdw blurRad="38100" dist="38100" dir="2700000" algn="tl">
                    <a:srgbClr val="000000"/>
                  </a:outerShdw>
                </a:effectLst>
                <a:latin typeface="Calibri" pitchFamily="34" charset="0"/>
              </a:rPr>
              <a:t>Poli</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1998 (Earth </a:t>
            </a:r>
            <a:r>
              <a:rPr lang="en-GB" sz="1400" dirty="0" smtClean="0">
                <a:solidFill>
                  <a:schemeClr val="bg1"/>
                </a:solidFill>
                <a:effectLst>
                  <a:outerShdw blurRad="38100" dist="38100" dir="2700000" algn="tl">
                    <a:srgbClr val="000000"/>
                  </a:outerShdw>
                </a:effectLst>
                <a:latin typeface="Calibri" pitchFamily="34" charset="0"/>
              </a:rPr>
              <a:t>Planet. Sci. Lett., 163, </a:t>
            </a:r>
            <a:r>
              <a:rPr lang="en-GB" sz="1400" dirty="0" smtClean="0">
                <a:solidFill>
                  <a:schemeClr val="bg1"/>
                </a:solidFill>
                <a:effectLst>
                  <a:outerShdw blurRad="38100" dist="38100" dir="2700000" algn="tl">
                    <a:srgbClr val="000000"/>
                  </a:outerShdw>
                </a:effectLst>
                <a:latin typeface="Calibri" pitchFamily="34" charset="0"/>
              </a:rPr>
              <a:t>361-379)</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5987"/>
                                        </p:tgtEl>
                                        <p:attrNameLst>
                                          <p:attrName>style.visibility</p:attrName>
                                        </p:attrNameLst>
                                      </p:cBhvr>
                                      <p:to>
                                        <p:strVal val="visible"/>
                                      </p:to>
                                    </p:set>
                                    <p:animEffect transition="in" filter="fade">
                                      <p:cBhvr>
                                        <p:cTn id="7" dur="500"/>
                                        <p:tgtEl>
                                          <p:spTgt spid="1065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98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1" name="Text Box 3"/>
          <p:cNvSpPr txBox="1">
            <a:spLocks noChangeArrowheads="1"/>
          </p:cNvSpPr>
          <p:nvPr/>
        </p:nvSpPr>
        <p:spPr bwMode="auto">
          <a:xfrm>
            <a:off x="342900" y="0"/>
            <a:ext cx="8458200" cy="579438"/>
          </a:xfrm>
          <a:prstGeom prst="rect">
            <a:avLst/>
          </a:prstGeom>
          <a:noFill/>
          <a:ln w="9525" algn="ctr">
            <a:noFill/>
            <a:miter lim="800000"/>
            <a:headEnd/>
            <a:tailEnd/>
          </a:ln>
          <a:effectLst/>
        </p:spPr>
        <p:txBody>
          <a:bodyPr wrap="square">
            <a:spAutoFit/>
          </a:bodyPr>
          <a:lstStyle/>
          <a:p>
            <a:pPr algn="ctr">
              <a:defRPr/>
            </a:pPr>
            <a:r>
              <a:rPr lang="en-GB" sz="3200" dirty="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dirty="0">
              <a:solidFill>
                <a:srgbClr val="FFFF00"/>
              </a:solidFill>
              <a:effectLst>
                <a:outerShdw blurRad="38100" dist="38100" dir="2700000" algn="tl">
                  <a:srgbClr val="000000"/>
                </a:outerShdw>
              </a:effectLst>
              <a:latin typeface="Calibri" pitchFamily="34" charset="0"/>
            </a:endParaRPr>
          </a:p>
        </p:txBody>
      </p:sp>
      <p:sp>
        <p:nvSpPr>
          <p:cNvPr id="1072135" name="Text Box 7"/>
          <p:cNvSpPr txBox="1">
            <a:spLocks noChangeArrowheads="1"/>
          </p:cNvSpPr>
          <p:nvPr/>
        </p:nvSpPr>
        <p:spPr bwMode="auto">
          <a:xfrm>
            <a:off x="342900" y="596900"/>
            <a:ext cx="8458200" cy="1089529"/>
          </a:xfrm>
          <a:prstGeom prst="rect">
            <a:avLst/>
          </a:prstGeom>
          <a:noFill/>
          <a:ln w="9525" algn="ctr">
            <a:noFill/>
            <a:miter lim="800000"/>
            <a:headEnd/>
            <a:tailEnd/>
          </a:ln>
          <a:effectLst/>
        </p:spPr>
        <p:txBody>
          <a:bodyPr wrap="square">
            <a:spAutoFit/>
          </a:bodyPr>
          <a:lstStyle/>
          <a:p>
            <a:pPr>
              <a:lnSpc>
                <a:spcPct val="90000"/>
              </a:lnSpc>
              <a:defRPr/>
            </a:pPr>
            <a:r>
              <a:rPr lang="en-GB" sz="2400" smtClean="0">
                <a:solidFill>
                  <a:schemeClr val="bg1"/>
                </a:solidFill>
                <a:effectLst>
                  <a:outerShdw blurRad="38100" dist="38100" dir="2700000" algn="tl">
                    <a:srgbClr val="000000"/>
                  </a:outerShdw>
                </a:effectLst>
                <a:latin typeface="Calibri" pitchFamily="34" charset="0"/>
              </a:rPr>
              <a:t>Dehydration from peridotite and oceanic crust occurs at almost any depth down to ~150–200 km, thus water will be generally available above the subducting lithosphere.</a:t>
            </a:r>
            <a:endParaRPr lang="en-GB" sz="2400">
              <a:solidFill>
                <a:schemeClr val="bg1"/>
              </a:solidFill>
              <a:effectLst>
                <a:outerShdw blurRad="38100" dist="38100" dir="2700000" algn="tl">
                  <a:srgbClr val="000000"/>
                </a:outerShdw>
              </a:effectLst>
              <a:latin typeface="Calibri" pitchFamily="34" charset="0"/>
            </a:endParaRPr>
          </a:p>
        </p:txBody>
      </p:sp>
      <p:sp>
        <p:nvSpPr>
          <p:cNvPr id="1072130" name="Rectangle 2"/>
          <p:cNvSpPr>
            <a:spLocks noChangeArrowheads="1"/>
          </p:cNvSpPr>
          <p:nvPr/>
        </p:nvSpPr>
        <p:spPr bwMode="auto">
          <a:xfrm>
            <a:off x="-12700" y="6316663"/>
            <a:ext cx="9156700" cy="541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pic>
        <p:nvPicPr>
          <p:cNvPr id="136197" name="Picture 6"/>
          <p:cNvPicPr>
            <a:picLocks noChangeAspect="1" noChangeArrowheads="1"/>
          </p:cNvPicPr>
          <p:nvPr/>
        </p:nvPicPr>
        <p:blipFill>
          <a:blip r:embed="rId3" cstate="print"/>
          <a:srcRect/>
          <a:stretch>
            <a:fillRect/>
          </a:stretch>
        </p:blipFill>
        <p:spPr bwMode="auto">
          <a:xfrm>
            <a:off x="177800" y="1751013"/>
            <a:ext cx="8813800" cy="5121275"/>
          </a:xfrm>
          <a:prstGeom prst="rect">
            <a:avLst/>
          </a:prstGeom>
          <a:noFill/>
          <a:ln w="9525" algn="ctr">
            <a:noFill/>
            <a:miter lim="800000"/>
            <a:headEnd/>
            <a:tailEnd/>
          </a:ln>
        </p:spPr>
      </p:pic>
      <p:sp>
        <p:nvSpPr>
          <p:cNvPr id="1072136" name="AutoShape 8"/>
          <p:cNvSpPr>
            <a:spLocks noChangeArrowheads="1"/>
          </p:cNvSpPr>
          <p:nvPr/>
        </p:nvSpPr>
        <p:spPr bwMode="auto">
          <a:xfrm>
            <a:off x="6203950" y="2767013"/>
            <a:ext cx="177800" cy="277812"/>
          </a:xfrm>
          <a:prstGeom prst="upArrow">
            <a:avLst>
              <a:gd name="adj1" fmla="val 52083"/>
              <a:gd name="adj2" fmla="val 64836"/>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37" name="AutoShape 9"/>
          <p:cNvSpPr>
            <a:spLocks noChangeArrowheads="1"/>
          </p:cNvSpPr>
          <p:nvPr/>
        </p:nvSpPr>
        <p:spPr bwMode="auto">
          <a:xfrm>
            <a:off x="5946775" y="3065463"/>
            <a:ext cx="120650" cy="209550"/>
          </a:xfrm>
          <a:prstGeom prst="upArrow">
            <a:avLst>
              <a:gd name="adj1" fmla="val 52083"/>
              <a:gd name="adj2" fmla="val 7207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38" name="AutoShape 10"/>
          <p:cNvSpPr>
            <a:spLocks noChangeArrowheads="1"/>
          </p:cNvSpPr>
          <p:nvPr/>
        </p:nvSpPr>
        <p:spPr bwMode="auto">
          <a:xfrm>
            <a:off x="5813425" y="3262313"/>
            <a:ext cx="95250" cy="166687"/>
          </a:xfrm>
          <a:prstGeom prst="upArrow">
            <a:avLst>
              <a:gd name="adj1" fmla="val 52083"/>
              <a:gd name="adj2" fmla="val 72617"/>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39" name="AutoShape 11"/>
          <p:cNvSpPr>
            <a:spLocks noChangeArrowheads="1"/>
          </p:cNvSpPr>
          <p:nvPr/>
        </p:nvSpPr>
        <p:spPr bwMode="auto">
          <a:xfrm>
            <a:off x="5513388" y="3502025"/>
            <a:ext cx="90487" cy="166688"/>
          </a:xfrm>
          <a:prstGeom prst="upArrow">
            <a:avLst>
              <a:gd name="adj1" fmla="val 52083"/>
              <a:gd name="adj2" fmla="val 76439"/>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40" name="AutoShape 12"/>
          <p:cNvSpPr>
            <a:spLocks noChangeArrowheads="1"/>
          </p:cNvSpPr>
          <p:nvPr/>
        </p:nvSpPr>
        <p:spPr bwMode="auto">
          <a:xfrm>
            <a:off x="5270500" y="3757613"/>
            <a:ext cx="79375" cy="138112"/>
          </a:xfrm>
          <a:prstGeom prst="upArrow">
            <a:avLst>
              <a:gd name="adj1" fmla="val 52083"/>
              <a:gd name="adj2" fmla="val 7220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41" name="AutoShape 13"/>
          <p:cNvSpPr>
            <a:spLocks noChangeArrowheads="1"/>
          </p:cNvSpPr>
          <p:nvPr/>
        </p:nvSpPr>
        <p:spPr bwMode="auto">
          <a:xfrm>
            <a:off x="4983163" y="4021138"/>
            <a:ext cx="79375" cy="133350"/>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42" name="AutoShape 14"/>
          <p:cNvSpPr>
            <a:spLocks noChangeArrowheads="1"/>
          </p:cNvSpPr>
          <p:nvPr/>
        </p:nvSpPr>
        <p:spPr bwMode="auto">
          <a:xfrm>
            <a:off x="4665663" y="4305300"/>
            <a:ext cx="68262" cy="127000"/>
          </a:xfrm>
          <a:prstGeom prst="upArrow">
            <a:avLst>
              <a:gd name="adj1" fmla="val 52083"/>
              <a:gd name="adj2" fmla="val 7720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43" name="AutoShape 15"/>
          <p:cNvSpPr>
            <a:spLocks noChangeArrowheads="1"/>
          </p:cNvSpPr>
          <p:nvPr/>
        </p:nvSpPr>
        <p:spPr bwMode="auto">
          <a:xfrm>
            <a:off x="5062538" y="4286250"/>
            <a:ext cx="77787" cy="133350"/>
          </a:xfrm>
          <a:prstGeom prst="upArrow">
            <a:avLst>
              <a:gd name="adj1" fmla="val 52083"/>
              <a:gd name="adj2" fmla="val 71135"/>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44" name="AutoShape 16"/>
          <p:cNvSpPr>
            <a:spLocks noChangeArrowheads="1"/>
          </p:cNvSpPr>
          <p:nvPr/>
        </p:nvSpPr>
        <p:spPr bwMode="auto">
          <a:xfrm>
            <a:off x="4440238" y="4837113"/>
            <a:ext cx="79375" cy="133350"/>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45" name="AutoShape 17"/>
          <p:cNvSpPr>
            <a:spLocks noChangeArrowheads="1"/>
          </p:cNvSpPr>
          <p:nvPr/>
        </p:nvSpPr>
        <p:spPr bwMode="auto">
          <a:xfrm>
            <a:off x="3756025" y="4719638"/>
            <a:ext cx="79375" cy="133350"/>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46" name="AutoShape 18"/>
          <p:cNvSpPr>
            <a:spLocks noChangeArrowheads="1"/>
          </p:cNvSpPr>
          <p:nvPr/>
        </p:nvSpPr>
        <p:spPr bwMode="auto">
          <a:xfrm>
            <a:off x="2544763" y="6110288"/>
            <a:ext cx="98425" cy="133350"/>
          </a:xfrm>
          <a:prstGeom prst="upArrow">
            <a:avLst>
              <a:gd name="adj1" fmla="val 52083"/>
              <a:gd name="adj2" fmla="val 5622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33" name="Text Box 5"/>
          <p:cNvSpPr txBox="1">
            <a:spLocks noChangeArrowheads="1"/>
          </p:cNvSpPr>
          <p:nvPr/>
        </p:nvSpPr>
        <p:spPr bwMode="auto">
          <a:xfrm>
            <a:off x="5091113" y="6354763"/>
            <a:ext cx="3044825" cy="457200"/>
          </a:xfrm>
          <a:prstGeom prst="rect">
            <a:avLst/>
          </a:prstGeom>
          <a:noFill/>
          <a:ln w="9525" algn="ctr">
            <a:noFill/>
            <a:miter lim="800000"/>
            <a:headEnd/>
            <a:tailEnd/>
          </a:ln>
          <a:effectLst/>
        </p:spPr>
        <p:txBody>
          <a:bodyPr>
            <a:spAutoFit/>
          </a:bodyPr>
          <a:lstStyle/>
          <a:p>
            <a:pPr>
              <a:spcBef>
                <a:spcPct val="50000"/>
              </a:spcBef>
              <a:defRPr/>
            </a:pPr>
            <a:r>
              <a:rPr lang="en-GB" sz="1200" dirty="0" smtClean="0">
                <a:solidFill>
                  <a:schemeClr val="tx1"/>
                </a:solidFill>
                <a:effectLst>
                  <a:outerShdw blurRad="38100" dist="38100" dir="2700000" algn="tl">
                    <a:srgbClr val="FFFFFF"/>
                  </a:outerShdw>
                </a:effectLst>
                <a:latin typeface="Calibri" pitchFamily="34" charset="0"/>
              </a:rPr>
              <a:t>Schmidt </a:t>
            </a:r>
            <a:r>
              <a:rPr lang="en-GB" sz="1200" dirty="0" smtClean="0">
                <a:solidFill>
                  <a:schemeClr val="tx1"/>
                </a:solidFill>
                <a:effectLst>
                  <a:outerShdw blurRad="38100" dist="38100" dir="2700000" algn="tl">
                    <a:srgbClr val="FFFFFF"/>
                  </a:outerShdw>
                </a:effectLst>
                <a:latin typeface="Calibri" pitchFamily="34" charset="0"/>
              </a:rPr>
              <a:t>and </a:t>
            </a:r>
            <a:r>
              <a:rPr lang="en-GB" sz="1200" dirty="0" err="1" smtClean="0">
                <a:solidFill>
                  <a:schemeClr val="tx1"/>
                </a:solidFill>
                <a:effectLst>
                  <a:outerShdw blurRad="38100" dist="38100" dir="2700000" algn="tl">
                    <a:srgbClr val="FFFFFF"/>
                  </a:outerShdw>
                </a:effectLst>
                <a:latin typeface="Calibri" pitchFamily="34" charset="0"/>
              </a:rPr>
              <a:t>Poli</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smtClean="0">
                <a:solidFill>
                  <a:schemeClr val="tx1"/>
                </a:solidFill>
                <a:effectLst>
                  <a:outerShdw blurRad="38100" dist="38100" dir="2700000" algn="tl">
                    <a:srgbClr val="FFFFFF"/>
                  </a:outerShdw>
                </a:effectLst>
                <a:latin typeface="Calibri" pitchFamily="34" charset="0"/>
              </a:rPr>
              <a:t>1998 (Earth </a:t>
            </a:r>
            <a:r>
              <a:rPr lang="en-GB" sz="1200" dirty="0" smtClean="0">
                <a:solidFill>
                  <a:schemeClr val="tx1"/>
                </a:solidFill>
                <a:effectLst>
                  <a:outerShdw blurRad="38100" dist="38100" dir="2700000" algn="tl">
                    <a:srgbClr val="FFFFFF"/>
                  </a:outerShdw>
                </a:effectLst>
                <a:latin typeface="Calibri" pitchFamily="34" charset="0"/>
              </a:rPr>
              <a:t>Planet. Sci. Lett., 163, </a:t>
            </a:r>
            <a:r>
              <a:rPr lang="en-GB" sz="1200" dirty="0" smtClean="0">
                <a:solidFill>
                  <a:schemeClr val="tx1"/>
                </a:solidFill>
                <a:effectLst>
                  <a:outerShdw blurRad="38100" dist="38100" dir="2700000" algn="tl">
                    <a:srgbClr val="FFFFFF"/>
                  </a:outerShdw>
                </a:effectLst>
                <a:latin typeface="Calibri" pitchFamily="34" charset="0"/>
              </a:rPr>
              <a:t>361-379)</a:t>
            </a:r>
            <a:endParaRPr lang="en-GB" sz="1200" dirty="0">
              <a:solidFill>
                <a:schemeClr val="tx1"/>
              </a:solidFill>
              <a:effectLst>
                <a:outerShdw blurRad="38100" dist="38100" dir="2700000" algn="tl">
                  <a:srgbClr val="FFFFFF"/>
                </a:outerShdw>
              </a:effectLst>
              <a:latin typeface="Calibri" pitchFamily="34" charset="0"/>
            </a:endParaRPr>
          </a:p>
        </p:txBody>
      </p:sp>
      <p:sp>
        <p:nvSpPr>
          <p:cNvPr id="1072148" name="AutoShape 20"/>
          <p:cNvSpPr>
            <a:spLocks noChangeArrowheads="1"/>
          </p:cNvSpPr>
          <p:nvPr/>
        </p:nvSpPr>
        <p:spPr bwMode="auto">
          <a:xfrm>
            <a:off x="5214938" y="2667000"/>
            <a:ext cx="182562" cy="274638"/>
          </a:xfrm>
          <a:prstGeom prst="upArrow">
            <a:avLst>
              <a:gd name="adj1" fmla="val 33917"/>
              <a:gd name="adj2" fmla="val 95652"/>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50" name="AutoShape 22"/>
          <p:cNvSpPr>
            <a:spLocks noChangeArrowheads="1"/>
          </p:cNvSpPr>
          <p:nvPr/>
        </p:nvSpPr>
        <p:spPr bwMode="auto">
          <a:xfrm>
            <a:off x="4929188" y="2778125"/>
            <a:ext cx="131762" cy="192088"/>
          </a:xfrm>
          <a:prstGeom prst="upArrow">
            <a:avLst>
              <a:gd name="adj1" fmla="val 26954"/>
              <a:gd name="adj2" fmla="val 92694"/>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51" name="AutoShape 23"/>
          <p:cNvSpPr>
            <a:spLocks noChangeArrowheads="1"/>
          </p:cNvSpPr>
          <p:nvPr/>
        </p:nvSpPr>
        <p:spPr bwMode="auto">
          <a:xfrm>
            <a:off x="4500563" y="3051175"/>
            <a:ext cx="100012" cy="128588"/>
          </a:xfrm>
          <a:prstGeom prst="upArrow">
            <a:avLst>
              <a:gd name="adj1" fmla="val 26954"/>
              <a:gd name="adj2" fmla="val 81751"/>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52" name="AutoShape 24"/>
          <p:cNvSpPr>
            <a:spLocks noChangeArrowheads="1"/>
          </p:cNvSpPr>
          <p:nvPr/>
        </p:nvSpPr>
        <p:spPr bwMode="auto">
          <a:xfrm>
            <a:off x="4522788" y="3514725"/>
            <a:ext cx="100012" cy="128588"/>
          </a:xfrm>
          <a:prstGeom prst="upArrow">
            <a:avLst>
              <a:gd name="adj1" fmla="val 26954"/>
              <a:gd name="adj2" fmla="val 81751"/>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49" name="AutoShape 21"/>
          <p:cNvSpPr>
            <a:spLocks noChangeArrowheads="1"/>
          </p:cNvSpPr>
          <p:nvPr/>
        </p:nvSpPr>
        <p:spPr bwMode="auto">
          <a:xfrm>
            <a:off x="5218113" y="2981325"/>
            <a:ext cx="182562" cy="274638"/>
          </a:xfrm>
          <a:prstGeom prst="upArrow">
            <a:avLst>
              <a:gd name="adj1" fmla="val 26954"/>
              <a:gd name="adj2" fmla="val 95652"/>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55" name="AutoShape 27"/>
          <p:cNvSpPr>
            <a:spLocks noChangeArrowheads="1"/>
          </p:cNvSpPr>
          <p:nvPr/>
        </p:nvSpPr>
        <p:spPr bwMode="auto">
          <a:xfrm>
            <a:off x="5299075" y="5465763"/>
            <a:ext cx="222250" cy="374650"/>
          </a:xfrm>
          <a:prstGeom prst="upArrow">
            <a:avLst>
              <a:gd name="adj1" fmla="val 52083"/>
              <a:gd name="adj2" fmla="val 69949"/>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56" name="Text Box 28"/>
          <p:cNvSpPr txBox="1">
            <a:spLocks noChangeArrowheads="1"/>
          </p:cNvSpPr>
          <p:nvPr/>
        </p:nvSpPr>
        <p:spPr bwMode="auto">
          <a:xfrm>
            <a:off x="5495925" y="4994275"/>
            <a:ext cx="1375698"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Rise of fluids</a:t>
            </a:r>
            <a:endParaRPr lang="en-GB">
              <a:solidFill>
                <a:schemeClr val="tx1"/>
              </a:solidFill>
              <a:effectLst>
                <a:outerShdw blurRad="38100" dist="38100" dir="2700000" algn="tl">
                  <a:srgbClr val="FFFFFF"/>
                </a:outerShdw>
              </a:effectLst>
              <a:latin typeface="Calibri" pitchFamily="34" charset="0"/>
            </a:endParaRPr>
          </a:p>
        </p:txBody>
      </p:sp>
      <p:sp>
        <p:nvSpPr>
          <p:cNvPr id="1072157" name="Text Box 29"/>
          <p:cNvSpPr txBox="1">
            <a:spLocks noChangeArrowheads="1"/>
          </p:cNvSpPr>
          <p:nvPr/>
        </p:nvSpPr>
        <p:spPr bwMode="auto">
          <a:xfrm>
            <a:off x="5495925" y="5502275"/>
            <a:ext cx="1385316"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Rise of melts</a:t>
            </a:r>
            <a:endParaRPr lang="en-GB">
              <a:solidFill>
                <a:schemeClr val="tx1"/>
              </a:solidFill>
              <a:effectLst>
                <a:outerShdw blurRad="38100" dist="38100" dir="2700000" algn="tl">
                  <a:srgbClr val="FFFFFF"/>
                </a:outerShdw>
              </a:effectLst>
              <a:latin typeface="Calibri" pitchFamily="34" charset="0"/>
            </a:endParaRPr>
          </a:p>
        </p:txBody>
      </p:sp>
      <p:sp>
        <p:nvSpPr>
          <p:cNvPr id="1072158" name="AutoShape 30"/>
          <p:cNvSpPr>
            <a:spLocks noChangeArrowheads="1"/>
          </p:cNvSpPr>
          <p:nvPr/>
        </p:nvSpPr>
        <p:spPr bwMode="auto">
          <a:xfrm>
            <a:off x="5299075" y="4970463"/>
            <a:ext cx="222250" cy="374650"/>
          </a:xfrm>
          <a:prstGeom prst="upArrow">
            <a:avLst>
              <a:gd name="adj1" fmla="val 52083"/>
              <a:gd name="adj2" fmla="val 69949"/>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59" name="Rectangle 31"/>
          <p:cNvSpPr>
            <a:spLocks noChangeArrowheads="1"/>
          </p:cNvSpPr>
          <p:nvPr/>
        </p:nvSpPr>
        <p:spPr bwMode="auto">
          <a:xfrm>
            <a:off x="5156200" y="4889500"/>
            <a:ext cx="2005013" cy="1054100"/>
          </a:xfrm>
          <a:prstGeom prst="rect">
            <a:avLst/>
          </a:prstGeom>
          <a:no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2161" name="AutoShape 33"/>
          <p:cNvSpPr>
            <a:spLocks noChangeArrowheads="1"/>
          </p:cNvSpPr>
          <p:nvPr/>
        </p:nvSpPr>
        <p:spPr bwMode="auto">
          <a:xfrm rot="13591058">
            <a:off x="4820444" y="2237581"/>
            <a:ext cx="736600" cy="3500438"/>
          </a:xfrm>
          <a:prstGeom prst="roundRect">
            <a:avLst>
              <a:gd name="adj" fmla="val 16667"/>
            </a:avLst>
          </a:prstGeom>
          <a:gradFill rotWithShape="1">
            <a:gsLst>
              <a:gs pos="0">
                <a:srgbClr val="FFFF00">
                  <a:alpha val="81000"/>
                </a:srgbClr>
              </a:gs>
              <a:gs pos="100000">
                <a:srgbClr val="FFFF00">
                  <a:gamma/>
                  <a:tint val="0"/>
                  <a:invGamma/>
                  <a:alpha val="30000"/>
                </a:srgbClr>
              </a:gs>
            </a:gsLst>
            <a:lin ang="0" scaled="1"/>
          </a:gradFill>
          <a:ln w="9525" algn="ctr">
            <a:noFill/>
            <a:round/>
            <a:headEnd/>
            <a:tailEnd/>
          </a:ln>
          <a:effectLst/>
        </p:spPr>
        <p:txBody>
          <a:bodyPr wrap="none" anchor="ctr"/>
          <a:lstStyle/>
          <a:p>
            <a:pPr>
              <a:defRPr/>
            </a:pPr>
            <a:endParaRPr lang="en-GB">
              <a:latin typeface="Calibri" pitchFamily="34" charset="0"/>
            </a:endParaRPr>
          </a:p>
        </p:txBody>
      </p:sp>
      <p:sp>
        <p:nvSpPr>
          <p:cNvPr id="1072153" name="Freeform 25"/>
          <p:cNvSpPr>
            <a:spLocks/>
          </p:cNvSpPr>
          <p:nvPr/>
        </p:nvSpPr>
        <p:spPr bwMode="auto">
          <a:xfrm>
            <a:off x="4440238" y="3225800"/>
            <a:ext cx="936625" cy="906463"/>
          </a:xfrm>
          <a:custGeom>
            <a:avLst/>
            <a:gdLst/>
            <a:ahLst/>
            <a:cxnLst>
              <a:cxn ang="0">
                <a:pos x="193" y="270"/>
              </a:cxn>
              <a:cxn ang="0">
                <a:pos x="91" y="330"/>
              </a:cxn>
              <a:cxn ang="0">
                <a:pos x="23" y="394"/>
              </a:cxn>
              <a:cxn ang="0">
                <a:pos x="3" y="460"/>
              </a:cxn>
              <a:cxn ang="0">
                <a:pos x="19" y="494"/>
              </a:cxn>
              <a:cxn ang="0">
                <a:pos x="119" y="546"/>
              </a:cxn>
              <a:cxn ang="0">
                <a:pos x="201" y="568"/>
              </a:cxn>
              <a:cxn ang="0">
                <a:pos x="277" y="530"/>
              </a:cxn>
              <a:cxn ang="0">
                <a:pos x="405" y="434"/>
              </a:cxn>
              <a:cxn ang="0">
                <a:pos x="541" y="272"/>
              </a:cxn>
              <a:cxn ang="0">
                <a:pos x="583" y="144"/>
              </a:cxn>
              <a:cxn ang="0">
                <a:pos x="585" y="48"/>
              </a:cxn>
              <a:cxn ang="0">
                <a:pos x="573" y="20"/>
              </a:cxn>
              <a:cxn ang="0">
                <a:pos x="559" y="6"/>
              </a:cxn>
              <a:cxn ang="0">
                <a:pos x="529" y="6"/>
              </a:cxn>
              <a:cxn ang="0">
                <a:pos x="493" y="44"/>
              </a:cxn>
              <a:cxn ang="0">
                <a:pos x="427" y="90"/>
              </a:cxn>
              <a:cxn ang="0">
                <a:pos x="341" y="150"/>
              </a:cxn>
              <a:cxn ang="0">
                <a:pos x="255" y="216"/>
              </a:cxn>
              <a:cxn ang="0">
                <a:pos x="219" y="246"/>
              </a:cxn>
              <a:cxn ang="0">
                <a:pos x="193" y="270"/>
              </a:cxn>
            </a:cxnLst>
            <a:rect l="0" t="0" r="r" b="b"/>
            <a:pathLst>
              <a:path w="590" h="571">
                <a:moveTo>
                  <a:pt x="193" y="270"/>
                </a:moveTo>
                <a:cubicBezTo>
                  <a:pt x="172" y="284"/>
                  <a:pt x="119" y="309"/>
                  <a:pt x="91" y="330"/>
                </a:cubicBezTo>
                <a:cubicBezTo>
                  <a:pt x="63" y="351"/>
                  <a:pt x="38" y="372"/>
                  <a:pt x="23" y="394"/>
                </a:cubicBezTo>
                <a:cubicBezTo>
                  <a:pt x="8" y="416"/>
                  <a:pt x="4" y="443"/>
                  <a:pt x="3" y="460"/>
                </a:cubicBezTo>
                <a:cubicBezTo>
                  <a:pt x="2" y="477"/>
                  <a:pt x="0" y="480"/>
                  <a:pt x="19" y="494"/>
                </a:cubicBezTo>
                <a:cubicBezTo>
                  <a:pt x="38" y="508"/>
                  <a:pt x="89" y="534"/>
                  <a:pt x="119" y="546"/>
                </a:cubicBezTo>
                <a:cubicBezTo>
                  <a:pt x="149" y="558"/>
                  <a:pt x="175" y="571"/>
                  <a:pt x="201" y="568"/>
                </a:cubicBezTo>
                <a:cubicBezTo>
                  <a:pt x="227" y="565"/>
                  <a:pt x="243" y="552"/>
                  <a:pt x="277" y="530"/>
                </a:cubicBezTo>
                <a:cubicBezTo>
                  <a:pt x="311" y="508"/>
                  <a:pt x="361" y="477"/>
                  <a:pt x="405" y="434"/>
                </a:cubicBezTo>
                <a:cubicBezTo>
                  <a:pt x="449" y="391"/>
                  <a:pt x="511" y="320"/>
                  <a:pt x="541" y="272"/>
                </a:cubicBezTo>
                <a:cubicBezTo>
                  <a:pt x="571" y="224"/>
                  <a:pt x="576" y="181"/>
                  <a:pt x="583" y="144"/>
                </a:cubicBezTo>
                <a:cubicBezTo>
                  <a:pt x="590" y="107"/>
                  <a:pt x="587" y="69"/>
                  <a:pt x="585" y="48"/>
                </a:cubicBezTo>
                <a:cubicBezTo>
                  <a:pt x="583" y="27"/>
                  <a:pt x="577" y="27"/>
                  <a:pt x="573" y="20"/>
                </a:cubicBezTo>
                <a:cubicBezTo>
                  <a:pt x="569" y="13"/>
                  <a:pt x="566" y="8"/>
                  <a:pt x="559" y="6"/>
                </a:cubicBezTo>
                <a:cubicBezTo>
                  <a:pt x="552" y="4"/>
                  <a:pt x="540" y="0"/>
                  <a:pt x="529" y="6"/>
                </a:cubicBezTo>
                <a:cubicBezTo>
                  <a:pt x="518" y="12"/>
                  <a:pt x="510" y="30"/>
                  <a:pt x="493" y="44"/>
                </a:cubicBezTo>
                <a:cubicBezTo>
                  <a:pt x="476" y="58"/>
                  <a:pt x="452" y="72"/>
                  <a:pt x="427" y="90"/>
                </a:cubicBezTo>
                <a:cubicBezTo>
                  <a:pt x="402" y="108"/>
                  <a:pt x="370" y="129"/>
                  <a:pt x="341" y="150"/>
                </a:cubicBezTo>
                <a:cubicBezTo>
                  <a:pt x="312" y="171"/>
                  <a:pt x="275" y="200"/>
                  <a:pt x="255" y="216"/>
                </a:cubicBezTo>
                <a:cubicBezTo>
                  <a:pt x="235" y="232"/>
                  <a:pt x="229" y="237"/>
                  <a:pt x="219" y="246"/>
                </a:cubicBezTo>
                <a:cubicBezTo>
                  <a:pt x="209" y="255"/>
                  <a:pt x="214" y="256"/>
                  <a:pt x="193" y="270"/>
                </a:cubicBezTo>
                <a:close/>
              </a:path>
            </a:pathLst>
          </a:custGeom>
          <a:solidFill>
            <a:srgbClr val="FF0000">
              <a:alpha val="70000"/>
            </a:srgbClr>
          </a:solidFill>
          <a:ln w="9525" cap="flat" cmpd="sng">
            <a:noFill/>
            <a:prstDash val="solid"/>
            <a:round/>
            <a:headEnd/>
            <a:tailEnd/>
          </a:ln>
          <a:effectLst/>
        </p:spPr>
        <p:txBody>
          <a:bodyPr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72131"/>
                                        </p:tgtEl>
                                        <p:attrNameLst>
                                          <p:attrName>style.visibility</p:attrName>
                                        </p:attrNameLst>
                                      </p:cBhvr>
                                      <p:to>
                                        <p:strVal val="visible"/>
                                      </p:to>
                                    </p:set>
                                    <p:animEffect transition="in" filter="fade">
                                      <p:cBhvr>
                                        <p:cTn id="7" dur="500"/>
                                        <p:tgtEl>
                                          <p:spTgt spid="10721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2135"/>
                                        </p:tgtEl>
                                        <p:attrNameLst>
                                          <p:attrName>style.visibility</p:attrName>
                                        </p:attrNameLst>
                                      </p:cBhvr>
                                      <p:to>
                                        <p:strVal val="visible"/>
                                      </p:to>
                                    </p:set>
                                    <p:animEffect transition="in" filter="fade">
                                      <p:cBhvr>
                                        <p:cTn id="12" dur="500"/>
                                        <p:tgtEl>
                                          <p:spTgt spid="10721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72161"/>
                                        </p:tgtEl>
                                        <p:attrNameLst>
                                          <p:attrName>style.visibility</p:attrName>
                                        </p:attrNameLst>
                                      </p:cBhvr>
                                      <p:to>
                                        <p:strVal val="visible"/>
                                      </p:to>
                                    </p:set>
                                    <p:animEffect transition="in" filter="wipe(right)">
                                      <p:cBhvr>
                                        <p:cTn id="17" dur="2000"/>
                                        <p:tgtEl>
                                          <p:spTgt spid="1072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2131" grpId="0"/>
      <p:bldP spid="1072135" grpId="0"/>
      <p:bldP spid="10721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1" name="Text Box 3"/>
          <p:cNvSpPr txBox="1">
            <a:spLocks noChangeArrowheads="1"/>
          </p:cNvSpPr>
          <p:nvPr/>
        </p:nvSpPr>
        <p:spPr bwMode="auto">
          <a:xfrm>
            <a:off x="76200" y="633413"/>
            <a:ext cx="3776662" cy="2492990"/>
          </a:xfrm>
          <a:prstGeom prst="rect">
            <a:avLst/>
          </a:prstGeom>
          <a:noFill/>
          <a:ln w="9525" algn="ctr">
            <a:noFill/>
            <a:miter lim="800000"/>
            <a:headEnd/>
            <a:tailEnd/>
          </a:ln>
          <a:effectLst/>
        </p:spPr>
        <p:txBody>
          <a:bodyPr wrap="square">
            <a:spAutoFit/>
          </a:bodyPr>
          <a:lstStyle/>
          <a:p>
            <a:pPr>
              <a:defRPr/>
            </a:pPr>
            <a:r>
              <a:rPr lang="en-GB" sz="2600" dirty="0" smtClean="0">
                <a:solidFill>
                  <a:schemeClr val="bg1"/>
                </a:solidFill>
                <a:effectLst>
                  <a:outerShdw blurRad="38100" dist="38100" dir="2700000" algn="tl">
                    <a:srgbClr val="000000"/>
                  </a:outerShdw>
                </a:effectLst>
                <a:latin typeface="Calibri" pitchFamily="34" charset="0"/>
              </a:rPr>
              <a:t>The olivine–wadsleyite transformation in the Mg</a:t>
            </a:r>
            <a:r>
              <a:rPr lang="en-GB" sz="2600" baseline="-25000" dirty="0" smtClean="0">
                <a:solidFill>
                  <a:schemeClr val="bg1"/>
                </a:solidFill>
                <a:effectLst>
                  <a:outerShdw blurRad="38100" dist="38100" dir="2700000" algn="tl">
                    <a:srgbClr val="000000"/>
                  </a:outerShdw>
                </a:effectLst>
                <a:latin typeface="Calibri" pitchFamily="34" charset="0"/>
              </a:rPr>
              <a:t>2</a:t>
            </a:r>
            <a:r>
              <a:rPr lang="en-GB" sz="2600" dirty="0" smtClean="0">
                <a:solidFill>
                  <a:schemeClr val="bg1"/>
                </a:solidFill>
                <a:effectLst>
                  <a:outerShdw blurRad="38100" dist="38100" dir="2700000" algn="tl">
                    <a:srgbClr val="000000"/>
                  </a:outerShdw>
                </a:effectLst>
                <a:latin typeface="Calibri" pitchFamily="34" charset="0"/>
              </a:rPr>
              <a:t>SiO</a:t>
            </a:r>
            <a:r>
              <a:rPr lang="en-GB" sz="2600" baseline="-25000" dirty="0" smtClean="0">
                <a:solidFill>
                  <a:schemeClr val="bg1"/>
                </a:solidFill>
                <a:effectLst>
                  <a:outerShdw blurRad="38100" dist="38100" dir="2700000" algn="tl">
                    <a:srgbClr val="000000"/>
                  </a:outerShdw>
                </a:effectLst>
                <a:latin typeface="Calibri" pitchFamily="34" charset="0"/>
              </a:rPr>
              <a:t>4</a:t>
            </a:r>
            <a:r>
              <a:rPr lang="en-GB" sz="2600" dirty="0" smtClean="0">
                <a:solidFill>
                  <a:schemeClr val="bg1"/>
                </a:solidFill>
                <a:effectLst>
                  <a:outerShdw blurRad="38100" dist="38100" dir="2700000" algn="tl">
                    <a:srgbClr val="000000"/>
                  </a:outerShdw>
                </a:effectLst>
                <a:latin typeface="Calibri" pitchFamily="34" charset="0"/>
              </a:rPr>
              <a:t>-Fe</a:t>
            </a:r>
            <a:r>
              <a:rPr lang="en-GB" sz="2600" baseline="-25000" dirty="0" smtClean="0">
                <a:solidFill>
                  <a:schemeClr val="bg1"/>
                </a:solidFill>
                <a:effectLst>
                  <a:outerShdw blurRad="38100" dist="38100" dir="2700000" algn="tl">
                    <a:srgbClr val="000000"/>
                  </a:outerShdw>
                </a:effectLst>
                <a:latin typeface="Calibri" pitchFamily="34" charset="0"/>
              </a:rPr>
              <a:t>2</a:t>
            </a:r>
            <a:r>
              <a:rPr lang="en-GB" sz="2600" dirty="0" smtClean="0">
                <a:solidFill>
                  <a:schemeClr val="bg1"/>
                </a:solidFill>
                <a:effectLst>
                  <a:outerShdw blurRad="38100" dist="38100" dir="2700000" algn="tl">
                    <a:srgbClr val="000000"/>
                  </a:outerShdw>
                </a:effectLst>
                <a:latin typeface="Calibri" pitchFamily="34" charset="0"/>
              </a:rPr>
              <a:t>SiO</a:t>
            </a:r>
            <a:r>
              <a:rPr lang="en-GB" sz="2600" baseline="-25000" dirty="0" smtClean="0">
                <a:solidFill>
                  <a:schemeClr val="bg1"/>
                </a:solidFill>
                <a:effectLst>
                  <a:outerShdw blurRad="38100" dist="38100" dir="2700000" algn="tl">
                    <a:srgbClr val="000000"/>
                  </a:outerShdw>
                </a:effectLst>
                <a:latin typeface="Calibri" pitchFamily="34" charset="0"/>
              </a:rPr>
              <a:t>4</a:t>
            </a:r>
            <a:r>
              <a:rPr lang="en-GB" sz="2600" dirty="0" smtClean="0">
                <a:solidFill>
                  <a:schemeClr val="bg1"/>
                </a:solidFill>
                <a:effectLst>
                  <a:outerShdw blurRad="38100" dist="38100" dir="2700000" algn="tl">
                    <a:srgbClr val="000000"/>
                  </a:outerShdw>
                </a:effectLst>
                <a:latin typeface="Calibri" pitchFamily="34" charset="0"/>
              </a:rPr>
              <a:t> system calculated at 1400 °C under dry conditions and with 0.4 wt% H</a:t>
            </a:r>
            <a:r>
              <a:rPr lang="en-GB" sz="2600" baseline="-25000" dirty="0" smtClean="0">
                <a:solidFill>
                  <a:schemeClr val="bg1"/>
                </a:solidFill>
                <a:effectLst>
                  <a:outerShdw blurRad="38100" dist="38100" dir="2700000" algn="tl">
                    <a:srgbClr val="000000"/>
                  </a:outerShdw>
                </a:effectLst>
                <a:latin typeface="Calibri" pitchFamily="34" charset="0"/>
              </a:rPr>
              <a:t>2</a:t>
            </a:r>
            <a:r>
              <a:rPr lang="en-GB" sz="2600" dirty="0" smtClean="0">
                <a:solidFill>
                  <a:schemeClr val="bg1"/>
                </a:solidFill>
                <a:effectLst>
                  <a:outerShdw blurRad="38100" dist="38100" dir="2700000" algn="tl">
                    <a:srgbClr val="000000"/>
                  </a:outerShdw>
                </a:effectLst>
                <a:latin typeface="Calibri" pitchFamily="34" charset="0"/>
              </a:rPr>
              <a:t>O.</a:t>
            </a:r>
            <a:endParaRPr lang="en-GB" sz="2600" dirty="0">
              <a:solidFill>
                <a:schemeClr val="bg1"/>
              </a:solidFill>
              <a:effectLst>
                <a:outerShdw blurRad="38100" dist="38100" dir="2700000" algn="tl">
                  <a:srgbClr val="000000"/>
                </a:outerShdw>
              </a:effectLst>
              <a:latin typeface="Calibri" pitchFamily="34" charset="0"/>
            </a:endParaRPr>
          </a:p>
        </p:txBody>
      </p:sp>
      <p:pic>
        <p:nvPicPr>
          <p:cNvPr id="764975" name="Picture 47"/>
          <p:cNvPicPr>
            <a:picLocks noChangeAspect="1" noChangeArrowheads="1"/>
          </p:cNvPicPr>
          <p:nvPr/>
        </p:nvPicPr>
        <p:blipFill>
          <a:blip r:embed="rId3" cstate="print"/>
          <a:srcRect/>
          <a:stretch>
            <a:fillRect/>
          </a:stretch>
        </p:blipFill>
        <p:spPr bwMode="auto">
          <a:xfrm>
            <a:off x="3852862" y="1235075"/>
            <a:ext cx="5291138" cy="5254625"/>
          </a:xfrm>
          <a:prstGeom prst="rect">
            <a:avLst/>
          </a:prstGeom>
          <a:noFill/>
          <a:ln w="9525" algn="ctr">
            <a:noFill/>
            <a:miter lim="800000"/>
            <a:headEnd/>
            <a:tailEnd/>
          </a:ln>
        </p:spPr>
      </p:pic>
      <p:sp>
        <p:nvSpPr>
          <p:cNvPr id="764976" name="Text Box 48"/>
          <p:cNvSpPr txBox="1">
            <a:spLocks noChangeArrowheads="1"/>
          </p:cNvSpPr>
          <p:nvPr/>
        </p:nvSpPr>
        <p:spPr bwMode="auto">
          <a:xfrm>
            <a:off x="381000" y="6459538"/>
            <a:ext cx="3249613" cy="307777"/>
          </a:xfrm>
          <a:prstGeom prst="rect">
            <a:avLst/>
          </a:prstGeom>
          <a:noFill/>
          <a:ln w="9525" algn="ctr">
            <a:noFill/>
            <a:miter lim="800000"/>
            <a:headEnd/>
            <a:tailEnd/>
          </a:ln>
          <a:effectLst/>
        </p:spPr>
        <p:txBody>
          <a:bodyPr wrap="square">
            <a:spAutoFit/>
          </a:bodyPr>
          <a:lstStyle/>
          <a:p>
            <a:pPr>
              <a:defRPr/>
            </a:pPr>
            <a:r>
              <a:rPr lang="en-GB" sz="1400" dirty="0" smtClean="0">
                <a:solidFill>
                  <a:schemeClr val="bg1"/>
                </a:solidFill>
                <a:effectLst>
                  <a:outerShdw blurRad="38100" dist="38100" dir="2700000" algn="tl">
                    <a:srgbClr val="000000"/>
                  </a:outerShdw>
                </a:effectLst>
                <a:latin typeface="Calibri" pitchFamily="34" charset="0"/>
              </a:rPr>
              <a:t>Frost, 2008 (Elements</a:t>
            </a:r>
            <a:r>
              <a:rPr lang="en-GB" sz="1400" dirty="0" smtClean="0">
                <a:solidFill>
                  <a:schemeClr val="bg1"/>
                </a:solidFill>
                <a:effectLst>
                  <a:outerShdw blurRad="38100" dist="38100" dir="2700000" algn="tl">
                    <a:srgbClr val="000000"/>
                  </a:outerShdw>
                </a:effectLst>
                <a:latin typeface="Calibri" pitchFamily="34" charset="0"/>
              </a:rPr>
              <a:t>, 4, </a:t>
            </a:r>
            <a:r>
              <a:rPr lang="en-GB" sz="1400" dirty="0" smtClean="0">
                <a:solidFill>
                  <a:schemeClr val="bg1"/>
                </a:solidFill>
                <a:effectLst>
                  <a:outerShdw blurRad="38100" dist="38100" dir="2700000" algn="tl">
                    <a:srgbClr val="000000"/>
                  </a:outerShdw>
                </a:effectLst>
                <a:latin typeface="Calibri" pitchFamily="34" charset="0"/>
              </a:rPr>
              <a:t>171-176)</a:t>
            </a:r>
            <a:endParaRPr lang="en-GB" sz="1400" dirty="0">
              <a:solidFill>
                <a:schemeClr val="bg1"/>
              </a:solidFill>
              <a:effectLst>
                <a:outerShdw blurRad="38100" dist="38100" dir="2700000" algn="tl">
                  <a:srgbClr val="000000"/>
                </a:outerShdw>
              </a:effectLst>
              <a:latin typeface="Calibri" pitchFamily="34" charset="0"/>
            </a:endParaRPr>
          </a:p>
        </p:txBody>
      </p:sp>
      <p:sp>
        <p:nvSpPr>
          <p:cNvPr id="6" name="Text Box 54"/>
          <p:cNvSpPr txBox="1">
            <a:spLocks noChangeArrowheads="1"/>
          </p:cNvSpPr>
          <p:nvPr/>
        </p:nvSpPr>
        <p:spPr bwMode="auto">
          <a:xfrm>
            <a:off x="1" y="85725"/>
            <a:ext cx="9144000" cy="646331"/>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smtClean="0">
                <a:solidFill>
                  <a:schemeClr val="bg1"/>
                </a:solidFill>
                <a:effectLst>
                  <a:outerShdw blurRad="38100" dist="38100" dir="2700000" algn="tl">
                    <a:srgbClr val="000000"/>
                  </a:outerShdw>
                </a:effectLst>
                <a:latin typeface="Calibri" pitchFamily="34" charset="0"/>
              </a:rPr>
              <a:t>Where are volatiles stored in the solid mantle?</a:t>
            </a:r>
            <a:endParaRPr lang="en-GB" sz="3600" dirty="0">
              <a:solidFill>
                <a:schemeClr val="bg1"/>
              </a:solidFill>
              <a:effectLst>
                <a:outerShdw blurRad="38100" dist="38100" dir="2700000" algn="tl">
                  <a:srgbClr val="000000"/>
                </a:outerShdw>
              </a:effectLst>
              <a:latin typeface="Calibri" pitchFamily="34" charset="0"/>
            </a:endParaRPr>
          </a:p>
        </p:txBody>
      </p:sp>
      <p:sp>
        <p:nvSpPr>
          <p:cNvPr id="7" name="Text Box 3"/>
          <p:cNvSpPr txBox="1">
            <a:spLocks noChangeArrowheads="1"/>
          </p:cNvSpPr>
          <p:nvPr/>
        </p:nvSpPr>
        <p:spPr bwMode="auto">
          <a:xfrm>
            <a:off x="76200" y="3255962"/>
            <a:ext cx="3776662" cy="1692771"/>
          </a:xfrm>
          <a:prstGeom prst="rect">
            <a:avLst/>
          </a:prstGeom>
          <a:noFill/>
          <a:ln w="9525" algn="ctr">
            <a:noFill/>
            <a:miter lim="800000"/>
            <a:headEnd/>
            <a:tailEnd/>
          </a:ln>
          <a:effectLst/>
        </p:spPr>
        <p:txBody>
          <a:bodyPr wrap="square">
            <a:spAutoFit/>
          </a:bodyPr>
          <a:lstStyle/>
          <a:p>
            <a:pPr>
              <a:defRPr/>
            </a:pPr>
            <a:r>
              <a:rPr lang="en-GB" sz="2600" dirty="0" smtClean="0">
                <a:solidFill>
                  <a:schemeClr val="bg1"/>
                </a:solidFill>
                <a:effectLst>
                  <a:outerShdw blurRad="38100" dist="38100" dir="2700000" algn="tl">
                    <a:srgbClr val="000000"/>
                  </a:outerShdw>
                </a:effectLst>
                <a:latin typeface="Calibri" pitchFamily="34" charset="0"/>
              </a:rPr>
              <a:t>The higher the H</a:t>
            </a:r>
            <a:r>
              <a:rPr lang="en-GB" sz="2600" baseline="-25000" dirty="0" smtClean="0">
                <a:solidFill>
                  <a:schemeClr val="bg1"/>
                </a:solidFill>
                <a:effectLst>
                  <a:outerShdw blurRad="38100" dist="38100" dir="2700000" algn="tl">
                    <a:srgbClr val="000000"/>
                  </a:outerShdw>
                </a:effectLst>
                <a:latin typeface="Calibri" pitchFamily="34" charset="0"/>
              </a:rPr>
              <a:t>2</a:t>
            </a:r>
            <a:r>
              <a:rPr lang="en-GB" sz="2600" dirty="0" smtClean="0">
                <a:solidFill>
                  <a:schemeClr val="bg1"/>
                </a:solidFill>
                <a:effectLst>
                  <a:outerShdw blurRad="38100" dist="38100" dir="2700000" algn="tl">
                    <a:srgbClr val="000000"/>
                  </a:outerShdw>
                </a:effectLst>
                <a:latin typeface="Calibri" pitchFamily="34" charset="0"/>
              </a:rPr>
              <a:t>O content, the shallower the olivine-</a:t>
            </a:r>
            <a:r>
              <a:rPr lang="en-GB" sz="2600" dirty="0" err="1" smtClean="0">
                <a:solidFill>
                  <a:schemeClr val="bg1"/>
                </a:solidFill>
                <a:effectLst>
                  <a:outerShdw blurRad="38100" dist="38100" dir="2700000" algn="tl">
                    <a:srgbClr val="000000"/>
                  </a:outerShdw>
                </a:effectLst>
                <a:latin typeface="Calibri" pitchFamily="34" charset="0"/>
              </a:rPr>
              <a:t>wadsleyite</a:t>
            </a:r>
            <a:r>
              <a:rPr lang="en-GB" sz="2600" dirty="0" smtClean="0">
                <a:solidFill>
                  <a:schemeClr val="bg1"/>
                </a:solidFill>
                <a:effectLst>
                  <a:outerShdw blurRad="38100" dist="38100" dir="2700000" algn="tl">
                    <a:srgbClr val="000000"/>
                  </a:outerShdw>
                </a:effectLst>
                <a:latin typeface="Calibri" pitchFamily="34" charset="0"/>
              </a:rPr>
              <a:t> transition.</a:t>
            </a:r>
            <a:endParaRPr lang="en-GB" sz="2600" dirty="0">
              <a:solidFill>
                <a:schemeClr val="bg1"/>
              </a:solidFill>
              <a:effectLst>
                <a:outerShdw blurRad="38100" dist="38100" dir="2700000" algn="tl">
                  <a:srgbClr val="000000"/>
                </a:outerShdw>
              </a:effectLst>
              <a:latin typeface="Calibri" pitchFamily="34" charset="0"/>
            </a:endParaRPr>
          </a:p>
        </p:txBody>
      </p:sp>
      <p:sp>
        <p:nvSpPr>
          <p:cNvPr id="8" name="Text Box 3"/>
          <p:cNvSpPr txBox="1">
            <a:spLocks noChangeArrowheads="1"/>
          </p:cNvSpPr>
          <p:nvPr/>
        </p:nvSpPr>
        <p:spPr bwMode="auto">
          <a:xfrm>
            <a:off x="76200" y="5023744"/>
            <a:ext cx="3776662" cy="1292662"/>
          </a:xfrm>
          <a:prstGeom prst="rect">
            <a:avLst/>
          </a:prstGeom>
          <a:noFill/>
          <a:ln w="9525" algn="ctr">
            <a:noFill/>
            <a:miter lim="800000"/>
            <a:headEnd/>
            <a:tailEnd/>
          </a:ln>
          <a:effectLst/>
        </p:spPr>
        <p:txBody>
          <a:bodyPr wrap="square">
            <a:spAutoFit/>
          </a:bodyPr>
          <a:lstStyle/>
          <a:p>
            <a:pPr>
              <a:defRPr/>
            </a:pPr>
            <a:r>
              <a:rPr lang="en-GB" sz="2600" dirty="0" smtClean="0">
                <a:solidFill>
                  <a:schemeClr val="bg1"/>
                </a:solidFill>
                <a:effectLst>
                  <a:outerShdw blurRad="38100" dist="38100" dir="2700000" algn="tl">
                    <a:srgbClr val="000000"/>
                  </a:outerShdw>
                </a:effectLst>
                <a:latin typeface="Calibri" pitchFamily="34" charset="0"/>
              </a:rPr>
              <a:t>The </a:t>
            </a:r>
            <a:r>
              <a:rPr lang="en-GB" sz="2600" dirty="0" err="1" smtClean="0">
                <a:solidFill>
                  <a:schemeClr val="bg1"/>
                </a:solidFill>
                <a:effectLst>
                  <a:outerShdw blurRad="38100" dist="38100" dir="2700000" algn="tl">
                    <a:srgbClr val="000000"/>
                  </a:outerShdw>
                </a:effectLst>
                <a:latin typeface="Calibri" pitchFamily="34" charset="0"/>
              </a:rPr>
              <a:t>ol</a:t>
            </a:r>
            <a:r>
              <a:rPr lang="en-GB" sz="2600" dirty="0" smtClean="0">
                <a:solidFill>
                  <a:schemeClr val="bg1"/>
                </a:solidFill>
                <a:effectLst>
                  <a:outerShdw blurRad="38100" dist="38100" dir="2700000" algn="tl">
                    <a:srgbClr val="000000"/>
                  </a:outerShdw>
                </a:effectLst>
                <a:latin typeface="Calibri" pitchFamily="34" charset="0"/>
              </a:rPr>
              <a:t>-wad transition can be easily identified by seismology </a:t>
            </a:r>
            <a:r>
              <a:rPr lang="en-GB" sz="2600" dirty="0" smtClean="0">
                <a:solidFill>
                  <a:schemeClr val="bg1"/>
                </a:solidFill>
                <a:effectLst>
                  <a:outerShdw blurRad="38100" dist="38100" dir="2700000" algn="tl">
                    <a:srgbClr val="000000"/>
                  </a:outerShdw>
                </a:effectLst>
                <a:latin typeface="Calibri" pitchFamily="34" charset="0"/>
                <a:sym typeface="Wingdings" panose="05000000000000000000" pitchFamily="2" charset="2"/>
              </a:rPr>
              <a:t> hygrometer</a:t>
            </a:r>
            <a:endParaRPr lang="en-GB" sz="26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3213321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64975"/>
                                        </p:tgtEl>
                                        <p:attrNameLst>
                                          <p:attrName>style.visibility</p:attrName>
                                        </p:attrNameLst>
                                      </p:cBhvr>
                                      <p:to>
                                        <p:strVal val="visible"/>
                                      </p:to>
                                    </p:set>
                                    <p:animEffect transition="in" filter="fade">
                                      <p:cBhvr>
                                        <p:cTn id="7" dur="500"/>
                                        <p:tgtEl>
                                          <p:spTgt spid="7649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4976"/>
                                        </p:tgtEl>
                                        <p:attrNameLst>
                                          <p:attrName>style.visibility</p:attrName>
                                        </p:attrNameLst>
                                      </p:cBhvr>
                                      <p:to>
                                        <p:strVal val="visible"/>
                                      </p:to>
                                    </p:set>
                                    <p:animEffect transition="in" filter="fade">
                                      <p:cBhvr>
                                        <p:cTn id="10" dur="500"/>
                                        <p:tgtEl>
                                          <p:spTgt spid="76497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64931"/>
                                        </p:tgtEl>
                                        <p:attrNameLst>
                                          <p:attrName>style.visibility</p:attrName>
                                        </p:attrNameLst>
                                      </p:cBhvr>
                                      <p:to>
                                        <p:strVal val="visible"/>
                                      </p:to>
                                    </p:set>
                                    <p:animEffect transition="in" filter="fade">
                                      <p:cBhvr>
                                        <p:cTn id="14" dur="500"/>
                                        <p:tgtEl>
                                          <p:spTgt spid="76493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931" grpId="0"/>
      <p:bldP spid="76497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ChangeArrowheads="1"/>
          </p:cNvSpPr>
          <p:nvPr/>
        </p:nvSpPr>
        <p:spPr bwMode="auto">
          <a:xfrm>
            <a:off x="0" y="6316663"/>
            <a:ext cx="9144000" cy="541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1074179" name="Text Box 3"/>
          <p:cNvSpPr txBox="1">
            <a:spLocks noChangeArrowheads="1"/>
          </p:cNvSpPr>
          <p:nvPr/>
        </p:nvSpPr>
        <p:spPr bwMode="auto">
          <a:xfrm>
            <a:off x="342900" y="0"/>
            <a:ext cx="8458200" cy="579438"/>
          </a:xfrm>
          <a:prstGeom prst="rect">
            <a:avLst/>
          </a:prstGeom>
          <a:noFill/>
          <a:ln w="9525" algn="ctr">
            <a:noFill/>
            <a:miter lim="800000"/>
            <a:headEnd/>
            <a:tailEnd/>
          </a:ln>
          <a:effectLst/>
        </p:spPr>
        <p:txBody>
          <a:bodyPr wrap="square">
            <a:spAutoFit/>
          </a:bodyPr>
          <a:lstStyle/>
          <a:p>
            <a:pPr algn="ctr">
              <a:defRPr/>
            </a:pPr>
            <a:r>
              <a:rPr lang="en-GB" sz="3200" dirty="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dirty="0">
              <a:solidFill>
                <a:srgbClr val="FFFF00"/>
              </a:solidFill>
              <a:effectLst>
                <a:outerShdw blurRad="38100" dist="38100" dir="2700000" algn="tl">
                  <a:srgbClr val="000000"/>
                </a:outerShdw>
              </a:effectLst>
              <a:latin typeface="Calibri" pitchFamily="34" charset="0"/>
            </a:endParaRPr>
          </a:p>
        </p:txBody>
      </p:sp>
      <p:pic>
        <p:nvPicPr>
          <p:cNvPr id="137220" name="Picture 5"/>
          <p:cNvPicPr>
            <a:picLocks noChangeAspect="1" noChangeArrowheads="1"/>
          </p:cNvPicPr>
          <p:nvPr/>
        </p:nvPicPr>
        <p:blipFill>
          <a:blip r:embed="rId3" cstate="print"/>
          <a:srcRect/>
          <a:stretch>
            <a:fillRect/>
          </a:stretch>
        </p:blipFill>
        <p:spPr bwMode="auto">
          <a:xfrm>
            <a:off x="177800" y="1751013"/>
            <a:ext cx="8813800" cy="5121275"/>
          </a:xfrm>
          <a:prstGeom prst="rect">
            <a:avLst/>
          </a:prstGeom>
          <a:noFill/>
          <a:ln w="9525" algn="ctr">
            <a:noFill/>
            <a:miter lim="800000"/>
            <a:headEnd/>
            <a:tailEnd/>
          </a:ln>
        </p:spPr>
      </p:pic>
      <p:sp>
        <p:nvSpPr>
          <p:cNvPr id="1074182" name="AutoShape 6"/>
          <p:cNvSpPr>
            <a:spLocks noChangeArrowheads="1"/>
          </p:cNvSpPr>
          <p:nvPr/>
        </p:nvSpPr>
        <p:spPr bwMode="auto">
          <a:xfrm>
            <a:off x="6203950" y="2767013"/>
            <a:ext cx="177800" cy="277812"/>
          </a:xfrm>
          <a:prstGeom prst="upArrow">
            <a:avLst>
              <a:gd name="adj1" fmla="val 52083"/>
              <a:gd name="adj2" fmla="val 64836"/>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83" name="AutoShape 7"/>
          <p:cNvSpPr>
            <a:spLocks noChangeArrowheads="1"/>
          </p:cNvSpPr>
          <p:nvPr/>
        </p:nvSpPr>
        <p:spPr bwMode="auto">
          <a:xfrm>
            <a:off x="5946775" y="3065463"/>
            <a:ext cx="120650" cy="209550"/>
          </a:xfrm>
          <a:prstGeom prst="upArrow">
            <a:avLst>
              <a:gd name="adj1" fmla="val 52083"/>
              <a:gd name="adj2" fmla="val 7207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84" name="AutoShape 8"/>
          <p:cNvSpPr>
            <a:spLocks noChangeArrowheads="1"/>
          </p:cNvSpPr>
          <p:nvPr/>
        </p:nvSpPr>
        <p:spPr bwMode="auto">
          <a:xfrm>
            <a:off x="5813425" y="3262313"/>
            <a:ext cx="95250" cy="166687"/>
          </a:xfrm>
          <a:prstGeom prst="upArrow">
            <a:avLst>
              <a:gd name="adj1" fmla="val 52083"/>
              <a:gd name="adj2" fmla="val 72617"/>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85" name="AutoShape 9"/>
          <p:cNvSpPr>
            <a:spLocks noChangeArrowheads="1"/>
          </p:cNvSpPr>
          <p:nvPr/>
        </p:nvSpPr>
        <p:spPr bwMode="auto">
          <a:xfrm>
            <a:off x="5513388" y="3502025"/>
            <a:ext cx="90487" cy="166688"/>
          </a:xfrm>
          <a:prstGeom prst="upArrow">
            <a:avLst>
              <a:gd name="adj1" fmla="val 52083"/>
              <a:gd name="adj2" fmla="val 76439"/>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86" name="AutoShape 10"/>
          <p:cNvSpPr>
            <a:spLocks noChangeArrowheads="1"/>
          </p:cNvSpPr>
          <p:nvPr/>
        </p:nvSpPr>
        <p:spPr bwMode="auto">
          <a:xfrm>
            <a:off x="5270500" y="3757613"/>
            <a:ext cx="79375" cy="138112"/>
          </a:xfrm>
          <a:prstGeom prst="upArrow">
            <a:avLst>
              <a:gd name="adj1" fmla="val 52083"/>
              <a:gd name="adj2" fmla="val 7220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87" name="AutoShape 11"/>
          <p:cNvSpPr>
            <a:spLocks noChangeArrowheads="1"/>
          </p:cNvSpPr>
          <p:nvPr/>
        </p:nvSpPr>
        <p:spPr bwMode="auto">
          <a:xfrm>
            <a:off x="4983163" y="4021138"/>
            <a:ext cx="79375" cy="133350"/>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88" name="AutoShape 12"/>
          <p:cNvSpPr>
            <a:spLocks noChangeArrowheads="1"/>
          </p:cNvSpPr>
          <p:nvPr/>
        </p:nvSpPr>
        <p:spPr bwMode="auto">
          <a:xfrm>
            <a:off x="4665663" y="4305300"/>
            <a:ext cx="68262" cy="127000"/>
          </a:xfrm>
          <a:prstGeom prst="upArrow">
            <a:avLst>
              <a:gd name="adj1" fmla="val 52083"/>
              <a:gd name="adj2" fmla="val 7720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89" name="AutoShape 13"/>
          <p:cNvSpPr>
            <a:spLocks noChangeArrowheads="1"/>
          </p:cNvSpPr>
          <p:nvPr/>
        </p:nvSpPr>
        <p:spPr bwMode="auto">
          <a:xfrm>
            <a:off x="5062538" y="4286250"/>
            <a:ext cx="77787" cy="133350"/>
          </a:xfrm>
          <a:prstGeom prst="upArrow">
            <a:avLst>
              <a:gd name="adj1" fmla="val 52083"/>
              <a:gd name="adj2" fmla="val 71135"/>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90" name="AutoShape 14"/>
          <p:cNvSpPr>
            <a:spLocks noChangeArrowheads="1"/>
          </p:cNvSpPr>
          <p:nvPr/>
        </p:nvSpPr>
        <p:spPr bwMode="auto">
          <a:xfrm>
            <a:off x="4440238" y="4837113"/>
            <a:ext cx="79375" cy="133350"/>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91" name="AutoShape 15"/>
          <p:cNvSpPr>
            <a:spLocks noChangeArrowheads="1"/>
          </p:cNvSpPr>
          <p:nvPr/>
        </p:nvSpPr>
        <p:spPr bwMode="auto">
          <a:xfrm>
            <a:off x="3756025" y="4719638"/>
            <a:ext cx="79375" cy="133350"/>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92" name="AutoShape 16"/>
          <p:cNvSpPr>
            <a:spLocks noChangeArrowheads="1"/>
          </p:cNvSpPr>
          <p:nvPr/>
        </p:nvSpPr>
        <p:spPr bwMode="auto">
          <a:xfrm>
            <a:off x="2544763" y="6110288"/>
            <a:ext cx="98425" cy="133350"/>
          </a:xfrm>
          <a:prstGeom prst="upArrow">
            <a:avLst>
              <a:gd name="adj1" fmla="val 52083"/>
              <a:gd name="adj2" fmla="val 5622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94" name="AutoShape 18"/>
          <p:cNvSpPr>
            <a:spLocks noChangeArrowheads="1"/>
          </p:cNvSpPr>
          <p:nvPr/>
        </p:nvSpPr>
        <p:spPr bwMode="auto">
          <a:xfrm>
            <a:off x="5214938" y="2667000"/>
            <a:ext cx="182562" cy="274638"/>
          </a:xfrm>
          <a:prstGeom prst="upArrow">
            <a:avLst>
              <a:gd name="adj1" fmla="val 33917"/>
              <a:gd name="adj2" fmla="val 95652"/>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95" name="AutoShape 19"/>
          <p:cNvSpPr>
            <a:spLocks noChangeArrowheads="1"/>
          </p:cNvSpPr>
          <p:nvPr/>
        </p:nvSpPr>
        <p:spPr bwMode="auto">
          <a:xfrm>
            <a:off x="4929188" y="2778125"/>
            <a:ext cx="131762" cy="192088"/>
          </a:xfrm>
          <a:prstGeom prst="upArrow">
            <a:avLst>
              <a:gd name="adj1" fmla="val 26954"/>
              <a:gd name="adj2" fmla="val 92694"/>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96" name="AutoShape 20"/>
          <p:cNvSpPr>
            <a:spLocks noChangeArrowheads="1"/>
          </p:cNvSpPr>
          <p:nvPr/>
        </p:nvSpPr>
        <p:spPr bwMode="auto">
          <a:xfrm>
            <a:off x="4500563" y="3051175"/>
            <a:ext cx="100012" cy="128588"/>
          </a:xfrm>
          <a:prstGeom prst="upArrow">
            <a:avLst>
              <a:gd name="adj1" fmla="val 26954"/>
              <a:gd name="adj2" fmla="val 81751"/>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97" name="AutoShape 21"/>
          <p:cNvSpPr>
            <a:spLocks noChangeArrowheads="1"/>
          </p:cNvSpPr>
          <p:nvPr/>
        </p:nvSpPr>
        <p:spPr bwMode="auto">
          <a:xfrm>
            <a:off x="4522788" y="3514725"/>
            <a:ext cx="100012" cy="128588"/>
          </a:xfrm>
          <a:prstGeom prst="upArrow">
            <a:avLst>
              <a:gd name="adj1" fmla="val 26954"/>
              <a:gd name="adj2" fmla="val 81751"/>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199" name="AutoShape 23"/>
          <p:cNvSpPr>
            <a:spLocks noChangeArrowheads="1"/>
          </p:cNvSpPr>
          <p:nvPr/>
        </p:nvSpPr>
        <p:spPr bwMode="auto">
          <a:xfrm>
            <a:off x="5218113" y="2981325"/>
            <a:ext cx="182562" cy="274638"/>
          </a:xfrm>
          <a:prstGeom prst="upArrow">
            <a:avLst>
              <a:gd name="adj1" fmla="val 26954"/>
              <a:gd name="adj2" fmla="val 95652"/>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200" name="AutoShape 24"/>
          <p:cNvSpPr>
            <a:spLocks noChangeArrowheads="1"/>
          </p:cNvSpPr>
          <p:nvPr/>
        </p:nvSpPr>
        <p:spPr bwMode="auto">
          <a:xfrm>
            <a:off x="5299075" y="5465763"/>
            <a:ext cx="222250" cy="374650"/>
          </a:xfrm>
          <a:prstGeom prst="upArrow">
            <a:avLst>
              <a:gd name="adj1" fmla="val 52083"/>
              <a:gd name="adj2" fmla="val 69949"/>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201" name="Text Box 25"/>
          <p:cNvSpPr txBox="1">
            <a:spLocks noChangeArrowheads="1"/>
          </p:cNvSpPr>
          <p:nvPr/>
        </p:nvSpPr>
        <p:spPr bwMode="auto">
          <a:xfrm>
            <a:off x="5495925" y="4994275"/>
            <a:ext cx="1375698"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Rise of fluids</a:t>
            </a:r>
            <a:endParaRPr lang="en-GB">
              <a:solidFill>
                <a:schemeClr val="tx1"/>
              </a:solidFill>
              <a:effectLst>
                <a:outerShdw blurRad="38100" dist="38100" dir="2700000" algn="tl">
                  <a:srgbClr val="FFFFFF"/>
                </a:outerShdw>
              </a:effectLst>
              <a:latin typeface="Calibri" pitchFamily="34" charset="0"/>
            </a:endParaRPr>
          </a:p>
        </p:txBody>
      </p:sp>
      <p:sp>
        <p:nvSpPr>
          <p:cNvPr id="1074202" name="Text Box 26"/>
          <p:cNvSpPr txBox="1">
            <a:spLocks noChangeArrowheads="1"/>
          </p:cNvSpPr>
          <p:nvPr/>
        </p:nvSpPr>
        <p:spPr bwMode="auto">
          <a:xfrm>
            <a:off x="5495925" y="5502275"/>
            <a:ext cx="1385316" cy="369332"/>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Rise of melts</a:t>
            </a:r>
            <a:endParaRPr lang="en-GB">
              <a:solidFill>
                <a:schemeClr val="tx1"/>
              </a:solidFill>
              <a:effectLst>
                <a:outerShdw blurRad="38100" dist="38100" dir="2700000" algn="tl">
                  <a:srgbClr val="FFFFFF"/>
                </a:outerShdw>
              </a:effectLst>
              <a:latin typeface="Calibri" pitchFamily="34" charset="0"/>
            </a:endParaRPr>
          </a:p>
        </p:txBody>
      </p:sp>
      <p:sp>
        <p:nvSpPr>
          <p:cNvPr id="1074203" name="AutoShape 27"/>
          <p:cNvSpPr>
            <a:spLocks noChangeArrowheads="1"/>
          </p:cNvSpPr>
          <p:nvPr/>
        </p:nvSpPr>
        <p:spPr bwMode="auto">
          <a:xfrm>
            <a:off x="5299075" y="4970463"/>
            <a:ext cx="222250" cy="374650"/>
          </a:xfrm>
          <a:prstGeom prst="upArrow">
            <a:avLst>
              <a:gd name="adj1" fmla="val 52083"/>
              <a:gd name="adj2" fmla="val 69949"/>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204" name="Rectangle 28"/>
          <p:cNvSpPr>
            <a:spLocks noChangeArrowheads="1"/>
          </p:cNvSpPr>
          <p:nvPr/>
        </p:nvSpPr>
        <p:spPr bwMode="auto">
          <a:xfrm>
            <a:off x="5156200" y="4889500"/>
            <a:ext cx="2005013" cy="1054100"/>
          </a:xfrm>
          <a:prstGeom prst="rect">
            <a:avLst/>
          </a:prstGeom>
          <a:no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74205" name="AutoShape 29"/>
          <p:cNvSpPr>
            <a:spLocks noChangeArrowheads="1"/>
          </p:cNvSpPr>
          <p:nvPr/>
        </p:nvSpPr>
        <p:spPr bwMode="auto">
          <a:xfrm rot="13591058">
            <a:off x="4820444" y="2237581"/>
            <a:ext cx="736600" cy="3500438"/>
          </a:xfrm>
          <a:prstGeom prst="roundRect">
            <a:avLst>
              <a:gd name="adj" fmla="val 16667"/>
            </a:avLst>
          </a:prstGeom>
          <a:gradFill rotWithShape="1">
            <a:gsLst>
              <a:gs pos="0">
                <a:srgbClr val="FFFF00">
                  <a:alpha val="81000"/>
                </a:srgbClr>
              </a:gs>
              <a:gs pos="100000">
                <a:srgbClr val="FFFF00">
                  <a:gamma/>
                  <a:tint val="0"/>
                  <a:invGamma/>
                  <a:alpha val="30000"/>
                </a:srgbClr>
              </a:gs>
            </a:gsLst>
            <a:lin ang="0" scaled="1"/>
          </a:gradFill>
          <a:ln w="9525" algn="ctr">
            <a:noFill/>
            <a:round/>
            <a:headEnd/>
            <a:tailEnd/>
          </a:ln>
          <a:effectLst/>
        </p:spPr>
        <p:txBody>
          <a:bodyPr wrap="none" anchor="ctr"/>
          <a:lstStyle/>
          <a:p>
            <a:pPr>
              <a:defRPr/>
            </a:pPr>
            <a:endParaRPr lang="en-GB">
              <a:latin typeface="Calibri" pitchFamily="34" charset="0"/>
            </a:endParaRPr>
          </a:p>
        </p:txBody>
      </p:sp>
      <p:grpSp>
        <p:nvGrpSpPr>
          <p:cNvPr id="2" name="Group 33"/>
          <p:cNvGrpSpPr>
            <a:grpSpLocks/>
          </p:cNvGrpSpPr>
          <p:nvPr/>
        </p:nvGrpSpPr>
        <p:grpSpPr bwMode="auto">
          <a:xfrm>
            <a:off x="928688" y="679450"/>
            <a:ext cx="4319587" cy="1128713"/>
            <a:chOff x="441" y="428"/>
            <a:chExt cx="2721" cy="711"/>
          </a:xfrm>
          <a:solidFill>
            <a:srgbClr val="FF0000"/>
          </a:solidFill>
          <a:effectLst>
            <a:outerShdw blurRad="50800" dist="38100" dir="2700000" algn="tl" rotWithShape="0">
              <a:prstClr val="black">
                <a:alpha val="40000"/>
              </a:prstClr>
            </a:outerShdw>
          </a:effectLst>
        </p:grpSpPr>
        <p:sp>
          <p:nvSpPr>
            <p:cNvPr id="1074208" name="Freeform 32"/>
            <p:cNvSpPr>
              <a:spLocks/>
            </p:cNvSpPr>
            <p:nvPr/>
          </p:nvSpPr>
          <p:spPr bwMode="auto">
            <a:xfrm>
              <a:off x="441" y="428"/>
              <a:ext cx="1119" cy="226"/>
            </a:xfrm>
            <a:custGeom>
              <a:avLst/>
              <a:gdLst/>
              <a:ahLst/>
              <a:cxnLst>
                <a:cxn ang="0">
                  <a:pos x="1260" y="224"/>
                </a:cxn>
                <a:cxn ang="0">
                  <a:pos x="1308" y="134"/>
                </a:cxn>
                <a:cxn ang="0">
                  <a:pos x="1321" y="115"/>
                </a:cxn>
                <a:cxn ang="0">
                  <a:pos x="1321" y="0"/>
                </a:cxn>
                <a:cxn ang="0">
                  <a:pos x="0" y="2"/>
                </a:cxn>
                <a:cxn ang="0">
                  <a:pos x="0" y="226"/>
                </a:cxn>
                <a:cxn ang="0">
                  <a:pos x="1260" y="224"/>
                </a:cxn>
              </a:cxnLst>
              <a:rect l="0" t="0" r="r" b="b"/>
              <a:pathLst>
                <a:path w="1321" h="226">
                  <a:moveTo>
                    <a:pt x="1260" y="224"/>
                  </a:moveTo>
                  <a:lnTo>
                    <a:pt x="1308" y="134"/>
                  </a:lnTo>
                  <a:lnTo>
                    <a:pt x="1321" y="115"/>
                  </a:lnTo>
                  <a:lnTo>
                    <a:pt x="1321" y="0"/>
                  </a:lnTo>
                  <a:lnTo>
                    <a:pt x="0" y="2"/>
                  </a:lnTo>
                  <a:lnTo>
                    <a:pt x="0" y="226"/>
                  </a:lnTo>
                  <a:lnTo>
                    <a:pt x="1260" y="224"/>
                  </a:lnTo>
                  <a:close/>
                </a:path>
              </a:pathLst>
            </a:custGeom>
            <a:grpFill/>
            <a:ln w="9525" cap="flat" cmpd="sng">
              <a:noFill/>
              <a:prstDash val="solid"/>
              <a:round/>
              <a:headEnd/>
              <a:tailEnd/>
            </a:ln>
            <a:effectLst/>
          </p:spPr>
          <p:txBody>
            <a:bodyPr anchor="ctr"/>
            <a:lstStyle/>
            <a:p>
              <a:pPr>
                <a:defRPr/>
              </a:pPr>
              <a:endParaRPr lang="en-GB">
                <a:latin typeface="Calibri" pitchFamily="34" charset="0"/>
              </a:endParaRPr>
            </a:p>
          </p:txBody>
        </p:sp>
        <p:sp>
          <p:nvSpPr>
            <p:cNvPr id="1074206" name="AutoShape 30"/>
            <p:cNvSpPr>
              <a:spLocks noChangeArrowheads="1"/>
            </p:cNvSpPr>
            <p:nvPr/>
          </p:nvSpPr>
          <p:spPr bwMode="auto">
            <a:xfrm rot="1705501">
              <a:off x="1424" y="883"/>
              <a:ext cx="1738" cy="256"/>
            </a:xfrm>
            <a:prstGeom prst="rightArrow">
              <a:avLst>
                <a:gd name="adj1" fmla="val 50000"/>
                <a:gd name="adj2" fmla="val 169727"/>
              </a:avLst>
            </a:prstGeom>
            <a:grpFill/>
            <a:ln w="9525" algn="ctr">
              <a:noFill/>
              <a:miter lim="800000"/>
              <a:headEnd/>
              <a:tailEnd/>
            </a:ln>
            <a:effectLst/>
          </p:spPr>
          <p:txBody>
            <a:bodyPr wrap="none" anchor="ctr"/>
            <a:lstStyle/>
            <a:p>
              <a:pPr>
                <a:defRPr/>
              </a:pPr>
              <a:endParaRPr lang="en-GB">
                <a:latin typeface="Calibri" pitchFamily="34" charset="0"/>
              </a:endParaRPr>
            </a:p>
          </p:txBody>
        </p:sp>
      </p:grpSp>
      <p:sp>
        <p:nvSpPr>
          <p:cNvPr id="1074198" name="Freeform 22"/>
          <p:cNvSpPr>
            <a:spLocks/>
          </p:cNvSpPr>
          <p:nvPr/>
        </p:nvSpPr>
        <p:spPr bwMode="auto">
          <a:xfrm>
            <a:off x="4440238" y="3225800"/>
            <a:ext cx="936625" cy="906463"/>
          </a:xfrm>
          <a:custGeom>
            <a:avLst/>
            <a:gdLst/>
            <a:ahLst/>
            <a:cxnLst>
              <a:cxn ang="0">
                <a:pos x="193" y="270"/>
              </a:cxn>
              <a:cxn ang="0">
                <a:pos x="91" y="330"/>
              </a:cxn>
              <a:cxn ang="0">
                <a:pos x="23" y="394"/>
              </a:cxn>
              <a:cxn ang="0">
                <a:pos x="3" y="460"/>
              </a:cxn>
              <a:cxn ang="0">
                <a:pos x="19" y="494"/>
              </a:cxn>
              <a:cxn ang="0">
                <a:pos x="119" y="546"/>
              </a:cxn>
              <a:cxn ang="0">
                <a:pos x="201" y="568"/>
              </a:cxn>
              <a:cxn ang="0">
                <a:pos x="277" y="530"/>
              </a:cxn>
              <a:cxn ang="0">
                <a:pos x="405" y="434"/>
              </a:cxn>
              <a:cxn ang="0">
                <a:pos x="541" y="272"/>
              </a:cxn>
              <a:cxn ang="0">
                <a:pos x="583" y="144"/>
              </a:cxn>
              <a:cxn ang="0">
                <a:pos x="585" y="48"/>
              </a:cxn>
              <a:cxn ang="0">
                <a:pos x="573" y="20"/>
              </a:cxn>
              <a:cxn ang="0">
                <a:pos x="559" y="6"/>
              </a:cxn>
              <a:cxn ang="0">
                <a:pos x="529" y="6"/>
              </a:cxn>
              <a:cxn ang="0">
                <a:pos x="493" y="44"/>
              </a:cxn>
              <a:cxn ang="0">
                <a:pos x="427" y="90"/>
              </a:cxn>
              <a:cxn ang="0">
                <a:pos x="341" y="150"/>
              </a:cxn>
              <a:cxn ang="0">
                <a:pos x="255" y="216"/>
              </a:cxn>
              <a:cxn ang="0">
                <a:pos x="219" y="246"/>
              </a:cxn>
              <a:cxn ang="0">
                <a:pos x="193" y="270"/>
              </a:cxn>
            </a:cxnLst>
            <a:rect l="0" t="0" r="r" b="b"/>
            <a:pathLst>
              <a:path w="590" h="571">
                <a:moveTo>
                  <a:pt x="193" y="270"/>
                </a:moveTo>
                <a:cubicBezTo>
                  <a:pt x="172" y="284"/>
                  <a:pt x="119" y="309"/>
                  <a:pt x="91" y="330"/>
                </a:cubicBezTo>
                <a:cubicBezTo>
                  <a:pt x="63" y="351"/>
                  <a:pt x="38" y="372"/>
                  <a:pt x="23" y="394"/>
                </a:cubicBezTo>
                <a:cubicBezTo>
                  <a:pt x="8" y="416"/>
                  <a:pt x="4" y="443"/>
                  <a:pt x="3" y="460"/>
                </a:cubicBezTo>
                <a:cubicBezTo>
                  <a:pt x="2" y="477"/>
                  <a:pt x="0" y="480"/>
                  <a:pt x="19" y="494"/>
                </a:cubicBezTo>
                <a:cubicBezTo>
                  <a:pt x="38" y="508"/>
                  <a:pt x="89" y="534"/>
                  <a:pt x="119" y="546"/>
                </a:cubicBezTo>
                <a:cubicBezTo>
                  <a:pt x="149" y="558"/>
                  <a:pt x="175" y="571"/>
                  <a:pt x="201" y="568"/>
                </a:cubicBezTo>
                <a:cubicBezTo>
                  <a:pt x="227" y="565"/>
                  <a:pt x="243" y="552"/>
                  <a:pt x="277" y="530"/>
                </a:cubicBezTo>
                <a:cubicBezTo>
                  <a:pt x="311" y="508"/>
                  <a:pt x="361" y="477"/>
                  <a:pt x="405" y="434"/>
                </a:cubicBezTo>
                <a:cubicBezTo>
                  <a:pt x="449" y="391"/>
                  <a:pt x="511" y="320"/>
                  <a:pt x="541" y="272"/>
                </a:cubicBezTo>
                <a:cubicBezTo>
                  <a:pt x="571" y="224"/>
                  <a:pt x="576" y="181"/>
                  <a:pt x="583" y="144"/>
                </a:cubicBezTo>
                <a:cubicBezTo>
                  <a:pt x="590" y="107"/>
                  <a:pt x="587" y="69"/>
                  <a:pt x="585" y="48"/>
                </a:cubicBezTo>
                <a:cubicBezTo>
                  <a:pt x="583" y="27"/>
                  <a:pt x="577" y="27"/>
                  <a:pt x="573" y="20"/>
                </a:cubicBezTo>
                <a:cubicBezTo>
                  <a:pt x="569" y="13"/>
                  <a:pt x="566" y="8"/>
                  <a:pt x="559" y="6"/>
                </a:cubicBezTo>
                <a:cubicBezTo>
                  <a:pt x="552" y="4"/>
                  <a:pt x="540" y="0"/>
                  <a:pt x="529" y="6"/>
                </a:cubicBezTo>
                <a:cubicBezTo>
                  <a:pt x="518" y="12"/>
                  <a:pt x="510" y="30"/>
                  <a:pt x="493" y="44"/>
                </a:cubicBezTo>
                <a:cubicBezTo>
                  <a:pt x="476" y="58"/>
                  <a:pt x="452" y="72"/>
                  <a:pt x="427" y="90"/>
                </a:cubicBezTo>
                <a:cubicBezTo>
                  <a:pt x="402" y="108"/>
                  <a:pt x="370" y="129"/>
                  <a:pt x="341" y="150"/>
                </a:cubicBezTo>
                <a:cubicBezTo>
                  <a:pt x="312" y="171"/>
                  <a:pt x="275" y="200"/>
                  <a:pt x="255" y="216"/>
                </a:cubicBezTo>
                <a:cubicBezTo>
                  <a:pt x="235" y="232"/>
                  <a:pt x="229" y="237"/>
                  <a:pt x="219" y="246"/>
                </a:cubicBezTo>
                <a:cubicBezTo>
                  <a:pt x="209" y="255"/>
                  <a:pt x="214" y="256"/>
                  <a:pt x="193" y="270"/>
                </a:cubicBezTo>
                <a:close/>
              </a:path>
            </a:pathLst>
          </a:custGeom>
          <a:solidFill>
            <a:srgbClr val="FF0000">
              <a:alpha val="7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74180" name="Text Box 4"/>
          <p:cNvSpPr txBox="1">
            <a:spLocks noChangeArrowheads="1"/>
          </p:cNvSpPr>
          <p:nvPr/>
        </p:nvSpPr>
        <p:spPr bwMode="auto">
          <a:xfrm>
            <a:off x="342900" y="596900"/>
            <a:ext cx="8458200" cy="830997"/>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The volcanic front forms where the amount of melt is sufficient to mechanically extract and give rise to arc magmatism.</a:t>
            </a:r>
            <a:endParaRPr lang="en-GB" sz="2400" dirty="0">
              <a:solidFill>
                <a:schemeClr val="bg1"/>
              </a:solidFill>
              <a:effectLst>
                <a:outerShdw blurRad="38100" dist="38100" dir="2700000" algn="tl">
                  <a:srgbClr val="000000"/>
                </a:outerShdw>
              </a:effectLst>
              <a:latin typeface="Calibri" pitchFamily="34" charset="0"/>
            </a:endParaRPr>
          </a:p>
        </p:txBody>
      </p:sp>
      <p:sp>
        <p:nvSpPr>
          <p:cNvPr id="33" name="Text Box 5"/>
          <p:cNvSpPr txBox="1">
            <a:spLocks noChangeArrowheads="1"/>
          </p:cNvSpPr>
          <p:nvPr/>
        </p:nvSpPr>
        <p:spPr bwMode="auto">
          <a:xfrm>
            <a:off x="5091113" y="6354763"/>
            <a:ext cx="3044825" cy="457200"/>
          </a:xfrm>
          <a:prstGeom prst="rect">
            <a:avLst/>
          </a:prstGeom>
          <a:noFill/>
          <a:ln w="9525" algn="ctr">
            <a:noFill/>
            <a:miter lim="800000"/>
            <a:headEnd/>
            <a:tailEnd/>
          </a:ln>
          <a:effectLst/>
        </p:spPr>
        <p:txBody>
          <a:bodyPr>
            <a:spAutoFit/>
          </a:bodyPr>
          <a:lstStyle/>
          <a:p>
            <a:pPr>
              <a:spcBef>
                <a:spcPct val="50000"/>
              </a:spcBef>
              <a:defRPr/>
            </a:pPr>
            <a:r>
              <a:rPr lang="en-GB" sz="1200" dirty="0" smtClean="0">
                <a:solidFill>
                  <a:schemeClr val="tx1"/>
                </a:solidFill>
                <a:effectLst>
                  <a:outerShdw blurRad="38100" dist="38100" dir="2700000" algn="tl">
                    <a:srgbClr val="FFFFFF"/>
                  </a:outerShdw>
                </a:effectLst>
                <a:latin typeface="Calibri" pitchFamily="34" charset="0"/>
              </a:rPr>
              <a:t>Schmidt </a:t>
            </a:r>
            <a:r>
              <a:rPr lang="en-GB" sz="1200" dirty="0" smtClean="0">
                <a:solidFill>
                  <a:schemeClr val="tx1"/>
                </a:solidFill>
                <a:effectLst>
                  <a:outerShdw blurRad="38100" dist="38100" dir="2700000" algn="tl">
                    <a:srgbClr val="FFFFFF"/>
                  </a:outerShdw>
                </a:effectLst>
                <a:latin typeface="Calibri" pitchFamily="34" charset="0"/>
              </a:rPr>
              <a:t>and </a:t>
            </a:r>
            <a:r>
              <a:rPr lang="en-GB" sz="1200" dirty="0" err="1" smtClean="0">
                <a:solidFill>
                  <a:schemeClr val="tx1"/>
                </a:solidFill>
                <a:effectLst>
                  <a:outerShdw blurRad="38100" dist="38100" dir="2700000" algn="tl">
                    <a:srgbClr val="FFFFFF"/>
                  </a:outerShdw>
                </a:effectLst>
                <a:latin typeface="Calibri" pitchFamily="34" charset="0"/>
              </a:rPr>
              <a:t>Poli</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smtClean="0">
                <a:solidFill>
                  <a:schemeClr val="tx1"/>
                </a:solidFill>
                <a:effectLst>
                  <a:outerShdw blurRad="38100" dist="38100" dir="2700000" algn="tl">
                    <a:srgbClr val="FFFFFF"/>
                  </a:outerShdw>
                </a:effectLst>
                <a:latin typeface="Calibri" pitchFamily="34" charset="0"/>
              </a:rPr>
              <a:t>1998 (Earth </a:t>
            </a:r>
            <a:r>
              <a:rPr lang="en-GB" sz="1200" dirty="0" smtClean="0">
                <a:solidFill>
                  <a:schemeClr val="tx1"/>
                </a:solidFill>
                <a:effectLst>
                  <a:outerShdw blurRad="38100" dist="38100" dir="2700000" algn="tl">
                    <a:srgbClr val="FFFFFF"/>
                  </a:outerShdw>
                </a:effectLst>
                <a:latin typeface="Calibri" pitchFamily="34" charset="0"/>
              </a:rPr>
              <a:t>Planet. Sci. Lett., 163, </a:t>
            </a:r>
            <a:r>
              <a:rPr lang="en-GB" sz="1200" dirty="0" smtClean="0">
                <a:solidFill>
                  <a:schemeClr val="tx1"/>
                </a:solidFill>
                <a:effectLst>
                  <a:outerShdw blurRad="38100" dist="38100" dir="2700000" algn="tl">
                    <a:srgbClr val="FFFFFF"/>
                  </a:outerShdw>
                </a:effectLst>
                <a:latin typeface="Calibri" pitchFamily="34" charset="0"/>
              </a:rPr>
              <a:t>361-379)</a:t>
            </a:r>
            <a:endParaRPr lang="en-GB" sz="1200" dirty="0">
              <a:solidFill>
                <a:schemeClr val="tx1"/>
              </a:solidFill>
              <a:effectLst>
                <a:outerShdw blurRad="38100" dist="38100" dir="2700000" algn="tl">
                  <a:srgbClr val="FFFFFF"/>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74180"/>
                                        </p:tgtEl>
                                        <p:attrNameLst>
                                          <p:attrName>style.visibility</p:attrName>
                                        </p:attrNameLst>
                                      </p:cBhvr>
                                      <p:to>
                                        <p:strVal val="visible"/>
                                      </p:to>
                                    </p:set>
                                    <p:animEffect transition="in" filter="fade">
                                      <p:cBhvr>
                                        <p:cTn id="7" dur="500"/>
                                        <p:tgtEl>
                                          <p:spTgt spid="10741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18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7"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076228" name="Text Box 4"/>
          <p:cNvSpPr txBox="1">
            <a:spLocks noChangeArrowheads="1"/>
          </p:cNvSpPr>
          <p:nvPr/>
        </p:nvSpPr>
        <p:spPr bwMode="auto">
          <a:xfrm>
            <a:off x="0" y="660400"/>
            <a:ext cx="9144000" cy="4893647"/>
          </a:xfrm>
          <a:prstGeom prst="rect">
            <a:avLst/>
          </a:prstGeom>
          <a:noFill/>
          <a:ln w="9525" algn="ctr">
            <a:noFill/>
            <a:miter lim="800000"/>
            <a:headEnd/>
            <a:tailEnd/>
          </a:ln>
          <a:effectLst/>
        </p:spPr>
        <p:txBody>
          <a:bodyPr wrap="square">
            <a:spAutoFit/>
          </a:bodyPr>
          <a:lstStyle/>
          <a:p>
            <a:pPr marL="342900" indent="-342900">
              <a:defRPr/>
            </a:pPr>
            <a:r>
              <a:rPr lang="en-GB" sz="2400" dirty="0" smtClean="0">
                <a:solidFill>
                  <a:schemeClr val="bg1"/>
                </a:solidFill>
                <a:effectLst>
                  <a:outerShdw blurRad="38100" dist="38100" dir="2700000" algn="tl">
                    <a:srgbClr val="000000"/>
                  </a:outerShdw>
                </a:effectLst>
                <a:latin typeface="Calibri" pitchFamily="34" charset="0"/>
              </a:rPr>
              <a:t>Typical models involve a multistage process:</a:t>
            </a:r>
          </a:p>
          <a:p>
            <a:pPr marL="342900" indent="-342900">
              <a:defRPr/>
            </a:pPr>
            <a:endParaRPr lang="en-GB" sz="800" dirty="0" smtClean="0">
              <a:solidFill>
                <a:schemeClr val="bg1"/>
              </a:solidFill>
              <a:effectLst>
                <a:outerShdw blurRad="38100" dist="38100" dir="2700000" algn="tl">
                  <a:srgbClr val="000000"/>
                </a:outerShdw>
              </a:effectLst>
              <a:latin typeface="Calibri" pitchFamily="34" charset="0"/>
            </a:endParaRPr>
          </a:p>
          <a:p>
            <a:pPr marL="342900" indent="-342900">
              <a:buFontTx/>
              <a:buAutoNum type="arabicPeriod"/>
              <a:defRPr/>
            </a:pPr>
            <a:r>
              <a:rPr lang="en-GB" sz="2400" dirty="0" smtClean="0">
                <a:solidFill>
                  <a:schemeClr val="bg1"/>
                </a:solidFill>
                <a:effectLst>
                  <a:outerShdw blurRad="38100" dist="38100" dir="2700000" algn="tl">
                    <a:srgbClr val="000000"/>
                  </a:outerShdw>
                </a:effectLst>
                <a:latin typeface="Calibri" pitchFamily="34" charset="0"/>
              </a:rPr>
              <a:t>Dehydration of the slab at a variable and relatively shallow depths;</a:t>
            </a:r>
            <a:endParaRPr lang="en-GB" sz="800" dirty="0" smtClean="0">
              <a:solidFill>
                <a:schemeClr val="bg1"/>
              </a:solidFill>
              <a:effectLst>
                <a:outerShdw blurRad="38100" dist="38100" dir="2700000" algn="tl">
                  <a:srgbClr val="000000"/>
                </a:outerShdw>
              </a:effectLst>
              <a:latin typeface="Calibri" pitchFamily="34" charset="0"/>
            </a:endParaRPr>
          </a:p>
          <a:p>
            <a:pPr marL="342900" indent="-342900">
              <a:buFontTx/>
              <a:buAutoNum type="arabicPeriod"/>
              <a:defRPr/>
            </a:pPr>
            <a:endParaRPr lang="en-GB" sz="800" dirty="0" smtClean="0">
              <a:solidFill>
                <a:srgbClr val="FFFF00"/>
              </a:solidFill>
              <a:effectLst>
                <a:outerShdw blurRad="38100" dist="38100" dir="2700000" algn="tl">
                  <a:srgbClr val="000000"/>
                </a:outerShdw>
              </a:effectLst>
              <a:latin typeface="Calibri" pitchFamily="34" charset="0"/>
            </a:endParaRPr>
          </a:p>
          <a:p>
            <a:pPr marL="342900" indent="-342900">
              <a:buFontTx/>
              <a:buAutoNum type="arabicPeriod"/>
              <a:defRPr/>
            </a:pPr>
            <a:r>
              <a:rPr lang="en-GB" sz="2400" dirty="0" smtClean="0">
                <a:solidFill>
                  <a:schemeClr val="bg1"/>
                </a:solidFill>
                <a:effectLst>
                  <a:outerShdw blurRad="38100" dist="38100" dir="2700000" algn="tl">
                    <a:srgbClr val="000000"/>
                  </a:outerShdw>
                </a:effectLst>
                <a:latin typeface="Calibri" pitchFamily="34" charset="0"/>
              </a:rPr>
              <a:t>Intermediate storage of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 (and trace elements deriving from the subducted slab) in a single, key hydrous phase in the mantle wedge (typically amphibole);</a:t>
            </a:r>
          </a:p>
          <a:p>
            <a:pPr marL="342900" indent="-342900">
              <a:buFontTx/>
              <a:buAutoNum type="arabicPeriod"/>
              <a:defRPr/>
            </a:pPr>
            <a:endParaRPr lang="en-GB" sz="800" dirty="0" smtClean="0">
              <a:solidFill>
                <a:schemeClr val="bg1"/>
              </a:solidFill>
              <a:effectLst>
                <a:outerShdw blurRad="38100" dist="38100" dir="2700000" algn="tl">
                  <a:srgbClr val="000000"/>
                </a:outerShdw>
              </a:effectLst>
              <a:latin typeface="Calibri" pitchFamily="34" charset="0"/>
            </a:endParaRPr>
          </a:p>
          <a:p>
            <a:pPr marL="342900" indent="-342900">
              <a:buFontTx/>
              <a:buAutoNum type="arabicPeriod"/>
              <a:defRPr/>
            </a:pPr>
            <a:r>
              <a:rPr lang="en-GB" sz="2400" dirty="0" smtClean="0">
                <a:solidFill>
                  <a:schemeClr val="bg1"/>
                </a:solidFill>
                <a:effectLst>
                  <a:outerShdw blurRad="38100" dist="38100" dir="2700000" algn="tl">
                    <a:srgbClr val="000000"/>
                  </a:outerShdw>
                </a:effectLst>
                <a:latin typeface="Calibri" pitchFamily="34" charset="0"/>
              </a:rPr>
              <a:t>Subsequently the down-dragged mantle wedge dehydrates;</a:t>
            </a:r>
            <a:endParaRPr lang="en-GB" sz="800" dirty="0" smtClean="0">
              <a:solidFill>
                <a:schemeClr val="bg1"/>
              </a:solidFill>
              <a:effectLst>
                <a:outerShdw blurRad="38100" dist="38100" dir="2700000" algn="tl">
                  <a:srgbClr val="000000"/>
                </a:outerShdw>
              </a:effectLst>
              <a:latin typeface="Calibri" pitchFamily="34" charset="0"/>
            </a:endParaRPr>
          </a:p>
          <a:p>
            <a:pPr marL="342900" indent="-342900">
              <a:buFontTx/>
              <a:buAutoNum type="arabicPeriod"/>
              <a:defRPr/>
            </a:pPr>
            <a:endParaRPr lang="en-GB" sz="800" dirty="0" smtClean="0">
              <a:solidFill>
                <a:schemeClr val="bg1"/>
              </a:solidFill>
              <a:effectLst>
                <a:outerShdw blurRad="38100" dist="38100" dir="2700000" algn="tl">
                  <a:srgbClr val="000000"/>
                </a:outerShdw>
              </a:effectLst>
              <a:latin typeface="Calibri" pitchFamily="34" charset="0"/>
            </a:endParaRPr>
          </a:p>
          <a:p>
            <a:pPr marL="342900" indent="-342900">
              <a:buFontTx/>
              <a:buAutoNum type="arabicPeriod"/>
              <a:defRPr/>
            </a:pPr>
            <a:r>
              <a:rPr lang="en-GB" sz="2400" dirty="0" smtClean="0">
                <a:solidFill>
                  <a:schemeClr val="bg1"/>
                </a:solidFill>
                <a:effectLst>
                  <a:outerShdw blurRad="38100" dist="38100" dir="2700000" algn="tl">
                    <a:srgbClr val="000000"/>
                  </a:outerShdw>
                </a:effectLst>
                <a:latin typeface="Calibri" pitchFamily="34" charset="0"/>
              </a:rPr>
              <a:t>Melting occurs above this dehydration zone or</a:t>
            </a:r>
          </a:p>
          <a:p>
            <a:pPr marL="342900" indent="-342900">
              <a:buFontTx/>
              <a:buAutoNum type="arabicPeriod"/>
              <a:defRPr/>
            </a:pPr>
            <a:endParaRPr lang="en-GB" sz="800" dirty="0" smtClean="0">
              <a:solidFill>
                <a:schemeClr val="bg1"/>
              </a:solidFill>
              <a:effectLst>
                <a:outerShdw blurRad="38100" dist="38100" dir="2700000" algn="tl">
                  <a:srgbClr val="000000"/>
                </a:outerShdw>
              </a:effectLst>
              <a:latin typeface="Calibri" pitchFamily="34" charset="0"/>
            </a:endParaRPr>
          </a:p>
          <a:p>
            <a:pPr marL="342900" indent="-342900">
              <a:buFontTx/>
              <a:buAutoNum type="arabicPeriod"/>
              <a:defRPr/>
            </a:pPr>
            <a:r>
              <a:rPr lang="en-GB" sz="2400" dirty="0" smtClean="0">
                <a:solidFill>
                  <a:schemeClr val="bg1"/>
                </a:solidFill>
                <a:effectLst>
                  <a:outerShdw blurRad="38100" dist="38100" dir="2700000" algn="tl">
                    <a:srgbClr val="000000"/>
                  </a:outerShdw>
                </a:effectLst>
                <a:latin typeface="Calibri" pitchFamily="34" charset="0"/>
              </a:rPr>
              <a:t>Melting of the mantle wedge occurs on the wet solidus of peridotite.</a:t>
            </a:r>
          </a:p>
          <a:p>
            <a:pPr marL="342900" indent="-342900">
              <a:defRPr/>
            </a:pPr>
            <a:endParaRPr lang="en-GB" sz="800" dirty="0" smtClean="0">
              <a:solidFill>
                <a:schemeClr val="bg1"/>
              </a:solidFill>
              <a:effectLst>
                <a:outerShdw blurRad="38100" dist="38100" dir="2700000" algn="tl">
                  <a:srgbClr val="000000"/>
                </a:outerShdw>
              </a:effectLst>
              <a:latin typeface="Calibri" pitchFamily="34" charset="0"/>
            </a:endParaRPr>
          </a:p>
          <a:p>
            <a:pPr>
              <a:defRPr/>
            </a:pPr>
            <a:r>
              <a:rPr lang="en-GB" sz="2400" dirty="0" smtClean="0">
                <a:solidFill>
                  <a:srgbClr val="FFFF00"/>
                </a:solidFill>
                <a:effectLst>
                  <a:outerShdw blurRad="38100" dist="38100" dir="2700000" algn="tl">
                    <a:srgbClr val="000000"/>
                  </a:outerShdw>
                </a:effectLst>
                <a:latin typeface="Calibri" pitchFamily="34" charset="0"/>
              </a:rPr>
              <a:t>A number of hydrous phases have been called on to explain such transient storage of H</a:t>
            </a:r>
            <a:r>
              <a:rPr lang="en-GB" sz="2400" baseline="-25000" dirty="0" smtClean="0">
                <a:solidFill>
                  <a:srgbClr val="FFFF00"/>
                </a:solidFill>
                <a:effectLst>
                  <a:outerShdw blurRad="38100" dist="38100" dir="2700000" algn="tl">
                    <a:srgbClr val="000000"/>
                  </a:outerShdw>
                </a:effectLst>
                <a:latin typeface="Calibri" pitchFamily="34" charset="0"/>
              </a:rPr>
              <a:t>2</a:t>
            </a:r>
            <a:r>
              <a:rPr lang="en-GB" sz="2400" dirty="0" smtClean="0">
                <a:solidFill>
                  <a:srgbClr val="FFFF00"/>
                </a:solidFill>
                <a:effectLst>
                  <a:outerShdw blurRad="38100" dist="38100" dir="2700000" algn="tl">
                    <a:srgbClr val="000000"/>
                  </a:outerShdw>
                </a:effectLst>
                <a:latin typeface="Calibri" pitchFamily="34" charset="0"/>
              </a:rPr>
              <a:t>O and of other ‘</a:t>
            </a:r>
            <a:r>
              <a:rPr lang="en-GB" sz="2400" dirty="0" err="1" smtClean="0">
                <a:solidFill>
                  <a:srgbClr val="FFFF00"/>
                </a:solidFill>
                <a:effectLst>
                  <a:outerShdw blurRad="38100" dist="38100" dir="2700000" algn="tl">
                    <a:srgbClr val="000000"/>
                  </a:outerShdw>
                </a:effectLst>
                <a:latin typeface="Calibri" pitchFamily="34" charset="0"/>
              </a:rPr>
              <a:t>metasomatizing</a:t>
            </a:r>
            <a:r>
              <a:rPr lang="en-GB" sz="2400" dirty="0" smtClean="0">
                <a:solidFill>
                  <a:srgbClr val="FFFF00"/>
                </a:solidFill>
                <a:effectLst>
                  <a:outerShdw blurRad="38100" dist="38100" dir="2700000" algn="tl">
                    <a:srgbClr val="000000"/>
                  </a:outerShdw>
                </a:effectLst>
                <a:latin typeface="Calibri" pitchFamily="34" charset="0"/>
              </a:rPr>
              <a:t> components’ within the mantle wedge.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1076241" name="Text Box 17"/>
          <p:cNvSpPr txBox="1">
            <a:spLocks noChangeArrowheads="1"/>
          </p:cNvSpPr>
          <p:nvPr/>
        </p:nvSpPr>
        <p:spPr bwMode="auto">
          <a:xfrm>
            <a:off x="5918200" y="6067425"/>
            <a:ext cx="3044825" cy="457200"/>
          </a:xfrm>
          <a:prstGeom prst="rect">
            <a:avLst/>
          </a:prstGeom>
          <a:noFill/>
          <a:ln w="9525" algn="ctr">
            <a:noFill/>
            <a:miter lim="800000"/>
            <a:headEnd/>
            <a:tailEnd/>
          </a:ln>
          <a:effectLst/>
        </p:spPr>
        <p:txBody>
          <a:bodyPr>
            <a:spAutoFit/>
          </a:bodyPr>
          <a:lstStyle/>
          <a:p>
            <a:pPr>
              <a:spcBef>
                <a:spcPct val="50000"/>
              </a:spcBef>
              <a:defRPr/>
            </a:pPr>
            <a:r>
              <a:rPr lang="en-GB" sz="1200" dirty="0" err="1" smtClean="0">
                <a:solidFill>
                  <a:schemeClr val="bg1"/>
                </a:solidFill>
                <a:effectLst>
                  <a:outerShdw blurRad="38100" dist="38100" dir="2700000" algn="tl">
                    <a:srgbClr val="000000"/>
                  </a:outerShdw>
                </a:effectLst>
                <a:latin typeface="Calibri" pitchFamily="34" charset="0"/>
              </a:rPr>
              <a:t>Kearey</a:t>
            </a:r>
            <a:r>
              <a:rPr lang="en-GB" sz="1200" dirty="0" smtClean="0">
                <a:solidFill>
                  <a:schemeClr val="bg1"/>
                </a:solidFill>
                <a:effectLst>
                  <a:outerShdw blurRad="38100" dist="38100" dir="2700000" algn="tl">
                    <a:srgbClr val="000000"/>
                  </a:outerShdw>
                </a:effectLst>
                <a:latin typeface="Calibri" pitchFamily="34" charset="0"/>
              </a:rPr>
              <a:t> </a:t>
            </a:r>
            <a:r>
              <a:rPr lang="en-GB" sz="1200" dirty="0" smtClean="0">
                <a:solidFill>
                  <a:schemeClr val="bg1"/>
                </a:solidFill>
                <a:effectLst>
                  <a:outerShdw blurRad="38100" dist="38100" dir="2700000" algn="tl">
                    <a:srgbClr val="000000"/>
                  </a:outerShdw>
                </a:effectLst>
                <a:latin typeface="Calibri" pitchFamily="34" charset="0"/>
              </a:rPr>
              <a:t>et </a:t>
            </a:r>
            <a:r>
              <a:rPr lang="en-GB" sz="1200" dirty="0" smtClean="0">
                <a:solidFill>
                  <a:schemeClr val="bg1"/>
                </a:solidFill>
                <a:effectLst>
                  <a:outerShdw blurRad="38100" dist="38100" dir="2700000" algn="tl">
                    <a:srgbClr val="000000"/>
                  </a:outerShdw>
                </a:effectLst>
                <a:latin typeface="Calibri" pitchFamily="34" charset="0"/>
              </a:rPr>
              <a:t>al., 2008 (Global </a:t>
            </a:r>
            <a:r>
              <a:rPr lang="en-GB" sz="1200" dirty="0" smtClean="0">
                <a:solidFill>
                  <a:schemeClr val="bg1"/>
                </a:solidFill>
                <a:effectLst>
                  <a:outerShdw blurRad="38100" dist="38100" dir="2700000" algn="tl">
                    <a:srgbClr val="000000"/>
                  </a:outerShdw>
                </a:effectLst>
                <a:latin typeface="Calibri" pitchFamily="34" charset="0"/>
              </a:rPr>
              <a:t>Tectonics. Wiley-Blackwell Publ. 482 </a:t>
            </a:r>
            <a:r>
              <a:rPr lang="en-GB" sz="1200" dirty="0" smtClean="0">
                <a:solidFill>
                  <a:schemeClr val="bg1"/>
                </a:solidFill>
                <a:effectLst>
                  <a:outerShdw blurRad="38100" dist="38100" dir="2700000" algn="tl">
                    <a:srgbClr val="000000"/>
                  </a:outerShdw>
                </a:effectLst>
                <a:latin typeface="Calibri" pitchFamily="34" charset="0"/>
              </a:rPr>
              <a:t>pp)</a:t>
            </a:r>
            <a:endParaRPr lang="en-GB" sz="12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76228">
                                            <p:txEl>
                                              <p:pRg st="0" end="0"/>
                                            </p:txEl>
                                          </p:spTgt>
                                        </p:tgtEl>
                                        <p:attrNameLst>
                                          <p:attrName>style.visibility</p:attrName>
                                        </p:attrNameLst>
                                      </p:cBhvr>
                                      <p:to>
                                        <p:strVal val="visible"/>
                                      </p:to>
                                    </p:set>
                                    <p:animEffect transition="in" filter="fade">
                                      <p:cBhvr>
                                        <p:cTn id="7" dur="500"/>
                                        <p:tgtEl>
                                          <p:spTgt spid="10762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6228">
                                            <p:txEl>
                                              <p:pRg st="2" end="2"/>
                                            </p:txEl>
                                          </p:spTgt>
                                        </p:tgtEl>
                                        <p:attrNameLst>
                                          <p:attrName>style.visibility</p:attrName>
                                        </p:attrNameLst>
                                      </p:cBhvr>
                                      <p:to>
                                        <p:strVal val="visible"/>
                                      </p:to>
                                    </p:set>
                                    <p:animEffect transition="in" filter="fade">
                                      <p:cBhvr>
                                        <p:cTn id="12" dur="500"/>
                                        <p:tgtEl>
                                          <p:spTgt spid="107622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76228">
                                            <p:txEl>
                                              <p:pRg st="4" end="4"/>
                                            </p:txEl>
                                          </p:spTgt>
                                        </p:tgtEl>
                                        <p:attrNameLst>
                                          <p:attrName>style.visibility</p:attrName>
                                        </p:attrNameLst>
                                      </p:cBhvr>
                                      <p:to>
                                        <p:strVal val="visible"/>
                                      </p:to>
                                    </p:set>
                                    <p:animEffect transition="in" filter="fade">
                                      <p:cBhvr>
                                        <p:cTn id="17" dur="500"/>
                                        <p:tgtEl>
                                          <p:spTgt spid="107622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76228">
                                            <p:txEl>
                                              <p:pRg st="6" end="6"/>
                                            </p:txEl>
                                          </p:spTgt>
                                        </p:tgtEl>
                                        <p:attrNameLst>
                                          <p:attrName>style.visibility</p:attrName>
                                        </p:attrNameLst>
                                      </p:cBhvr>
                                      <p:to>
                                        <p:strVal val="visible"/>
                                      </p:to>
                                    </p:set>
                                    <p:animEffect transition="in" filter="fade">
                                      <p:cBhvr>
                                        <p:cTn id="22" dur="500"/>
                                        <p:tgtEl>
                                          <p:spTgt spid="107622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76228">
                                            <p:txEl>
                                              <p:pRg st="8" end="8"/>
                                            </p:txEl>
                                          </p:spTgt>
                                        </p:tgtEl>
                                        <p:attrNameLst>
                                          <p:attrName>style.visibility</p:attrName>
                                        </p:attrNameLst>
                                      </p:cBhvr>
                                      <p:to>
                                        <p:strVal val="visible"/>
                                      </p:to>
                                    </p:set>
                                    <p:animEffect transition="in" filter="fade">
                                      <p:cBhvr>
                                        <p:cTn id="27" dur="500"/>
                                        <p:tgtEl>
                                          <p:spTgt spid="1076228">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76228">
                                            <p:txEl>
                                              <p:pRg st="10" end="10"/>
                                            </p:txEl>
                                          </p:spTgt>
                                        </p:tgtEl>
                                        <p:attrNameLst>
                                          <p:attrName>style.visibility</p:attrName>
                                        </p:attrNameLst>
                                      </p:cBhvr>
                                      <p:to>
                                        <p:strVal val="visible"/>
                                      </p:to>
                                    </p:set>
                                    <p:animEffect transition="in" filter="fade">
                                      <p:cBhvr>
                                        <p:cTn id="32" dur="500"/>
                                        <p:tgtEl>
                                          <p:spTgt spid="1076228">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76228">
                                            <p:txEl>
                                              <p:pRg st="12" end="12"/>
                                            </p:txEl>
                                          </p:spTgt>
                                        </p:tgtEl>
                                        <p:attrNameLst>
                                          <p:attrName>style.visibility</p:attrName>
                                        </p:attrNameLst>
                                      </p:cBhvr>
                                      <p:to>
                                        <p:strVal val="visible"/>
                                      </p:to>
                                    </p:set>
                                    <p:animEffect transition="in" filter="fade">
                                      <p:cBhvr>
                                        <p:cTn id="37" dur="500"/>
                                        <p:tgtEl>
                                          <p:spTgt spid="1076228">
                                            <p:txEl>
                                              <p:pRg st="12" end="12"/>
                                            </p:tx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076241"/>
                                        </p:tgtEl>
                                        <p:attrNameLst>
                                          <p:attrName>style.visibility</p:attrName>
                                        </p:attrNameLst>
                                      </p:cBhvr>
                                      <p:to>
                                        <p:strVal val="visible"/>
                                      </p:to>
                                    </p:set>
                                    <p:animEffect transition="in" filter="fade">
                                      <p:cBhvr>
                                        <p:cTn id="41" dur="500"/>
                                        <p:tgtEl>
                                          <p:spTgt spid="1076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6228" grpId="0" build="p"/>
      <p:bldP spid="107624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078276" name="Text Box 4"/>
          <p:cNvSpPr txBox="1">
            <a:spLocks noChangeArrowheads="1"/>
          </p:cNvSpPr>
          <p:nvPr/>
        </p:nvSpPr>
        <p:spPr bwMode="auto">
          <a:xfrm>
            <a:off x="0" y="660400"/>
            <a:ext cx="9144000" cy="4585871"/>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Typical models involve a multistage process:</a:t>
            </a:r>
          </a:p>
          <a:p>
            <a:pPr>
              <a:defRPr/>
            </a:pPr>
            <a:endParaRPr lang="en-GB" sz="2400" dirty="0" smtClean="0">
              <a:solidFill>
                <a:schemeClr val="bg1"/>
              </a:solidFill>
              <a:effectLst>
                <a:outerShdw blurRad="38100" dist="38100" dir="2700000" algn="tl">
                  <a:srgbClr val="000000"/>
                </a:outerShdw>
              </a:effectLst>
              <a:latin typeface="Calibri" pitchFamily="34" charset="0"/>
            </a:endParaRPr>
          </a:p>
          <a:p>
            <a:pPr>
              <a:defRPr/>
            </a:pPr>
            <a:r>
              <a:rPr lang="en-GB" sz="2400" dirty="0" smtClean="0">
                <a:solidFill>
                  <a:schemeClr val="bg1"/>
                </a:solidFill>
                <a:effectLst>
                  <a:outerShdw blurRad="38100" dist="38100" dir="2700000" algn="tl">
                    <a:srgbClr val="000000"/>
                  </a:outerShdw>
                </a:effectLst>
                <a:latin typeface="Calibri" pitchFamily="34" charset="0"/>
              </a:rPr>
              <a:t>Amphibole contributes moderately to the water budget. This phase has a relatively small contribution to the water budget of peridotite (~0.2-0.5 wt% H</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 of the bulk rock) with respect to the other hydrous phases.</a:t>
            </a:r>
          </a:p>
          <a:p>
            <a:pPr>
              <a:defRPr/>
            </a:pPr>
            <a:endParaRPr lang="en-GB" sz="2400" dirty="0" smtClean="0">
              <a:solidFill>
                <a:schemeClr val="bg1"/>
              </a:solidFill>
              <a:effectLst>
                <a:outerShdw blurRad="38100" dist="38100" dir="2700000" algn="tl">
                  <a:srgbClr val="000000"/>
                </a:outerShdw>
              </a:effectLst>
              <a:latin typeface="Calibri" pitchFamily="34" charset="0"/>
            </a:endParaRPr>
          </a:p>
          <a:p>
            <a:pPr algn="ctr">
              <a:defRPr/>
            </a:pPr>
            <a:r>
              <a:rPr lang="en-GB" sz="2800" dirty="0" smtClean="0">
                <a:solidFill>
                  <a:srgbClr val="FFFF00"/>
                </a:solidFill>
                <a:effectLst>
                  <a:outerShdw blurRad="38100" dist="38100" dir="2700000" algn="tl">
                    <a:srgbClr val="000000"/>
                  </a:outerShdw>
                </a:effectLst>
                <a:latin typeface="Calibri" pitchFamily="34" charset="0"/>
              </a:rPr>
              <a:t>Therefore it has been supposed that the role of amphibole is not outstanding with respect to other hydrous phases.</a:t>
            </a:r>
          </a:p>
          <a:p>
            <a:pPr>
              <a:defRPr/>
            </a:pPr>
            <a:endParaRPr lang="en-GB" sz="2800" dirty="0" smtClean="0">
              <a:solidFill>
                <a:srgbClr val="FFFF00"/>
              </a:solidFill>
              <a:effectLst>
                <a:outerShdw blurRad="38100" dist="38100" dir="2700000" algn="tl">
                  <a:srgbClr val="000000"/>
                </a:outerShdw>
              </a:effectLst>
              <a:latin typeface="Calibri" pitchFamily="34" charset="0"/>
            </a:endParaRPr>
          </a:p>
          <a:p>
            <a:pPr algn="ctr">
              <a:defRPr/>
            </a:pPr>
            <a:r>
              <a:rPr lang="en-GB" sz="3200" dirty="0" smtClean="0">
                <a:solidFill>
                  <a:schemeClr val="bg1"/>
                </a:solidFill>
                <a:effectLst>
                  <a:outerShdw blurRad="38100" dist="38100" dir="2700000" algn="tl">
                    <a:srgbClr val="000000"/>
                  </a:outerShdw>
                </a:effectLst>
                <a:latin typeface="Calibri" pitchFamily="34" charset="0"/>
              </a:rPr>
              <a:t>Amphibole cannot constitute the</a:t>
            </a:r>
            <a:r>
              <a:rPr lang="en-GB" sz="3200" dirty="0">
                <a:solidFill>
                  <a:schemeClr val="bg1"/>
                </a:solidFill>
                <a:effectLst>
                  <a:outerShdw blurRad="38100" dist="38100" dir="2700000" algn="tl">
                    <a:srgbClr val="000000"/>
                  </a:outerShdw>
                </a:effectLst>
                <a:latin typeface="Calibri" pitchFamily="34" charset="0"/>
              </a:rPr>
              <a:t> </a:t>
            </a:r>
            <a:r>
              <a:rPr lang="en-GB" sz="3200" dirty="0" smtClean="0">
                <a:solidFill>
                  <a:schemeClr val="bg1"/>
                </a:solidFill>
                <a:effectLst>
                  <a:outerShdw blurRad="38100" dist="38100" dir="2700000" algn="tl">
                    <a:srgbClr val="000000"/>
                  </a:outerShdw>
                </a:effectLst>
                <a:latin typeface="Calibri" pitchFamily="34" charset="0"/>
              </a:rPr>
              <a:t>only fluid source situated below the volcanic front.</a:t>
            </a:r>
            <a:endParaRPr lang="en-GB" sz="3200" dirty="0">
              <a:solidFill>
                <a:schemeClr val="bg1"/>
              </a:solidFill>
              <a:effectLst>
                <a:outerShdw blurRad="38100" dist="38100" dir="2700000" algn="tl">
                  <a:srgbClr val="000000"/>
                </a:outerShdw>
              </a:effectLst>
              <a:latin typeface="Calibri" pitchFamily="34" charset="0"/>
            </a:endParaRPr>
          </a:p>
        </p:txBody>
      </p:sp>
      <p:sp>
        <p:nvSpPr>
          <p:cNvPr id="1078278" name="Text Box 6"/>
          <p:cNvSpPr txBox="1">
            <a:spLocks noChangeArrowheads="1"/>
          </p:cNvSpPr>
          <p:nvPr/>
        </p:nvSpPr>
        <p:spPr bwMode="auto">
          <a:xfrm>
            <a:off x="5918200" y="6067425"/>
            <a:ext cx="3044825" cy="457200"/>
          </a:xfrm>
          <a:prstGeom prst="rect">
            <a:avLst/>
          </a:prstGeom>
          <a:noFill/>
          <a:ln w="9525" algn="ctr">
            <a:noFill/>
            <a:miter lim="800000"/>
            <a:headEnd/>
            <a:tailEnd/>
          </a:ln>
          <a:effectLst/>
        </p:spPr>
        <p:txBody>
          <a:bodyPr>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Schmidt </a:t>
            </a:r>
            <a:r>
              <a:rPr lang="en-GB" sz="1200" dirty="0" smtClean="0">
                <a:solidFill>
                  <a:schemeClr val="bg1"/>
                </a:solidFill>
                <a:effectLst>
                  <a:outerShdw blurRad="38100" dist="38100" dir="2700000" algn="tl">
                    <a:srgbClr val="000000"/>
                  </a:outerShdw>
                </a:effectLst>
                <a:latin typeface="Calibri" pitchFamily="34" charset="0"/>
              </a:rPr>
              <a:t>and </a:t>
            </a:r>
            <a:r>
              <a:rPr lang="en-GB" sz="1200" dirty="0" err="1" smtClean="0">
                <a:solidFill>
                  <a:schemeClr val="bg1"/>
                </a:solidFill>
                <a:effectLst>
                  <a:outerShdw blurRad="38100" dist="38100" dir="2700000" algn="tl">
                    <a:srgbClr val="000000"/>
                  </a:outerShdw>
                </a:effectLst>
                <a:latin typeface="Calibri" pitchFamily="34" charset="0"/>
              </a:rPr>
              <a:t>Poli</a:t>
            </a:r>
            <a:r>
              <a:rPr lang="en-GB" sz="1200" dirty="0" smtClean="0">
                <a:solidFill>
                  <a:schemeClr val="bg1"/>
                </a:solidFill>
                <a:effectLst>
                  <a:outerShdw blurRad="38100" dist="38100" dir="2700000" algn="tl">
                    <a:srgbClr val="000000"/>
                  </a:outerShdw>
                </a:effectLst>
                <a:latin typeface="Calibri" pitchFamily="34" charset="0"/>
              </a:rPr>
              <a:t>, </a:t>
            </a:r>
            <a:r>
              <a:rPr lang="en-GB" sz="1200" dirty="0" smtClean="0">
                <a:solidFill>
                  <a:schemeClr val="bg1"/>
                </a:solidFill>
                <a:effectLst>
                  <a:outerShdw blurRad="38100" dist="38100" dir="2700000" algn="tl">
                    <a:srgbClr val="000000"/>
                  </a:outerShdw>
                </a:effectLst>
                <a:latin typeface="Calibri" pitchFamily="34" charset="0"/>
              </a:rPr>
              <a:t>1998 (Earth </a:t>
            </a:r>
            <a:r>
              <a:rPr lang="en-GB" sz="1200" dirty="0" smtClean="0">
                <a:solidFill>
                  <a:schemeClr val="bg1"/>
                </a:solidFill>
                <a:effectLst>
                  <a:outerShdw blurRad="38100" dist="38100" dir="2700000" algn="tl">
                    <a:srgbClr val="000000"/>
                  </a:outerShdw>
                </a:effectLst>
                <a:latin typeface="Calibri" pitchFamily="34" charset="0"/>
              </a:rPr>
              <a:t>Planet. Sci. Lett., 163, </a:t>
            </a:r>
            <a:r>
              <a:rPr lang="en-GB" sz="1200" dirty="0" smtClean="0">
                <a:solidFill>
                  <a:schemeClr val="bg1"/>
                </a:solidFill>
                <a:effectLst>
                  <a:outerShdw blurRad="38100" dist="38100" dir="2700000" algn="tl">
                    <a:srgbClr val="000000"/>
                  </a:outerShdw>
                </a:effectLst>
                <a:latin typeface="Calibri" pitchFamily="34" charset="0"/>
              </a:rPr>
              <a:t>361-379)</a:t>
            </a:r>
            <a:endParaRPr lang="en-GB" sz="12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78276">
                                            <p:txEl>
                                              <p:pRg st="2" end="2"/>
                                            </p:txEl>
                                          </p:spTgt>
                                        </p:tgtEl>
                                        <p:attrNameLst>
                                          <p:attrName>style.visibility</p:attrName>
                                        </p:attrNameLst>
                                      </p:cBhvr>
                                      <p:to>
                                        <p:strVal val="visible"/>
                                      </p:to>
                                    </p:set>
                                    <p:animEffect transition="in" filter="fade">
                                      <p:cBhvr>
                                        <p:cTn id="7" dur="500"/>
                                        <p:tgtEl>
                                          <p:spTgt spid="107827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8276">
                                            <p:txEl>
                                              <p:pRg st="4" end="4"/>
                                            </p:txEl>
                                          </p:spTgt>
                                        </p:tgtEl>
                                        <p:attrNameLst>
                                          <p:attrName>style.visibility</p:attrName>
                                        </p:attrNameLst>
                                      </p:cBhvr>
                                      <p:to>
                                        <p:strVal val="visible"/>
                                      </p:to>
                                    </p:set>
                                    <p:animEffect transition="in" filter="fade">
                                      <p:cBhvr>
                                        <p:cTn id="12" dur="500"/>
                                        <p:tgtEl>
                                          <p:spTgt spid="107827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78276">
                                            <p:txEl>
                                              <p:pRg st="6" end="6"/>
                                            </p:txEl>
                                          </p:spTgt>
                                        </p:tgtEl>
                                        <p:attrNameLst>
                                          <p:attrName>style.visibility</p:attrName>
                                        </p:attrNameLst>
                                      </p:cBhvr>
                                      <p:to>
                                        <p:strVal val="visible"/>
                                      </p:to>
                                    </p:set>
                                    <p:animEffect transition="in" filter="fade">
                                      <p:cBhvr>
                                        <p:cTn id="17" dur="500"/>
                                        <p:tgtEl>
                                          <p:spTgt spid="107827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srcRect l="11655" t="4814" r="9960" b="46852"/>
          <a:stretch/>
        </p:blipFill>
        <p:spPr bwMode="auto">
          <a:xfrm>
            <a:off x="4253937" y="3287484"/>
            <a:ext cx="4846520" cy="3494314"/>
          </a:xfrm>
          <a:prstGeom prst="rect">
            <a:avLst/>
          </a:prstGeom>
          <a:noFill/>
          <a:ln w="9525">
            <a:noFill/>
            <a:miter lim="800000"/>
            <a:headEnd/>
            <a:tailEnd/>
          </a:ln>
        </p:spPr>
      </p:pic>
      <p:sp>
        <p:nvSpPr>
          <p:cNvPr id="6" name="CasellaDiTesto 5"/>
          <p:cNvSpPr txBox="1"/>
          <p:nvPr/>
        </p:nvSpPr>
        <p:spPr>
          <a:xfrm>
            <a:off x="0" y="4233"/>
            <a:ext cx="4253937" cy="523220"/>
          </a:xfrm>
          <a:prstGeom prst="rect">
            <a:avLst/>
          </a:prstGeom>
          <a:noFill/>
        </p:spPr>
        <p:txBody>
          <a:bodyPr wrap="square" rtlCol="0">
            <a:spAutoFit/>
          </a:bodyPr>
          <a:lstStyle/>
          <a:p>
            <a:pPr algn="ctr"/>
            <a:r>
              <a:rPr lang="en-US" sz="2800" dirty="0" smtClean="0">
                <a:solidFill>
                  <a:srgbClr val="FFFF00"/>
                </a:solidFill>
                <a:latin typeface="Calibri" pitchFamily="34" charset="0"/>
              </a:rPr>
              <a:t>Rpl</a:t>
            </a:r>
            <a:r>
              <a:rPr lang="en-US" sz="1600" dirty="0" smtClean="0">
                <a:solidFill>
                  <a:srgbClr val="FFFF00"/>
                </a:solidFill>
                <a:latin typeface="Calibri" pitchFamily="34" charset="0"/>
              </a:rPr>
              <a:t> </a:t>
            </a:r>
            <a:r>
              <a:rPr lang="en-US" sz="2800" dirty="0" smtClean="0">
                <a:solidFill>
                  <a:srgbClr val="FFFF00"/>
                </a:solidFill>
                <a:latin typeface="Calibri" pitchFamily="34" charset="0"/>
              </a:rPr>
              <a:t>=</a:t>
            </a:r>
            <a:r>
              <a:rPr lang="en-US" sz="1600" dirty="0" smtClean="0">
                <a:solidFill>
                  <a:srgbClr val="FFFF00"/>
                </a:solidFill>
                <a:latin typeface="Calibri" pitchFamily="34" charset="0"/>
              </a:rPr>
              <a:t> </a:t>
            </a:r>
            <a:r>
              <a:rPr lang="en-US" sz="2800" dirty="0" smtClean="0">
                <a:solidFill>
                  <a:srgbClr val="FFFF00"/>
                </a:solidFill>
                <a:latin typeface="Calibri" pitchFamily="34" charset="0"/>
              </a:rPr>
              <a:t>Radius</a:t>
            </a:r>
            <a:r>
              <a:rPr lang="en-US" sz="1600" dirty="0" smtClean="0">
                <a:solidFill>
                  <a:srgbClr val="FFFF00"/>
                </a:solidFill>
                <a:latin typeface="Calibri" pitchFamily="34" charset="0"/>
              </a:rPr>
              <a:t> </a:t>
            </a:r>
            <a:r>
              <a:rPr lang="en-US" sz="2800" dirty="0" smtClean="0">
                <a:solidFill>
                  <a:srgbClr val="FFFF00"/>
                </a:solidFill>
                <a:latin typeface="Calibri" pitchFamily="34" charset="0"/>
              </a:rPr>
              <a:t>of</a:t>
            </a:r>
            <a:r>
              <a:rPr lang="en-US" sz="1600" dirty="0" smtClean="0">
                <a:solidFill>
                  <a:srgbClr val="FFFF00"/>
                </a:solidFill>
                <a:latin typeface="Calibri" pitchFamily="34" charset="0"/>
              </a:rPr>
              <a:t> </a:t>
            </a:r>
            <a:r>
              <a:rPr lang="en-US" sz="2800" dirty="0" smtClean="0">
                <a:solidFill>
                  <a:srgbClr val="FFFF00"/>
                </a:solidFill>
                <a:latin typeface="Calibri" pitchFamily="34" charset="0"/>
              </a:rPr>
              <a:t>a</a:t>
            </a:r>
            <a:r>
              <a:rPr lang="en-US" sz="1600" dirty="0" smtClean="0">
                <a:solidFill>
                  <a:srgbClr val="FFFF00"/>
                </a:solidFill>
                <a:latin typeface="Calibri" pitchFamily="34" charset="0"/>
              </a:rPr>
              <a:t> </a:t>
            </a:r>
            <a:r>
              <a:rPr lang="en-US" sz="2800" dirty="0" smtClean="0">
                <a:solidFill>
                  <a:srgbClr val="FFFF00"/>
                </a:solidFill>
                <a:latin typeface="Calibri" pitchFamily="34" charset="0"/>
              </a:rPr>
              <a:t>plastic</a:t>
            </a:r>
            <a:r>
              <a:rPr lang="en-US" sz="1600" dirty="0" smtClean="0">
                <a:solidFill>
                  <a:srgbClr val="FFFF00"/>
                </a:solidFill>
                <a:latin typeface="Calibri" pitchFamily="34" charset="0"/>
              </a:rPr>
              <a:t> </a:t>
            </a:r>
            <a:r>
              <a:rPr lang="en-US" sz="2800" dirty="0" smtClean="0">
                <a:solidFill>
                  <a:srgbClr val="FFFF00"/>
                </a:solidFill>
                <a:latin typeface="Calibri" pitchFamily="34" charset="0"/>
              </a:rPr>
              <a:t>plate</a:t>
            </a:r>
            <a:endParaRPr lang="it-IT" sz="2800" dirty="0">
              <a:solidFill>
                <a:srgbClr val="FFFF00"/>
              </a:solidFill>
              <a:latin typeface="Calibri" pitchFamily="34" charset="0"/>
            </a:endParaRPr>
          </a:p>
        </p:txBody>
      </p:sp>
      <p:sp>
        <p:nvSpPr>
          <p:cNvPr id="8" name="CasellaDiTesto 7"/>
          <p:cNvSpPr txBox="1"/>
          <p:nvPr/>
        </p:nvSpPr>
        <p:spPr>
          <a:xfrm>
            <a:off x="355599" y="6503769"/>
            <a:ext cx="3898337" cy="338554"/>
          </a:xfrm>
          <a:prstGeom prst="rect">
            <a:avLst/>
          </a:prstGeom>
          <a:noFill/>
        </p:spPr>
        <p:txBody>
          <a:bodyPr wrap="square" rtlCol="0">
            <a:spAutoFit/>
          </a:bodyPr>
          <a:lstStyle/>
          <a:p>
            <a:r>
              <a:rPr lang="en-GB" sz="1600" dirty="0" err="1" smtClean="0">
                <a:solidFill>
                  <a:schemeClr val="bg1"/>
                </a:solidFill>
                <a:latin typeface="Calibri" pitchFamily="34" charset="0"/>
              </a:rPr>
              <a:t>Faccenda</a:t>
            </a:r>
            <a:r>
              <a:rPr lang="en-GB" sz="1600" dirty="0" smtClean="0">
                <a:solidFill>
                  <a:schemeClr val="bg1"/>
                </a:solidFill>
                <a:latin typeface="Calibri" pitchFamily="34" charset="0"/>
              </a:rPr>
              <a:t>, </a:t>
            </a:r>
            <a:r>
              <a:rPr lang="en-GB" sz="1600" dirty="0" smtClean="0">
                <a:solidFill>
                  <a:schemeClr val="bg1"/>
                </a:solidFill>
                <a:latin typeface="Calibri" pitchFamily="34" charset="0"/>
              </a:rPr>
              <a:t>2014 (Tectonophysics</a:t>
            </a:r>
            <a:r>
              <a:rPr lang="en-GB" sz="1600" dirty="0" smtClean="0">
                <a:solidFill>
                  <a:schemeClr val="bg1"/>
                </a:solidFill>
                <a:latin typeface="Calibri" pitchFamily="34" charset="0"/>
              </a:rPr>
              <a:t>, 614, </a:t>
            </a:r>
            <a:r>
              <a:rPr lang="en-GB" sz="1600" dirty="0" smtClean="0">
                <a:solidFill>
                  <a:schemeClr val="bg1"/>
                </a:solidFill>
                <a:latin typeface="Calibri" pitchFamily="34" charset="0"/>
              </a:rPr>
              <a:t>1-30)</a:t>
            </a:r>
            <a:endParaRPr lang="it-IT" sz="1600" dirty="0"/>
          </a:p>
        </p:txBody>
      </p:sp>
      <p:grpSp>
        <p:nvGrpSpPr>
          <p:cNvPr id="3" name="Gruppo 2"/>
          <p:cNvGrpSpPr/>
          <p:nvPr/>
        </p:nvGrpSpPr>
        <p:grpSpPr>
          <a:xfrm>
            <a:off x="4253937" y="47776"/>
            <a:ext cx="4846520" cy="3168784"/>
            <a:chOff x="4253937" y="47776"/>
            <a:chExt cx="4846520" cy="3168784"/>
          </a:xfrm>
        </p:grpSpPr>
        <p:pic>
          <p:nvPicPr>
            <p:cNvPr id="5" name="Picture 2"/>
            <p:cNvPicPr>
              <a:picLocks noChangeAspect="1" noChangeArrowheads="1"/>
            </p:cNvPicPr>
            <p:nvPr/>
          </p:nvPicPr>
          <p:blipFill rotWithShape="1">
            <a:blip r:embed="rId3" cstate="print"/>
            <a:srcRect l="18964" t="56666" r="5197" b="927"/>
            <a:stretch/>
          </p:blipFill>
          <p:spPr bwMode="auto">
            <a:xfrm>
              <a:off x="4253937" y="47776"/>
              <a:ext cx="4846520" cy="3168784"/>
            </a:xfrm>
            <a:prstGeom prst="rect">
              <a:avLst/>
            </a:prstGeom>
            <a:noFill/>
            <a:ln w="9525">
              <a:noFill/>
              <a:miter lim="800000"/>
              <a:headEnd/>
              <a:tailEnd/>
            </a:ln>
          </p:spPr>
        </p:pic>
        <p:sp>
          <p:nvSpPr>
            <p:cNvPr id="2" name="Rettangolo 1"/>
            <p:cNvSpPr/>
            <p:nvPr/>
          </p:nvSpPr>
          <p:spPr bwMode="auto">
            <a:xfrm>
              <a:off x="4253937" y="152400"/>
              <a:ext cx="535777"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9" name="CasellaDiTesto 8"/>
          <p:cNvSpPr txBox="1"/>
          <p:nvPr/>
        </p:nvSpPr>
        <p:spPr>
          <a:xfrm>
            <a:off x="0" y="546308"/>
            <a:ext cx="4253937" cy="1569660"/>
          </a:xfrm>
          <a:prstGeom prst="rect">
            <a:avLst/>
          </a:prstGeom>
          <a:noFill/>
        </p:spPr>
        <p:txBody>
          <a:bodyPr wrap="square" rtlCol="0">
            <a:spAutoFit/>
          </a:bodyPr>
          <a:lstStyle/>
          <a:p>
            <a:r>
              <a:rPr lang="en-GB" sz="2400" dirty="0" smtClean="0">
                <a:solidFill>
                  <a:schemeClr val="bg1"/>
                </a:solidFill>
                <a:latin typeface="Calibri" pitchFamily="34" charset="0"/>
              </a:rPr>
              <a:t>Rpl calculated from the earthquake hypocentres across different segments of subduction zones.</a:t>
            </a:r>
            <a:endParaRPr lang="en-GB" sz="2400" dirty="0">
              <a:solidFill>
                <a:schemeClr val="bg1"/>
              </a:solidFill>
              <a:latin typeface="Calibri" pitchFamily="34" charset="0"/>
            </a:endParaRPr>
          </a:p>
        </p:txBody>
      </p:sp>
      <p:sp>
        <p:nvSpPr>
          <p:cNvPr id="4" name="Ovale 3"/>
          <p:cNvSpPr/>
          <p:nvPr/>
        </p:nvSpPr>
        <p:spPr bwMode="auto">
          <a:xfrm>
            <a:off x="5312229" y="2073729"/>
            <a:ext cx="424542" cy="446314"/>
          </a:xfrm>
          <a:prstGeom prst="ellips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Ovale 9"/>
          <p:cNvSpPr/>
          <p:nvPr/>
        </p:nvSpPr>
        <p:spPr bwMode="auto">
          <a:xfrm>
            <a:off x="7869691" y="1959429"/>
            <a:ext cx="424542" cy="446314"/>
          </a:xfrm>
          <a:prstGeom prst="ellipse">
            <a:avLst/>
          </a:prstGeom>
          <a:noFill/>
          <a:ln w="28575" cap="flat" cmpd="sng" algn="ctr">
            <a:solidFill>
              <a:srgbClr val="3351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CasellaDiTesto 10"/>
          <p:cNvSpPr txBox="1"/>
          <p:nvPr/>
        </p:nvSpPr>
        <p:spPr>
          <a:xfrm>
            <a:off x="0" y="2113839"/>
            <a:ext cx="4253937" cy="2831544"/>
          </a:xfrm>
          <a:prstGeom prst="rect">
            <a:avLst/>
          </a:prstGeom>
          <a:noFill/>
        </p:spPr>
        <p:txBody>
          <a:bodyPr wrap="square" rtlCol="0">
            <a:spAutoFit/>
          </a:bodyPr>
          <a:lstStyle/>
          <a:p>
            <a:pPr algn="ctr"/>
            <a:r>
              <a:rPr lang="en-GB" sz="2800" b="1" dirty="0">
                <a:solidFill>
                  <a:srgbClr val="FFFF00"/>
                </a:solidFill>
                <a:latin typeface="Calibri" pitchFamily="34" charset="0"/>
              </a:rPr>
              <a:t>High Rpl</a:t>
            </a:r>
            <a:r>
              <a:rPr lang="en-GB" sz="2800" dirty="0">
                <a:solidFill>
                  <a:srgbClr val="FFFF00"/>
                </a:solidFill>
                <a:latin typeface="Calibri" pitchFamily="34" charset="0"/>
              </a:rPr>
              <a:t> </a:t>
            </a:r>
            <a:r>
              <a:rPr lang="en-GB" sz="2800" dirty="0" smtClean="0">
                <a:solidFill>
                  <a:schemeClr val="bg1"/>
                </a:solidFill>
                <a:latin typeface="Calibri" pitchFamily="34" charset="0"/>
              </a:rPr>
              <a:t>=</a:t>
            </a:r>
          </a:p>
          <a:p>
            <a:pPr algn="ctr"/>
            <a:r>
              <a:rPr lang="en-GB" sz="2800" dirty="0" smtClean="0">
                <a:solidFill>
                  <a:schemeClr val="bg1"/>
                </a:solidFill>
                <a:latin typeface="Calibri" pitchFamily="34" charset="0"/>
              </a:rPr>
              <a:t>low </a:t>
            </a:r>
            <a:r>
              <a:rPr lang="en-GB" sz="2800" dirty="0">
                <a:solidFill>
                  <a:schemeClr val="bg1"/>
                </a:solidFill>
                <a:latin typeface="Calibri" pitchFamily="34" charset="0"/>
              </a:rPr>
              <a:t>bending </a:t>
            </a:r>
            <a:r>
              <a:rPr lang="en-GB" sz="2800" dirty="0" smtClean="0">
                <a:solidFill>
                  <a:schemeClr val="bg1"/>
                </a:solidFill>
                <a:latin typeface="Calibri" pitchFamily="34" charset="0"/>
              </a:rPr>
              <a:t>=</a:t>
            </a:r>
          </a:p>
          <a:p>
            <a:pPr algn="ctr"/>
            <a:r>
              <a:rPr lang="en-GB" sz="2800" dirty="0" smtClean="0">
                <a:solidFill>
                  <a:schemeClr val="bg1"/>
                </a:solidFill>
                <a:latin typeface="Calibri" pitchFamily="34" charset="0"/>
              </a:rPr>
              <a:t>low hydration</a:t>
            </a:r>
            <a:endParaRPr lang="en-GB" sz="2800" dirty="0">
              <a:solidFill>
                <a:schemeClr val="bg1"/>
              </a:solidFill>
              <a:latin typeface="Calibri" pitchFamily="34" charset="0"/>
            </a:endParaRPr>
          </a:p>
          <a:p>
            <a:pPr algn="ctr">
              <a:spcBef>
                <a:spcPts val="1200"/>
              </a:spcBef>
            </a:pPr>
            <a:r>
              <a:rPr lang="en-GB" sz="2800" b="1" dirty="0" smtClean="0">
                <a:solidFill>
                  <a:srgbClr val="FFFF00"/>
                </a:solidFill>
                <a:latin typeface="Calibri" pitchFamily="34" charset="0"/>
              </a:rPr>
              <a:t>Low Rpl</a:t>
            </a:r>
            <a:r>
              <a:rPr lang="en-GB" sz="2800" dirty="0" smtClean="0">
                <a:solidFill>
                  <a:schemeClr val="bg1"/>
                </a:solidFill>
                <a:latin typeface="Calibri" pitchFamily="34" charset="0"/>
              </a:rPr>
              <a:t> =</a:t>
            </a:r>
          </a:p>
          <a:p>
            <a:pPr algn="ctr"/>
            <a:r>
              <a:rPr lang="en-GB" sz="2800" dirty="0" smtClean="0">
                <a:solidFill>
                  <a:schemeClr val="bg1"/>
                </a:solidFill>
                <a:latin typeface="Calibri" pitchFamily="34" charset="0"/>
              </a:rPr>
              <a:t>high bending =</a:t>
            </a:r>
          </a:p>
          <a:p>
            <a:pPr algn="ctr"/>
            <a:r>
              <a:rPr lang="en-GB" sz="2800" dirty="0" smtClean="0">
                <a:solidFill>
                  <a:schemeClr val="bg1"/>
                </a:solidFill>
                <a:latin typeface="Calibri" pitchFamily="34" charset="0"/>
              </a:rPr>
              <a:t>high hydration</a:t>
            </a:r>
          </a:p>
        </p:txBody>
      </p:sp>
      <p:sp>
        <p:nvSpPr>
          <p:cNvPr id="13" name="CasellaDiTesto 12"/>
          <p:cNvSpPr txBox="1"/>
          <p:nvPr/>
        </p:nvSpPr>
        <p:spPr>
          <a:xfrm>
            <a:off x="0" y="5080159"/>
            <a:ext cx="4253937" cy="646331"/>
          </a:xfrm>
          <a:prstGeom prst="rect">
            <a:avLst/>
          </a:prstGeom>
          <a:noFill/>
        </p:spPr>
        <p:txBody>
          <a:bodyPr wrap="square" rtlCol="0">
            <a:spAutoFit/>
          </a:bodyPr>
          <a:lstStyle/>
          <a:p>
            <a:pPr algn="ctr"/>
            <a:r>
              <a:rPr lang="en-GB" sz="3600" dirty="0" smtClean="0">
                <a:solidFill>
                  <a:schemeClr val="bg1"/>
                </a:solidFill>
                <a:latin typeface="Calibri" pitchFamily="34" charset="0"/>
              </a:rPr>
              <a:t>Average Rpl = 191 km</a:t>
            </a:r>
            <a:endParaRPr lang="en-GB" sz="3600" dirty="0">
              <a:solidFill>
                <a:schemeClr val="bg1"/>
              </a:solidFill>
              <a:latin typeface="Calibri" pitchFamily="34" charset="0"/>
            </a:endParaRPr>
          </a:p>
        </p:txBody>
      </p:sp>
      <p:sp>
        <p:nvSpPr>
          <p:cNvPr id="7" name="Rettangolo 6"/>
          <p:cNvSpPr/>
          <p:nvPr/>
        </p:nvSpPr>
        <p:spPr bwMode="auto">
          <a:xfrm>
            <a:off x="4279899" y="5219700"/>
            <a:ext cx="1016001" cy="920750"/>
          </a:xfrm>
          <a:prstGeom prst="rect">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Ovale 13"/>
          <p:cNvSpPr/>
          <p:nvPr/>
        </p:nvSpPr>
        <p:spPr bwMode="auto">
          <a:xfrm>
            <a:off x="5077098" y="73517"/>
            <a:ext cx="1152000" cy="1152000"/>
          </a:xfrm>
          <a:prstGeom prst="ellipse">
            <a:avLst/>
          </a:prstGeom>
          <a:noFill/>
          <a:ln w="571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Ovale 14"/>
          <p:cNvSpPr/>
          <p:nvPr/>
        </p:nvSpPr>
        <p:spPr bwMode="auto">
          <a:xfrm>
            <a:off x="7553324" y="61689"/>
            <a:ext cx="1152000" cy="1152000"/>
          </a:xfrm>
          <a:prstGeom prst="ellipse">
            <a:avLst/>
          </a:prstGeom>
          <a:noFill/>
          <a:ln w="57150" cap="flat" cmpd="sng" algn="ctr">
            <a:solidFill>
              <a:srgbClr val="3351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50"/>
                                        </p:tgtEl>
                                        <p:attrNameLst>
                                          <p:attrName>style.visibility</p:attrName>
                                        </p:attrNameLst>
                                      </p:cBhvr>
                                      <p:to>
                                        <p:strVal val="visible"/>
                                      </p:to>
                                    </p:set>
                                    <p:animEffect transition="in" filter="fade">
                                      <p:cBhvr>
                                        <p:cTn id="47" dur="500"/>
                                        <p:tgtEl>
                                          <p:spTgt spid="205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4" grpId="0" animBg="1"/>
      <p:bldP spid="10" grpId="0" animBg="1"/>
      <p:bldP spid="11" grpId="0"/>
      <p:bldP spid="13" grpId="0"/>
      <p:bldP spid="7" grpId="0" animBg="1"/>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igura a mano libera 3"/>
          <p:cNvSpPr/>
          <p:nvPr/>
        </p:nvSpPr>
        <p:spPr bwMode="auto">
          <a:xfrm>
            <a:off x="-127000" y="558800"/>
            <a:ext cx="4277360" cy="972820"/>
          </a:xfrm>
          <a:custGeom>
            <a:avLst/>
            <a:gdLst>
              <a:gd name="connsiteX0" fmla="*/ 0 w 4635500"/>
              <a:gd name="connsiteY0" fmla="*/ 38100 h 952500"/>
              <a:gd name="connsiteX1" fmla="*/ 0 w 4635500"/>
              <a:gd name="connsiteY1" fmla="*/ 927100 h 952500"/>
              <a:gd name="connsiteX2" fmla="*/ 2921000 w 4635500"/>
              <a:gd name="connsiteY2" fmla="*/ 952500 h 952500"/>
              <a:gd name="connsiteX3" fmla="*/ 2895600 w 4635500"/>
              <a:gd name="connsiteY3" fmla="*/ 622300 h 952500"/>
              <a:gd name="connsiteX4" fmla="*/ 4635500 w 4635500"/>
              <a:gd name="connsiteY4" fmla="*/ 635000 h 952500"/>
              <a:gd name="connsiteX5" fmla="*/ 4610100 w 4635500"/>
              <a:gd name="connsiteY5" fmla="*/ 0 h 952500"/>
              <a:gd name="connsiteX6" fmla="*/ 0 w 4635500"/>
              <a:gd name="connsiteY6" fmla="*/ 38100 h 952500"/>
              <a:gd name="connsiteX0" fmla="*/ 0 w 4635500"/>
              <a:gd name="connsiteY0" fmla="*/ 38100 h 965200"/>
              <a:gd name="connsiteX1" fmla="*/ 274320 w 4635500"/>
              <a:gd name="connsiteY1" fmla="*/ 965200 h 965200"/>
              <a:gd name="connsiteX2" fmla="*/ 2921000 w 4635500"/>
              <a:gd name="connsiteY2" fmla="*/ 952500 h 965200"/>
              <a:gd name="connsiteX3" fmla="*/ 2895600 w 4635500"/>
              <a:gd name="connsiteY3" fmla="*/ 622300 h 965200"/>
              <a:gd name="connsiteX4" fmla="*/ 4635500 w 4635500"/>
              <a:gd name="connsiteY4" fmla="*/ 635000 h 965200"/>
              <a:gd name="connsiteX5" fmla="*/ 4610100 w 4635500"/>
              <a:gd name="connsiteY5" fmla="*/ 0 h 965200"/>
              <a:gd name="connsiteX6" fmla="*/ 0 w 4635500"/>
              <a:gd name="connsiteY6" fmla="*/ 38100 h 965200"/>
              <a:gd name="connsiteX0" fmla="*/ 0 w 4635500"/>
              <a:gd name="connsiteY0" fmla="*/ 38100 h 965200"/>
              <a:gd name="connsiteX1" fmla="*/ 274320 w 4635500"/>
              <a:gd name="connsiteY1" fmla="*/ 965200 h 965200"/>
              <a:gd name="connsiteX2" fmla="*/ 2844800 w 4635500"/>
              <a:gd name="connsiteY2" fmla="*/ 944880 h 965200"/>
              <a:gd name="connsiteX3" fmla="*/ 2895600 w 4635500"/>
              <a:gd name="connsiteY3" fmla="*/ 622300 h 965200"/>
              <a:gd name="connsiteX4" fmla="*/ 4635500 w 4635500"/>
              <a:gd name="connsiteY4" fmla="*/ 635000 h 965200"/>
              <a:gd name="connsiteX5" fmla="*/ 4610100 w 4635500"/>
              <a:gd name="connsiteY5" fmla="*/ 0 h 965200"/>
              <a:gd name="connsiteX6" fmla="*/ 0 w 4635500"/>
              <a:gd name="connsiteY6" fmla="*/ 38100 h 965200"/>
              <a:gd name="connsiteX0" fmla="*/ 0 w 4391660"/>
              <a:gd name="connsiteY0" fmla="*/ 30480 h 965200"/>
              <a:gd name="connsiteX1" fmla="*/ 30480 w 4391660"/>
              <a:gd name="connsiteY1" fmla="*/ 965200 h 965200"/>
              <a:gd name="connsiteX2" fmla="*/ 2600960 w 4391660"/>
              <a:gd name="connsiteY2" fmla="*/ 944880 h 965200"/>
              <a:gd name="connsiteX3" fmla="*/ 2651760 w 4391660"/>
              <a:gd name="connsiteY3" fmla="*/ 622300 h 965200"/>
              <a:gd name="connsiteX4" fmla="*/ 4391660 w 4391660"/>
              <a:gd name="connsiteY4" fmla="*/ 635000 h 965200"/>
              <a:gd name="connsiteX5" fmla="*/ 4366260 w 4391660"/>
              <a:gd name="connsiteY5" fmla="*/ 0 h 965200"/>
              <a:gd name="connsiteX6" fmla="*/ 0 w 4391660"/>
              <a:gd name="connsiteY6" fmla="*/ 30480 h 965200"/>
              <a:gd name="connsiteX0" fmla="*/ 15240 w 4406900"/>
              <a:gd name="connsiteY0" fmla="*/ 30480 h 972820"/>
              <a:gd name="connsiteX1" fmla="*/ 0 w 4406900"/>
              <a:gd name="connsiteY1" fmla="*/ 972820 h 972820"/>
              <a:gd name="connsiteX2" fmla="*/ 2616200 w 4406900"/>
              <a:gd name="connsiteY2" fmla="*/ 944880 h 972820"/>
              <a:gd name="connsiteX3" fmla="*/ 2667000 w 4406900"/>
              <a:gd name="connsiteY3" fmla="*/ 622300 h 972820"/>
              <a:gd name="connsiteX4" fmla="*/ 4406900 w 4406900"/>
              <a:gd name="connsiteY4" fmla="*/ 635000 h 972820"/>
              <a:gd name="connsiteX5" fmla="*/ 4381500 w 4406900"/>
              <a:gd name="connsiteY5" fmla="*/ 0 h 972820"/>
              <a:gd name="connsiteX6" fmla="*/ 15240 w 4406900"/>
              <a:gd name="connsiteY6" fmla="*/ 30480 h 972820"/>
              <a:gd name="connsiteX0" fmla="*/ 15240 w 4381500"/>
              <a:gd name="connsiteY0" fmla="*/ 30480 h 972820"/>
              <a:gd name="connsiteX1" fmla="*/ 0 w 4381500"/>
              <a:gd name="connsiteY1" fmla="*/ 972820 h 972820"/>
              <a:gd name="connsiteX2" fmla="*/ 2616200 w 4381500"/>
              <a:gd name="connsiteY2" fmla="*/ 944880 h 972820"/>
              <a:gd name="connsiteX3" fmla="*/ 2667000 w 4381500"/>
              <a:gd name="connsiteY3" fmla="*/ 622300 h 972820"/>
              <a:gd name="connsiteX4" fmla="*/ 4323080 w 4381500"/>
              <a:gd name="connsiteY4" fmla="*/ 627380 h 972820"/>
              <a:gd name="connsiteX5" fmla="*/ 4381500 w 4381500"/>
              <a:gd name="connsiteY5" fmla="*/ 0 h 972820"/>
              <a:gd name="connsiteX6" fmla="*/ 15240 w 4381500"/>
              <a:gd name="connsiteY6" fmla="*/ 30480 h 972820"/>
              <a:gd name="connsiteX0" fmla="*/ 15240 w 4323080"/>
              <a:gd name="connsiteY0" fmla="*/ 30480 h 972820"/>
              <a:gd name="connsiteX1" fmla="*/ 0 w 4323080"/>
              <a:gd name="connsiteY1" fmla="*/ 972820 h 972820"/>
              <a:gd name="connsiteX2" fmla="*/ 2616200 w 4323080"/>
              <a:gd name="connsiteY2" fmla="*/ 944880 h 972820"/>
              <a:gd name="connsiteX3" fmla="*/ 2667000 w 4323080"/>
              <a:gd name="connsiteY3" fmla="*/ 622300 h 972820"/>
              <a:gd name="connsiteX4" fmla="*/ 4323080 w 4323080"/>
              <a:gd name="connsiteY4" fmla="*/ 627380 h 972820"/>
              <a:gd name="connsiteX5" fmla="*/ 4274820 w 4323080"/>
              <a:gd name="connsiteY5" fmla="*/ 0 h 972820"/>
              <a:gd name="connsiteX6" fmla="*/ 15240 w 4323080"/>
              <a:gd name="connsiteY6" fmla="*/ 30480 h 972820"/>
              <a:gd name="connsiteX0" fmla="*/ 15240 w 4284980"/>
              <a:gd name="connsiteY0" fmla="*/ 30480 h 972820"/>
              <a:gd name="connsiteX1" fmla="*/ 0 w 4284980"/>
              <a:gd name="connsiteY1" fmla="*/ 972820 h 972820"/>
              <a:gd name="connsiteX2" fmla="*/ 2616200 w 4284980"/>
              <a:gd name="connsiteY2" fmla="*/ 944880 h 972820"/>
              <a:gd name="connsiteX3" fmla="*/ 2667000 w 4284980"/>
              <a:gd name="connsiteY3" fmla="*/ 622300 h 972820"/>
              <a:gd name="connsiteX4" fmla="*/ 4284980 w 4284980"/>
              <a:gd name="connsiteY4" fmla="*/ 627380 h 972820"/>
              <a:gd name="connsiteX5" fmla="*/ 4274820 w 4284980"/>
              <a:gd name="connsiteY5" fmla="*/ 0 h 972820"/>
              <a:gd name="connsiteX6" fmla="*/ 15240 w 4284980"/>
              <a:gd name="connsiteY6" fmla="*/ 30480 h 972820"/>
              <a:gd name="connsiteX0" fmla="*/ 15240 w 4277360"/>
              <a:gd name="connsiteY0" fmla="*/ 30480 h 972820"/>
              <a:gd name="connsiteX1" fmla="*/ 0 w 4277360"/>
              <a:gd name="connsiteY1" fmla="*/ 972820 h 972820"/>
              <a:gd name="connsiteX2" fmla="*/ 2616200 w 4277360"/>
              <a:gd name="connsiteY2" fmla="*/ 944880 h 972820"/>
              <a:gd name="connsiteX3" fmla="*/ 2667000 w 4277360"/>
              <a:gd name="connsiteY3" fmla="*/ 622300 h 972820"/>
              <a:gd name="connsiteX4" fmla="*/ 4277360 w 4277360"/>
              <a:gd name="connsiteY4" fmla="*/ 627380 h 972820"/>
              <a:gd name="connsiteX5" fmla="*/ 4274820 w 4277360"/>
              <a:gd name="connsiteY5" fmla="*/ 0 h 972820"/>
              <a:gd name="connsiteX6" fmla="*/ 15240 w 4277360"/>
              <a:gd name="connsiteY6" fmla="*/ 30480 h 972820"/>
              <a:gd name="connsiteX0" fmla="*/ 15240 w 4277360"/>
              <a:gd name="connsiteY0" fmla="*/ 30480 h 972820"/>
              <a:gd name="connsiteX1" fmla="*/ 0 w 4277360"/>
              <a:gd name="connsiteY1" fmla="*/ 972820 h 972820"/>
              <a:gd name="connsiteX2" fmla="*/ 2616200 w 4277360"/>
              <a:gd name="connsiteY2" fmla="*/ 944880 h 972820"/>
              <a:gd name="connsiteX3" fmla="*/ 2606040 w 4277360"/>
              <a:gd name="connsiteY3" fmla="*/ 599440 h 972820"/>
              <a:gd name="connsiteX4" fmla="*/ 4277360 w 4277360"/>
              <a:gd name="connsiteY4" fmla="*/ 627380 h 972820"/>
              <a:gd name="connsiteX5" fmla="*/ 4274820 w 4277360"/>
              <a:gd name="connsiteY5" fmla="*/ 0 h 972820"/>
              <a:gd name="connsiteX6" fmla="*/ 15240 w 4277360"/>
              <a:gd name="connsiteY6" fmla="*/ 30480 h 972820"/>
              <a:gd name="connsiteX0" fmla="*/ 15240 w 4277360"/>
              <a:gd name="connsiteY0" fmla="*/ 30480 h 972820"/>
              <a:gd name="connsiteX1" fmla="*/ 0 w 4277360"/>
              <a:gd name="connsiteY1" fmla="*/ 972820 h 972820"/>
              <a:gd name="connsiteX2" fmla="*/ 2616200 w 4277360"/>
              <a:gd name="connsiteY2" fmla="*/ 944880 h 972820"/>
              <a:gd name="connsiteX3" fmla="*/ 2606040 w 4277360"/>
              <a:gd name="connsiteY3" fmla="*/ 629920 h 972820"/>
              <a:gd name="connsiteX4" fmla="*/ 4277360 w 4277360"/>
              <a:gd name="connsiteY4" fmla="*/ 627380 h 972820"/>
              <a:gd name="connsiteX5" fmla="*/ 4274820 w 4277360"/>
              <a:gd name="connsiteY5" fmla="*/ 0 h 972820"/>
              <a:gd name="connsiteX6" fmla="*/ 15240 w 4277360"/>
              <a:gd name="connsiteY6" fmla="*/ 30480 h 97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7360" h="972820">
                <a:moveTo>
                  <a:pt x="15240" y="30480"/>
                </a:moveTo>
                <a:lnTo>
                  <a:pt x="0" y="972820"/>
                </a:lnTo>
                <a:lnTo>
                  <a:pt x="2616200" y="944880"/>
                </a:lnTo>
                <a:lnTo>
                  <a:pt x="2606040" y="629920"/>
                </a:lnTo>
                <a:lnTo>
                  <a:pt x="4277360" y="627380"/>
                </a:lnTo>
                <a:cubicBezTo>
                  <a:pt x="4276513" y="418253"/>
                  <a:pt x="4275667" y="209127"/>
                  <a:pt x="4274820" y="0"/>
                </a:cubicBezTo>
                <a:lnTo>
                  <a:pt x="15240" y="30480"/>
                </a:lnTo>
                <a:close/>
              </a:path>
            </a:pathLst>
          </a:custGeom>
          <a:solidFill>
            <a:srgbClr val="FF0000"/>
          </a:solidFill>
          <a:ln w="9525" cap="flat" cmpd="sng" algn="ctr">
            <a:noFill/>
            <a:prstDash val="solid"/>
            <a:round/>
            <a:headEnd type="none" w="med" len="med"/>
            <a:tailEnd type="none" w="med" len="med"/>
          </a:ln>
          <a:effectLst>
            <a:softEdge rad="1270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CasellaDiTesto 8"/>
          <p:cNvSpPr txBox="1"/>
          <p:nvPr/>
        </p:nvSpPr>
        <p:spPr>
          <a:xfrm>
            <a:off x="-56806" y="0"/>
            <a:ext cx="4425606" cy="1785104"/>
          </a:xfrm>
          <a:prstGeom prst="rect">
            <a:avLst/>
          </a:prstGeom>
          <a:noFill/>
        </p:spPr>
        <p:txBody>
          <a:bodyPr wrap="square" rtlCol="0">
            <a:spAutoFit/>
          </a:bodyPr>
          <a:lstStyle/>
          <a:p>
            <a:r>
              <a:rPr lang="en-GB" sz="2200" dirty="0" smtClean="0">
                <a:solidFill>
                  <a:schemeClr val="bg1"/>
                </a:solidFill>
                <a:latin typeface="Calibri" pitchFamily="34" charset="0"/>
              </a:rPr>
              <a:t>Average water content is ~3 wt% in basalt, 1 wt.% in gabbros and up to   ~4 wt% (~30% </a:t>
            </a:r>
            <a:r>
              <a:rPr lang="en-GB" sz="2200" dirty="0" err="1" smtClean="0">
                <a:solidFill>
                  <a:schemeClr val="bg1"/>
                </a:solidFill>
                <a:latin typeface="Calibri" pitchFamily="34" charset="0"/>
              </a:rPr>
              <a:t>serpentinization</a:t>
            </a:r>
            <a:r>
              <a:rPr lang="en-GB" sz="2200" dirty="0" smtClean="0">
                <a:solidFill>
                  <a:schemeClr val="bg1"/>
                </a:solidFill>
                <a:latin typeface="Calibri" pitchFamily="34" charset="0"/>
              </a:rPr>
              <a:t>) in the hydrated mantle depending on the amount of bending.</a:t>
            </a:r>
            <a:endParaRPr lang="en-GB" sz="2200" dirty="0">
              <a:solidFill>
                <a:schemeClr val="bg1"/>
              </a:solidFill>
              <a:latin typeface="Calibri" pitchFamily="34" charset="0"/>
            </a:endParaRPr>
          </a:p>
        </p:txBody>
      </p:sp>
      <p:pic>
        <p:nvPicPr>
          <p:cNvPr id="10" name="Picture 2"/>
          <p:cNvPicPr>
            <a:picLocks noChangeAspect="1" noChangeArrowheads="1"/>
          </p:cNvPicPr>
          <p:nvPr/>
        </p:nvPicPr>
        <p:blipFill rotWithShape="1">
          <a:blip r:embed="rId3" cstate="print"/>
          <a:srcRect l="11655" t="4814" r="9960" b="46852"/>
          <a:stretch/>
        </p:blipFill>
        <p:spPr bwMode="auto">
          <a:xfrm>
            <a:off x="4253937" y="3287484"/>
            <a:ext cx="4846520" cy="3494314"/>
          </a:xfrm>
          <a:prstGeom prst="rect">
            <a:avLst/>
          </a:prstGeom>
          <a:noFill/>
          <a:ln w="9525">
            <a:noFill/>
            <a:miter lim="800000"/>
            <a:headEnd/>
            <a:tailEnd/>
          </a:ln>
        </p:spPr>
      </p:pic>
      <p:grpSp>
        <p:nvGrpSpPr>
          <p:cNvPr id="11" name="Gruppo 10"/>
          <p:cNvGrpSpPr/>
          <p:nvPr/>
        </p:nvGrpSpPr>
        <p:grpSpPr>
          <a:xfrm>
            <a:off x="4253937" y="47776"/>
            <a:ext cx="4846520" cy="3168784"/>
            <a:chOff x="4253937" y="47776"/>
            <a:chExt cx="4846520" cy="3168784"/>
          </a:xfrm>
        </p:grpSpPr>
        <p:pic>
          <p:nvPicPr>
            <p:cNvPr id="12" name="Picture 2"/>
            <p:cNvPicPr>
              <a:picLocks noChangeAspect="1" noChangeArrowheads="1"/>
            </p:cNvPicPr>
            <p:nvPr/>
          </p:nvPicPr>
          <p:blipFill rotWithShape="1">
            <a:blip r:embed="rId3" cstate="print"/>
            <a:srcRect l="18964" t="56666" r="5197" b="927"/>
            <a:stretch/>
          </p:blipFill>
          <p:spPr bwMode="auto">
            <a:xfrm>
              <a:off x="4253937" y="47776"/>
              <a:ext cx="4846520" cy="3168784"/>
            </a:xfrm>
            <a:prstGeom prst="rect">
              <a:avLst/>
            </a:prstGeom>
            <a:noFill/>
            <a:ln w="9525">
              <a:noFill/>
              <a:miter lim="800000"/>
              <a:headEnd/>
              <a:tailEnd/>
            </a:ln>
          </p:spPr>
        </p:pic>
        <p:sp>
          <p:nvSpPr>
            <p:cNvPr id="13" name="Rettangolo 12"/>
            <p:cNvSpPr/>
            <p:nvPr/>
          </p:nvSpPr>
          <p:spPr bwMode="auto">
            <a:xfrm>
              <a:off x="4253937" y="152400"/>
              <a:ext cx="535777"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4" name="Ovale 13"/>
          <p:cNvSpPr/>
          <p:nvPr/>
        </p:nvSpPr>
        <p:spPr bwMode="auto">
          <a:xfrm>
            <a:off x="5312229" y="2073729"/>
            <a:ext cx="424542" cy="446314"/>
          </a:xfrm>
          <a:prstGeom prst="ellipse">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Ovale 14"/>
          <p:cNvSpPr/>
          <p:nvPr/>
        </p:nvSpPr>
        <p:spPr bwMode="auto">
          <a:xfrm>
            <a:off x="7869691" y="1959429"/>
            <a:ext cx="424542" cy="446314"/>
          </a:xfrm>
          <a:prstGeom prst="ellipse">
            <a:avLst/>
          </a:prstGeom>
          <a:noFill/>
          <a:ln w="28575" cap="flat" cmpd="sng" algn="ctr">
            <a:solidFill>
              <a:srgbClr val="3351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6" name="Rettangolo 15"/>
          <p:cNvSpPr/>
          <p:nvPr/>
        </p:nvSpPr>
        <p:spPr bwMode="auto">
          <a:xfrm>
            <a:off x="4279899" y="5219700"/>
            <a:ext cx="1016001" cy="920750"/>
          </a:xfrm>
          <a:prstGeom prst="rect">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17" name="Picture 2"/>
          <p:cNvPicPr>
            <a:picLocks noChangeAspect="1" noChangeArrowheads="1"/>
          </p:cNvPicPr>
          <p:nvPr/>
        </p:nvPicPr>
        <p:blipFill rotWithShape="1">
          <a:blip r:embed="rId3" cstate="print"/>
          <a:srcRect l="2559" t="58418" r="73203" b="27002"/>
          <a:stretch/>
        </p:blipFill>
        <p:spPr bwMode="auto">
          <a:xfrm>
            <a:off x="628289" y="2711708"/>
            <a:ext cx="3222573" cy="2266725"/>
          </a:xfrm>
          <a:prstGeom prst="rect">
            <a:avLst/>
          </a:prstGeom>
          <a:noFill/>
          <a:ln w="9525">
            <a:noFill/>
            <a:miter lim="800000"/>
            <a:headEnd/>
            <a:tailEnd/>
          </a:ln>
        </p:spPr>
      </p:pic>
      <p:sp>
        <p:nvSpPr>
          <p:cNvPr id="19" name="CasellaDiTesto 18"/>
          <p:cNvSpPr txBox="1"/>
          <p:nvPr/>
        </p:nvSpPr>
        <p:spPr>
          <a:xfrm>
            <a:off x="-3004" y="4914933"/>
            <a:ext cx="4253937" cy="1569660"/>
          </a:xfrm>
          <a:prstGeom prst="rect">
            <a:avLst/>
          </a:prstGeom>
          <a:noFill/>
        </p:spPr>
        <p:txBody>
          <a:bodyPr wrap="square" rtlCol="0">
            <a:spAutoFit/>
          </a:bodyPr>
          <a:lstStyle/>
          <a:p>
            <a:pPr algn="ctr"/>
            <a:r>
              <a:rPr lang="en-GB" sz="2400" dirty="0" smtClean="0">
                <a:solidFill>
                  <a:schemeClr val="bg1"/>
                </a:solidFill>
                <a:latin typeface="Calibri" pitchFamily="34" charset="0"/>
              </a:rPr>
              <a:t>Vigorous hydrothermal convection and pervasive hydration is promoted in steeply dipping slabs.</a:t>
            </a:r>
            <a:endParaRPr lang="en-GB" sz="2400" dirty="0">
              <a:solidFill>
                <a:schemeClr val="bg1"/>
              </a:solidFill>
              <a:latin typeface="Calibri" pitchFamily="34" charset="0"/>
            </a:endParaRPr>
          </a:p>
        </p:txBody>
      </p:sp>
      <p:sp>
        <p:nvSpPr>
          <p:cNvPr id="20" name="Ovale 19"/>
          <p:cNvSpPr/>
          <p:nvPr/>
        </p:nvSpPr>
        <p:spPr bwMode="auto">
          <a:xfrm>
            <a:off x="5077098" y="73517"/>
            <a:ext cx="1152000" cy="1152000"/>
          </a:xfrm>
          <a:prstGeom prst="ellipse">
            <a:avLst/>
          </a:prstGeom>
          <a:noFill/>
          <a:ln w="571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1" name="Ovale 20"/>
          <p:cNvSpPr/>
          <p:nvPr/>
        </p:nvSpPr>
        <p:spPr bwMode="auto">
          <a:xfrm>
            <a:off x="7553324" y="61689"/>
            <a:ext cx="1152000" cy="1152000"/>
          </a:xfrm>
          <a:prstGeom prst="ellipse">
            <a:avLst/>
          </a:prstGeom>
          <a:noFill/>
          <a:ln w="57150" cap="flat" cmpd="sng" algn="ctr">
            <a:solidFill>
              <a:srgbClr val="3351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2" name="CasellaDiTesto 21"/>
          <p:cNvSpPr txBox="1"/>
          <p:nvPr/>
        </p:nvSpPr>
        <p:spPr>
          <a:xfrm>
            <a:off x="-56807" y="1752130"/>
            <a:ext cx="4307739" cy="461665"/>
          </a:xfrm>
          <a:prstGeom prst="rect">
            <a:avLst/>
          </a:prstGeom>
          <a:noFill/>
        </p:spPr>
        <p:txBody>
          <a:bodyPr wrap="square" rtlCol="0">
            <a:spAutoFit/>
          </a:bodyPr>
          <a:lstStyle/>
          <a:p>
            <a:pPr algn="ctr"/>
            <a:r>
              <a:rPr lang="en-GB" sz="2400" dirty="0" smtClean="0">
                <a:solidFill>
                  <a:schemeClr val="bg1"/>
                </a:solidFill>
                <a:latin typeface="Calibri" pitchFamily="34" charset="0"/>
              </a:rPr>
              <a:t>Serpentine: ~13% H</a:t>
            </a:r>
            <a:r>
              <a:rPr lang="en-GB" sz="2400" baseline="-25000" dirty="0" smtClean="0">
                <a:solidFill>
                  <a:schemeClr val="bg1"/>
                </a:solidFill>
                <a:latin typeface="Calibri" pitchFamily="34" charset="0"/>
              </a:rPr>
              <a:t>2</a:t>
            </a:r>
            <a:r>
              <a:rPr lang="en-GB" sz="2400" dirty="0" smtClean="0">
                <a:solidFill>
                  <a:schemeClr val="bg1"/>
                </a:solidFill>
                <a:latin typeface="Calibri" pitchFamily="34" charset="0"/>
              </a:rPr>
              <a:t>O</a:t>
            </a:r>
            <a:endParaRPr lang="en-GB" sz="2400" dirty="0">
              <a:solidFill>
                <a:schemeClr val="bg1"/>
              </a:solidFill>
              <a:latin typeface="Calibri" pitchFamily="34" charset="0"/>
            </a:endParaRPr>
          </a:p>
        </p:txBody>
      </p:sp>
      <p:sp>
        <p:nvSpPr>
          <p:cNvPr id="23" name="CasellaDiTesto 22"/>
          <p:cNvSpPr txBox="1"/>
          <p:nvPr/>
        </p:nvSpPr>
        <p:spPr>
          <a:xfrm>
            <a:off x="-56806" y="2182586"/>
            <a:ext cx="4336706" cy="461665"/>
          </a:xfrm>
          <a:prstGeom prst="rect">
            <a:avLst/>
          </a:prstGeom>
          <a:noFill/>
        </p:spPr>
        <p:txBody>
          <a:bodyPr wrap="square" rtlCol="0">
            <a:spAutoFit/>
          </a:bodyPr>
          <a:lstStyle/>
          <a:p>
            <a:pPr algn="ctr"/>
            <a:r>
              <a:rPr lang="en-GB" sz="2400" dirty="0" smtClean="0">
                <a:solidFill>
                  <a:schemeClr val="bg1"/>
                </a:solidFill>
                <a:latin typeface="Calibri" pitchFamily="34" charset="0"/>
              </a:rPr>
              <a:t>30%</a:t>
            </a:r>
            <a:r>
              <a:rPr lang="en-GB" sz="1600" dirty="0" smtClean="0">
                <a:solidFill>
                  <a:schemeClr val="bg1"/>
                </a:solidFill>
                <a:latin typeface="Calibri" pitchFamily="34" charset="0"/>
              </a:rPr>
              <a:t> </a:t>
            </a:r>
            <a:r>
              <a:rPr lang="en-GB" sz="2400" dirty="0" err="1" smtClean="0">
                <a:solidFill>
                  <a:schemeClr val="bg1"/>
                </a:solidFill>
                <a:latin typeface="Calibri" pitchFamily="34" charset="0"/>
              </a:rPr>
              <a:t>Serp</a:t>
            </a:r>
            <a:r>
              <a:rPr lang="en-GB" sz="2400" dirty="0" smtClean="0">
                <a:solidFill>
                  <a:schemeClr val="bg1"/>
                </a:solidFill>
                <a:latin typeface="Calibri" pitchFamily="34" charset="0"/>
              </a:rPr>
              <a:t>.</a:t>
            </a:r>
            <a:r>
              <a:rPr lang="en-GB" sz="1600" dirty="0" smtClean="0">
                <a:solidFill>
                  <a:schemeClr val="bg1"/>
                </a:solidFill>
                <a:latin typeface="Calibri" pitchFamily="34" charset="0"/>
              </a:rPr>
              <a:t> </a:t>
            </a:r>
            <a:r>
              <a:rPr lang="en-GB" sz="2400" dirty="0" smtClean="0">
                <a:solidFill>
                  <a:schemeClr val="bg1"/>
                </a:solidFill>
                <a:latin typeface="Calibri" pitchFamily="34" charset="0"/>
              </a:rPr>
              <a:t>=</a:t>
            </a:r>
            <a:r>
              <a:rPr lang="en-GB" sz="1600" dirty="0" smtClean="0">
                <a:solidFill>
                  <a:schemeClr val="bg1"/>
                </a:solidFill>
                <a:latin typeface="Calibri" pitchFamily="34" charset="0"/>
              </a:rPr>
              <a:t> </a:t>
            </a:r>
            <a:r>
              <a:rPr lang="en-GB" sz="2400" dirty="0" smtClean="0">
                <a:solidFill>
                  <a:schemeClr val="bg1"/>
                </a:solidFill>
                <a:latin typeface="Calibri" pitchFamily="34" charset="0"/>
              </a:rPr>
              <a:t>~13%</a:t>
            </a:r>
            <a:r>
              <a:rPr lang="en-GB" sz="1600" dirty="0" smtClean="0">
                <a:solidFill>
                  <a:schemeClr val="bg1"/>
                </a:solidFill>
                <a:latin typeface="Calibri" pitchFamily="34" charset="0"/>
              </a:rPr>
              <a:t> </a:t>
            </a:r>
            <a:r>
              <a:rPr lang="en-GB" sz="2400" dirty="0" smtClean="0">
                <a:solidFill>
                  <a:schemeClr val="bg1"/>
                </a:solidFill>
                <a:latin typeface="Calibri" pitchFamily="34" charset="0"/>
              </a:rPr>
              <a:t>H</a:t>
            </a:r>
            <a:r>
              <a:rPr lang="en-GB" sz="2400" baseline="-25000" dirty="0" smtClean="0">
                <a:solidFill>
                  <a:schemeClr val="bg1"/>
                </a:solidFill>
                <a:latin typeface="Calibri" pitchFamily="34" charset="0"/>
              </a:rPr>
              <a:t>2</a:t>
            </a:r>
            <a:r>
              <a:rPr lang="en-GB" sz="2400" dirty="0" smtClean="0">
                <a:solidFill>
                  <a:schemeClr val="bg1"/>
                </a:solidFill>
                <a:latin typeface="Calibri" pitchFamily="34" charset="0"/>
              </a:rPr>
              <a:t>O*0.3</a:t>
            </a:r>
            <a:r>
              <a:rPr lang="en-GB" sz="1600" dirty="0" smtClean="0">
                <a:solidFill>
                  <a:schemeClr val="bg1"/>
                </a:solidFill>
                <a:latin typeface="Calibri" pitchFamily="34" charset="0"/>
              </a:rPr>
              <a:t> </a:t>
            </a:r>
            <a:r>
              <a:rPr lang="en-GB" sz="2400" dirty="0" smtClean="0">
                <a:solidFill>
                  <a:schemeClr val="bg1"/>
                </a:solidFill>
                <a:latin typeface="Calibri" pitchFamily="34" charset="0"/>
              </a:rPr>
              <a:t>=</a:t>
            </a:r>
            <a:r>
              <a:rPr lang="en-GB" sz="1600" dirty="0" smtClean="0">
                <a:solidFill>
                  <a:schemeClr val="bg1"/>
                </a:solidFill>
                <a:latin typeface="Calibri" pitchFamily="34" charset="0"/>
              </a:rPr>
              <a:t> </a:t>
            </a:r>
            <a:r>
              <a:rPr lang="en-GB" sz="2400" dirty="0" smtClean="0">
                <a:solidFill>
                  <a:schemeClr val="bg1"/>
                </a:solidFill>
                <a:latin typeface="Calibri" pitchFamily="34" charset="0"/>
              </a:rPr>
              <a:t>~4%</a:t>
            </a:r>
            <a:endParaRPr lang="en-GB" sz="2400" dirty="0">
              <a:solidFill>
                <a:schemeClr val="bg1"/>
              </a:solidFill>
              <a:latin typeface="Calibri" pitchFamily="34" charset="0"/>
            </a:endParaRPr>
          </a:p>
        </p:txBody>
      </p:sp>
      <p:sp>
        <p:nvSpPr>
          <p:cNvPr id="24" name="CasellaDiTesto 23"/>
          <p:cNvSpPr txBox="1"/>
          <p:nvPr/>
        </p:nvSpPr>
        <p:spPr>
          <a:xfrm>
            <a:off x="355599" y="6503769"/>
            <a:ext cx="3898337" cy="338554"/>
          </a:xfrm>
          <a:prstGeom prst="rect">
            <a:avLst/>
          </a:prstGeom>
          <a:noFill/>
        </p:spPr>
        <p:txBody>
          <a:bodyPr wrap="square" rtlCol="0">
            <a:spAutoFit/>
          </a:bodyPr>
          <a:lstStyle/>
          <a:p>
            <a:r>
              <a:rPr lang="en-GB" sz="1600" dirty="0" err="1" smtClean="0">
                <a:solidFill>
                  <a:schemeClr val="bg1"/>
                </a:solidFill>
                <a:latin typeface="Calibri" pitchFamily="34" charset="0"/>
              </a:rPr>
              <a:t>Faccenda</a:t>
            </a:r>
            <a:r>
              <a:rPr lang="en-GB" sz="1600" dirty="0" smtClean="0">
                <a:solidFill>
                  <a:schemeClr val="bg1"/>
                </a:solidFill>
                <a:latin typeface="Calibri" pitchFamily="34" charset="0"/>
              </a:rPr>
              <a:t>, </a:t>
            </a:r>
            <a:r>
              <a:rPr lang="en-GB" sz="1600" dirty="0" smtClean="0">
                <a:solidFill>
                  <a:schemeClr val="bg1"/>
                </a:solidFill>
                <a:latin typeface="Calibri" pitchFamily="34" charset="0"/>
              </a:rPr>
              <a:t>2014 (Tectonophysics</a:t>
            </a:r>
            <a:r>
              <a:rPr lang="en-GB" sz="1600" dirty="0" smtClean="0">
                <a:solidFill>
                  <a:schemeClr val="bg1"/>
                </a:solidFill>
                <a:latin typeface="Calibri" pitchFamily="34" charset="0"/>
              </a:rPr>
              <a:t>, 614, </a:t>
            </a:r>
            <a:r>
              <a:rPr lang="en-GB" sz="1600" dirty="0" smtClean="0">
                <a:solidFill>
                  <a:schemeClr val="bg1"/>
                </a:solidFill>
                <a:latin typeface="Calibri" pitchFamily="34" charset="0"/>
              </a:rPr>
              <a:t>1-30)</a:t>
            </a:r>
            <a:endParaRPr lang="it-IT" sz="1600" dirty="0"/>
          </a:p>
        </p:txBody>
      </p:sp>
    </p:spTree>
    <p:extLst>
      <p:ext uri="{BB962C8B-B14F-4D97-AF65-F5344CB8AC3E}">
        <p14:creationId xmlns:p14="http://schemas.microsoft.com/office/powerpoint/2010/main" val="337306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9" grpId="0"/>
      <p:bldP spid="22"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674914" y="378402"/>
            <a:ext cx="7794172" cy="6101196"/>
          </a:xfrm>
          <a:prstGeom prst="rect">
            <a:avLst/>
          </a:prstGeom>
        </p:spPr>
      </p:pic>
      <p:sp>
        <p:nvSpPr>
          <p:cNvPr id="24" name="CasellaDiTesto 23"/>
          <p:cNvSpPr txBox="1"/>
          <p:nvPr/>
        </p:nvSpPr>
        <p:spPr>
          <a:xfrm>
            <a:off x="355599" y="6503769"/>
            <a:ext cx="4216401" cy="338554"/>
          </a:xfrm>
          <a:prstGeom prst="rect">
            <a:avLst/>
          </a:prstGeom>
          <a:noFill/>
        </p:spPr>
        <p:txBody>
          <a:bodyPr wrap="square" rtlCol="0">
            <a:spAutoFit/>
          </a:bodyPr>
          <a:lstStyle/>
          <a:p>
            <a:r>
              <a:rPr lang="en-GB" sz="1600" dirty="0" err="1" smtClean="0">
                <a:solidFill>
                  <a:schemeClr val="bg1"/>
                </a:solidFill>
                <a:latin typeface="Calibri" pitchFamily="34" charset="0"/>
              </a:rPr>
              <a:t>Riguzzi</a:t>
            </a:r>
            <a:r>
              <a:rPr lang="en-GB" sz="1600" dirty="0" smtClean="0">
                <a:solidFill>
                  <a:schemeClr val="bg1"/>
                </a:solidFill>
                <a:latin typeface="Calibri" pitchFamily="34" charset="0"/>
              </a:rPr>
              <a:t> et </a:t>
            </a:r>
            <a:r>
              <a:rPr lang="en-GB" sz="1600" dirty="0" smtClean="0">
                <a:solidFill>
                  <a:schemeClr val="bg1"/>
                </a:solidFill>
                <a:latin typeface="Calibri" pitchFamily="34" charset="0"/>
              </a:rPr>
              <a:t>al., 2010 (Tectonophysics</a:t>
            </a:r>
            <a:r>
              <a:rPr lang="en-GB" sz="1600" dirty="0" smtClean="0">
                <a:solidFill>
                  <a:schemeClr val="bg1"/>
                </a:solidFill>
                <a:latin typeface="Calibri" pitchFamily="34" charset="0"/>
              </a:rPr>
              <a:t>, 484, </a:t>
            </a:r>
            <a:r>
              <a:rPr lang="en-GB" sz="1600" dirty="0" smtClean="0">
                <a:solidFill>
                  <a:schemeClr val="bg1"/>
                </a:solidFill>
                <a:latin typeface="Calibri" pitchFamily="34" charset="0"/>
              </a:rPr>
              <a:t>60-73)</a:t>
            </a:r>
            <a:endParaRPr lang="it-IT" sz="1600" dirty="0"/>
          </a:p>
        </p:txBody>
      </p:sp>
      <p:sp>
        <p:nvSpPr>
          <p:cNvPr id="5" name="Rettangolo 4"/>
          <p:cNvSpPr/>
          <p:nvPr/>
        </p:nvSpPr>
        <p:spPr bwMode="auto">
          <a:xfrm>
            <a:off x="4376057" y="3559629"/>
            <a:ext cx="3744686" cy="2732314"/>
          </a:xfrm>
          <a:prstGeom prst="rect">
            <a:avLst/>
          </a:pr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CasellaDiTesto 24"/>
          <p:cNvSpPr txBox="1"/>
          <p:nvPr/>
        </p:nvSpPr>
        <p:spPr>
          <a:xfrm>
            <a:off x="5562602" y="3216179"/>
            <a:ext cx="1371598" cy="400110"/>
          </a:xfrm>
          <a:prstGeom prst="rect">
            <a:avLst/>
          </a:prstGeom>
          <a:noFill/>
        </p:spPr>
        <p:txBody>
          <a:bodyPr wrap="square" rtlCol="0">
            <a:spAutoFit/>
          </a:bodyPr>
          <a:lstStyle/>
          <a:p>
            <a:pPr algn="ctr"/>
            <a:r>
              <a:rPr lang="en-GB" sz="2000" b="1" dirty="0" smtClean="0">
                <a:solidFill>
                  <a:schemeClr val="tx1"/>
                </a:solidFill>
                <a:effectLst/>
                <a:latin typeface="Calibri" pitchFamily="34" charset="0"/>
              </a:rPr>
              <a:t>Next slide</a:t>
            </a:r>
            <a:endParaRPr lang="it-IT" sz="2000" b="1" dirty="0">
              <a:solidFill>
                <a:schemeClr val="tx1"/>
              </a:solidFill>
              <a:effectLst/>
            </a:endParaRPr>
          </a:p>
        </p:txBody>
      </p:sp>
    </p:spTree>
    <p:extLst>
      <p:ext uri="{BB962C8B-B14F-4D97-AF65-F5344CB8AC3E}">
        <p14:creationId xmlns:p14="http://schemas.microsoft.com/office/powerpoint/2010/main" val="3884930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animBg="1"/>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3469893" y="109978"/>
            <a:ext cx="5565251" cy="4041938"/>
          </a:xfrm>
          <a:prstGeom prst="rect">
            <a:avLst/>
          </a:prstGeom>
        </p:spPr>
      </p:pic>
      <p:pic>
        <p:nvPicPr>
          <p:cNvPr id="5" name="Immagine 4"/>
          <p:cNvPicPr>
            <a:picLocks noChangeAspect="1"/>
          </p:cNvPicPr>
          <p:nvPr/>
        </p:nvPicPr>
        <p:blipFill>
          <a:blip r:embed="rId4"/>
          <a:stretch>
            <a:fillRect/>
          </a:stretch>
        </p:blipFill>
        <p:spPr>
          <a:xfrm>
            <a:off x="231826" y="111815"/>
            <a:ext cx="3099203" cy="2589399"/>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2"/>
          <p:cNvPicPr>
            <a:picLocks noChangeAspect="1" noChangeArrowheads="1"/>
          </p:cNvPicPr>
          <p:nvPr/>
        </p:nvPicPr>
        <p:blipFill rotWithShape="1">
          <a:blip r:embed="rId5" cstate="print"/>
          <a:srcRect l="11655" t="4814" r="9960" b="46852"/>
          <a:stretch/>
        </p:blipFill>
        <p:spPr bwMode="auto">
          <a:xfrm>
            <a:off x="0" y="3363686"/>
            <a:ext cx="4846520" cy="3494314"/>
          </a:xfrm>
          <a:prstGeom prst="rect">
            <a:avLst/>
          </a:prstGeom>
          <a:noFill/>
          <a:ln w="9525">
            <a:noFill/>
            <a:miter lim="800000"/>
            <a:headEnd/>
            <a:tailEnd/>
          </a:ln>
        </p:spPr>
      </p:pic>
      <p:sp>
        <p:nvSpPr>
          <p:cNvPr id="7" name="CasellaDiTesto 6"/>
          <p:cNvSpPr txBox="1"/>
          <p:nvPr/>
        </p:nvSpPr>
        <p:spPr>
          <a:xfrm>
            <a:off x="6680200" y="4195151"/>
            <a:ext cx="2578100" cy="584775"/>
          </a:xfrm>
          <a:prstGeom prst="rect">
            <a:avLst/>
          </a:prstGeom>
          <a:noFill/>
        </p:spPr>
        <p:txBody>
          <a:bodyPr wrap="square" rtlCol="0">
            <a:spAutoFit/>
          </a:bodyPr>
          <a:lstStyle/>
          <a:p>
            <a:r>
              <a:rPr lang="en-GB" sz="1600" dirty="0" err="1" smtClean="0">
                <a:solidFill>
                  <a:schemeClr val="bg1"/>
                </a:solidFill>
                <a:latin typeface="Calibri" pitchFamily="34" charset="0"/>
              </a:rPr>
              <a:t>Riguzzi</a:t>
            </a:r>
            <a:r>
              <a:rPr lang="en-GB" sz="1600" dirty="0" smtClean="0">
                <a:solidFill>
                  <a:schemeClr val="bg1"/>
                </a:solidFill>
                <a:latin typeface="Calibri" pitchFamily="34" charset="0"/>
              </a:rPr>
              <a:t> et </a:t>
            </a:r>
            <a:r>
              <a:rPr lang="en-GB" sz="1600" dirty="0" smtClean="0">
                <a:solidFill>
                  <a:schemeClr val="bg1"/>
                </a:solidFill>
                <a:latin typeface="Calibri" pitchFamily="34" charset="0"/>
              </a:rPr>
              <a:t>al., 2010 (Tectonophysics</a:t>
            </a:r>
            <a:r>
              <a:rPr lang="en-GB" sz="1600" dirty="0" smtClean="0">
                <a:solidFill>
                  <a:schemeClr val="bg1"/>
                </a:solidFill>
                <a:latin typeface="Calibri" pitchFamily="34" charset="0"/>
              </a:rPr>
              <a:t>, 484, </a:t>
            </a:r>
            <a:r>
              <a:rPr lang="en-GB" sz="1600" dirty="0" smtClean="0">
                <a:solidFill>
                  <a:schemeClr val="bg1"/>
                </a:solidFill>
                <a:latin typeface="Calibri" pitchFamily="34" charset="0"/>
              </a:rPr>
              <a:t>60-73)</a:t>
            </a:r>
            <a:endParaRPr lang="it-IT" sz="1600" dirty="0"/>
          </a:p>
        </p:txBody>
      </p:sp>
      <p:sp>
        <p:nvSpPr>
          <p:cNvPr id="8" name="CasellaDiTesto 7"/>
          <p:cNvSpPr txBox="1"/>
          <p:nvPr/>
        </p:nvSpPr>
        <p:spPr>
          <a:xfrm>
            <a:off x="4904575" y="6460226"/>
            <a:ext cx="3898337" cy="338554"/>
          </a:xfrm>
          <a:prstGeom prst="rect">
            <a:avLst/>
          </a:prstGeom>
          <a:noFill/>
        </p:spPr>
        <p:txBody>
          <a:bodyPr wrap="square" rtlCol="0">
            <a:spAutoFit/>
          </a:bodyPr>
          <a:lstStyle/>
          <a:p>
            <a:r>
              <a:rPr lang="en-GB" sz="1600" dirty="0" err="1" smtClean="0">
                <a:solidFill>
                  <a:schemeClr val="bg1"/>
                </a:solidFill>
                <a:latin typeface="Calibri" pitchFamily="34" charset="0"/>
              </a:rPr>
              <a:t>Faccenda</a:t>
            </a:r>
            <a:r>
              <a:rPr lang="en-GB" sz="1600" dirty="0" smtClean="0">
                <a:solidFill>
                  <a:schemeClr val="bg1"/>
                </a:solidFill>
                <a:latin typeface="Calibri" pitchFamily="34" charset="0"/>
              </a:rPr>
              <a:t>, </a:t>
            </a:r>
            <a:r>
              <a:rPr lang="en-GB" sz="1600" dirty="0" smtClean="0">
                <a:solidFill>
                  <a:schemeClr val="bg1"/>
                </a:solidFill>
                <a:latin typeface="Calibri" pitchFamily="34" charset="0"/>
              </a:rPr>
              <a:t>2014 (Tectonophysics</a:t>
            </a:r>
            <a:r>
              <a:rPr lang="en-GB" sz="1600" dirty="0" smtClean="0">
                <a:solidFill>
                  <a:schemeClr val="bg1"/>
                </a:solidFill>
                <a:latin typeface="Calibri" pitchFamily="34" charset="0"/>
              </a:rPr>
              <a:t>, 614, </a:t>
            </a:r>
            <a:r>
              <a:rPr lang="en-GB" sz="1600" dirty="0" smtClean="0">
                <a:solidFill>
                  <a:schemeClr val="bg1"/>
                </a:solidFill>
                <a:latin typeface="Calibri" pitchFamily="34" charset="0"/>
              </a:rPr>
              <a:t>1-30)</a:t>
            </a:r>
            <a:endParaRPr lang="it-IT" sz="1600" dirty="0"/>
          </a:p>
        </p:txBody>
      </p:sp>
      <p:sp>
        <p:nvSpPr>
          <p:cNvPr id="9" name="CasellaDiTesto 8"/>
          <p:cNvSpPr txBox="1"/>
          <p:nvPr/>
        </p:nvSpPr>
        <p:spPr>
          <a:xfrm>
            <a:off x="4944494" y="4798236"/>
            <a:ext cx="4108451" cy="1569660"/>
          </a:xfrm>
          <a:prstGeom prst="rect">
            <a:avLst/>
          </a:prstGeom>
          <a:noFill/>
        </p:spPr>
        <p:txBody>
          <a:bodyPr wrap="square" rtlCol="0">
            <a:spAutoFit/>
          </a:bodyPr>
          <a:lstStyle/>
          <a:p>
            <a:pPr algn="ctr"/>
            <a:r>
              <a:rPr lang="en-GB" sz="2400" dirty="0" smtClean="0">
                <a:solidFill>
                  <a:schemeClr val="bg1"/>
                </a:solidFill>
                <a:latin typeface="Calibri" pitchFamily="34" charset="0"/>
              </a:rPr>
              <a:t>Is there a real dichotomy between the Rpl (or slab dips) of the western and eastern Pacific Ocean subductions?</a:t>
            </a:r>
            <a:endParaRPr lang="it-IT" sz="2400" dirty="0"/>
          </a:p>
        </p:txBody>
      </p:sp>
    </p:spTree>
    <p:extLst>
      <p:ext uri="{BB962C8B-B14F-4D97-AF65-F5344CB8AC3E}">
        <p14:creationId xmlns:p14="http://schemas.microsoft.com/office/powerpoint/2010/main" val="1901555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3"/>
          <a:stretch>
            <a:fillRect/>
          </a:stretch>
        </p:blipFill>
        <p:spPr>
          <a:xfrm>
            <a:off x="3469893" y="109978"/>
            <a:ext cx="5565251" cy="4041938"/>
          </a:xfrm>
          <a:prstGeom prst="rect">
            <a:avLst/>
          </a:prstGeom>
        </p:spPr>
      </p:pic>
      <p:pic>
        <p:nvPicPr>
          <p:cNvPr id="2" name="Immagine 1"/>
          <p:cNvPicPr>
            <a:picLocks noChangeAspect="1"/>
          </p:cNvPicPr>
          <p:nvPr/>
        </p:nvPicPr>
        <p:blipFill>
          <a:blip r:embed="rId4"/>
          <a:stretch>
            <a:fillRect/>
          </a:stretch>
        </p:blipFill>
        <p:spPr>
          <a:xfrm>
            <a:off x="0" y="3073746"/>
            <a:ext cx="6738257" cy="3784253"/>
          </a:xfrm>
          <a:prstGeom prst="rect">
            <a:avLst/>
          </a:prstGeom>
        </p:spPr>
      </p:pic>
      <p:pic>
        <p:nvPicPr>
          <p:cNvPr id="14" name="Immagine 13"/>
          <p:cNvPicPr>
            <a:picLocks noChangeAspect="1"/>
          </p:cNvPicPr>
          <p:nvPr/>
        </p:nvPicPr>
        <p:blipFill>
          <a:blip r:embed="rId5"/>
          <a:stretch>
            <a:fillRect/>
          </a:stretch>
        </p:blipFill>
        <p:spPr>
          <a:xfrm>
            <a:off x="231826" y="111815"/>
            <a:ext cx="3099203" cy="2589399"/>
          </a:xfrm>
          <a:prstGeom prst="rect">
            <a:avLst/>
          </a:prstGeom>
          <a:ln>
            <a:solidFill>
              <a:schemeClr val="tx1"/>
            </a:solidFill>
          </a:ln>
          <a:effectLst>
            <a:outerShdw blurRad="50800" dist="38100" dir="2700000" algn="tl" rotWithShape="0">
              <a:prstClr val="black">
                <a:alpha val="40000"/>
              </a:prstClr>
            </a:outerShdw>
          </a:effectLst>
        </p:spPr>
      </p:pic>
      <p:sp>
        <p:nvSpPr>
          <p:cNvPr id="15" name="CasellaDiTesto 14"/>
          <p:cNvSpPr txBox="1"/>
          <p:nvPr/>
        </p:nvSpPr>
        <p:spPr>
          <a:xfrm>
            <a:off x="6732588" y="6022521"/>
            <a:ext cx="2411412" cy="830997"/>
          </a:xfrm>
          <a:prstGeom prst="rect">
            <a:avLst/>
          </a:prstGeom>
          <a:noFill/>
        </p:spPr>
        <p:txBody>
          <a:bodyPr wrap="square" rtlCol="0">
            <a:spAutoFit/>
          </a:bodyPr>
          <a:lstStyle/>
          <a:p>
            <a:r>
              <a:rPr lang="en-GB" sz="1600" dirty="0" smtClean="0">
                <a:solidFill>
                  <a:schemeClr val="bg1"/>
                </a:solidFill>
                <a:latin typeface="Calibri" pitchFamily="34" charset="0"/>
                <a:cs typeface="Calibri" panose="020F0502020204030204" pitchFamily="34" charset="0"/>
              </a:rPr>
              <a:t>Goes et </a:t>
            </a:r>
            <a:r>
              <a:rPr lang="en-GB" sz="1600" dirty="0" smtClean="0">
                <a:solidFill>
                  <a:schemeClr val="bg1"/>
                </a:solidFill>
                <a:latin typeface="Calibri" pitchFamily="34" charset="0"/>
                <a:cs typeface="Calibri" panose="020F0502020204030204" pitchFamily="34" charset="0"/>
              </a:rPr>
              <a:t>al., 2017 (Geosphere</a:t>
            </a:r>
            <a:r>
              <a:rPr lang="en-GB" sz="1600" dirty="0" smtClean="0">
                <a:solidFill>
                  <a:schemeClr val="bg1"/>
                </a:solidFill>
                <a:latin typeface="Calibri" pitchFamily="34" charset="0"/>
                <a:cs typeface="Calibri" panose="020F0502020204030204" pitchFamily="34" charset="0"/>
              </a:rPr>
              <a:t>, 13, 3 </a:t>
            </a:r>
            <a:r>
              <a:rPr lang="it-IT" sz="1600" dirty="0" smtClean="0">
                <a:solidFill>
                  <a:schemeClr val="bg1"/>
                </a:solidFill>
                <a:latin typeface="Calibri" panose="020F0502020204030204" pitchFamily="34" charset="0"/>
                <a:cs typeface="Calibri" panose="020F0502020204030204" pitchFamily="34" charset="0"/>
              </a:rPr>
              <a:t>doi:10.1130/GES01476.1)</a:t>
            </a:r>
            <a:endParaRPr lang="it-IT" sz="1600" dirty="0">
              <a:solidFill>
                <a:schemeClr val="bg1"/>
              </a:solidFill>
              <a:latin typeface="Calibri" panose="020F0502020204030204" pitchFamily="34" charset="0"/>
              <a:cs typeface="Calibri" panose="020F0502020204030204" pitchFamily="34" charset="0"/>
            </a:endParaRPr>
          </a:p>
        </p:txBody>
      </p:sp>
      <p:sp>
        <p:nvSpPr>
          <p:cNvPr id="7" name="CasellaDiTesto 6"/>
          <p:cNvSpPr txBox="1"/>
          <p:nvPr/>
        </p:nvSpPr>
        <p:spPr>
          <a:xfrm>
            <a:off x="6680200" y="4195151"/>
            <a:ext cx="2578100" cy="584775"/>
          </a:xfrm>
          <a:prstGeom prst="rect">
            <a:avLst/>
          </a:prstGeom>
          <a:noFill/>
        </p:spPr>
        <p:txBody>
          <a:bodyPr wrap="square" rtlCol="0">
            <a:spAutoFit/>
          </a:bodyPr>
          <a:lstStyle/>
          <a:p>
            <a:r>
              <a:rPr lang="en-GB" sz="1600" dirty="0" err="1" smtClean="0">
                <a:solidFill>
                  <a:schemeClr val="bg1"/>
                </a:solidFill>
                <a:latin typeface="Calibri" pitchFamily="34" charset="0"/>
              </a:rPr>
              <a:t>Riguzzi</a:t>
            </a:r>
            <a:r>
              <a:rPr lang="en-GB" sz="1600" dirty="0" smtClean="0">
                <a:solidFill>
                  <a:schemeClr val="bg1"/>
                </a:solidFill>
                <a:latin typeface="Calibri" pitchFamily="34" charset="0"/>
              </a:rPr>
              <a:t> et </a:t>
            </a:r>
            <a:r>
              <a:rPr lang="en-GB" sz="1600" dirty="0" smtClean="0">
                <a:solidFill>
                  <a:schemeClr val="bg1"/>
                </a:solidFill>
                <a:latin typeface="Calibri" pitchFamily="34" charset="0"/>
              </a:rPr>
              <a:t>al., 2010 (Tectonophysics</a:t>
            </a:r>
            <a:r>
              <a:rPr lang="en-GB" sz="1600" dirty="0" smtClean="0">
                <a:solidFill>
                  <a:schemeClr val="bg1"/>
                </a:solidFill>
                <a:latin typeface="Calibri" pitchFamily="34" charset="0"/>
              </a:rPr>
              <a:t>, 484, </a:t>
            </a:r>
            <a:r>
              <a:rPr lang="en-GB" sz="1600" dirty="0" smtClean="0">
                <a:solidFill>
                  <a:schemeClr val="bg1"/>
                </a:solidFill>
                <a:latin typeface="Calibri" pitchFamily="34" charset="0"/>
              </a:rPr>
              <a:t>60-73)</a:t>
            </a:r>
            <a:endParaRPr lang="it-IT" sz="1600" dirty="0"/>
          </a:p>
        </p:txBody>
      </p:sp>
    </p:spTree>
    <p:extLst>
      <p:ext uri="{BB962C8B-B14F-4D97-AF65-F5344CB8AC3E}">
        <p14:creationId xmlns:p14="http://schemas.microsoft.com/office/powerpoint/2010/main" val="1915053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3"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080324" name="Text Box 4"/>
          <p:cNvSpPr txBox="1">
            <a:spLocks noChangeArrowheads="1"/>
          </p:cNvSpPr>
          <p:nvPr/>
        </p:nvSpPr>
        <p:spPr bwMode="auto">
          <a:xfrm>
            <a:off x="342900" y="660400"/>
            <a:ext cx="8458200" cy="5078313"/>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Typical models involve a multistage process:</a:t>
            </a:r>
          </a:p>
          <a:p>
            <a:pPr>
              <a:defRPr/>
            </a:pPr>
            <a:endParaRPr lang="en-GB" sz="2400" dirty="0" smtClean="0">
              <a:solidFill>
                <a:schemeClr val="bg1"/>
              </a:solidFill>
              <a:effectLst>
                <a:outerShdw blurRad="38100" dist="38100" dir="2700000" algn="tl">
                  <a:srgbClr val="000000"/>
                </a:outerShdw>
              </a:effectLst>
              <a:latin typeface="Calibri" pitchFamily="34" charset="0"/>
            </a:endParaRPr>
          </a:p>
          <a:p>
            <a:pPr>
              <a:defRPr/>
            </a:pPr>
            <a:r>
              <a:rPr lang="en-GB" sz="2800" dirty="0" smtClean="0">
                <a:solidFill>
                  <a:srgbClr val="FFFF00"/>
                </a:solidFill>
                <a:effectLst>
                  <a:outerShdw blurRad="38100" dist="38100" dir="2700000" algn="tl">
                    <a:srgbClr val="000000"/>
                  </a:outerShdw>
                </a:effectLst>
                <a:latin typeface="Calibri" pitchFamily="34" charset="0"/>
              </a:rPr>
              <a:t>Fluids rise from the subducting slab and hydrate a portion of the overlying mantle wedge at almost any depth to ~150–200 km.</a:t>
            </a:r>
            <a:endParaRPr lang="en-GB" sz="1400" dirty="0" smtClean="0">
              <a:solidFill>
                <a:srgbClr val="FFFF00"/>
              </a:solidFill>
              <a:effectLst>
                <a:outerShdw blurRad="38100" dist="38100" dir="2700000" algn="tl">
                  <a:srgbClr val="000000"/>
                </a:outerShdw>
              </a:effectLst>
              <a:latin typeface="Calibri" pitchFamily="34" charset="0"/>
            </a:endParaRPr>
          </a:p>
          <a:p>
            <a:pPr>
              <a:defRPr/>
            </a:pPr>
            <a:r>
              <a:rPr lang="en-GB" sz="1200" dirty="0" smtClean="0">
                <a:solidFill>
                  <a:srgbClr val="FFFF00"/>
                </a:solidFill>
                <a:effectLst>
                  <a:outerShdw blurRad="38100" dist="38100" dir="2700000" algn="tl">
                    <a:srgbClr val="000000"/>
                  </a:outerShdw>
                </a:effectLst>
                <a:latin typeface="Calibri" pitchFamily="34" charset="0"/>
              </a:rPr>
              <a:t> </a:t>
            </a:r>
          </a:p>
          <a:p>
            <a:pPr>
              <a:defRPr/>
            </a:pPr>
            <a:r>
              <a:rPr lang="en-GB" sz="2800" dirty="0" smtClean="0">
                <a:solidFill>
                  <a:schemeClr val="bg1"/>
                </a:solidFill>
                <a:effectLst>
                  <a:outerShdw blurRad="38100" dist="38100" dir="2700000" algn="tl">
                    <a:srgbClr val="000000"/>
                  </a:outerShdw>
                </a:effectLst>
                <a:latin typeface="Calibri" pitchFamily="34" charset="0"/>
              </a:rPr>
              <a:t>At a given depth, several hydrous phases will decompose through either discontinuous or continuous reactions.</a:t>
            </a:r>
            <a:endParaRPr lang="en-GB" sz="1400" dirty="0" smtClean="0">
              <a:solidFill>
                <a:schemeClr val="bg1"/>
              </a:solidFill>
              <a:effectLst>
                <a:outerShdw blurRad="38100" dist="38100" dir="2700000" algn="tl">
                  <a:srgbClr val="000000"/>
                </a:outerShdw>
              </a:effectLst>
              <a:latin typeface="Calibri" pitchFamily="34" charset="0"/>
            </a:endParaRPr>
          </a:p>
          <a:p>
            <a:pPr>
              <a:defRPr/>
            </a:pPr>
            <a:endParaRPr lang="en-GB" sz="1200" dirty="0" smtClean="0">
              <a:solidFill>
                <a:schemeClr val="bg1"/>
              </a:solidFill>
              <a:effectLst>
                <a:outerShdw blurRad="38100" dist="38100" dir="2700000" algn="tl">
                  <a:srgbClr val="000000"/>
                </a:outerShdw>
              </a:effectLst>
              <a:latin typeface="Calibri" pitchFamily="34" charset="0"/>
            </a:endParaRPr>
          </a:p>
          <a:p>
            <a:pPr>
              <a:defRPr/>
            </a:pPr>
            <a:r>
              <a:rPr lang="en-GB" sz="2800" dirty="0" smtClean="0">
                <a:solidFill>
                  <a:srgbClr val="FFFF00"/>
                </a:solidFill>
                <a:effectLst>
                  <a:outerShdw blurRad="38100" dist="38100" dir="2700000" algn="tl">
                    <a:srgbClr val="000000"/>
                  </a:outerShdw>
                </a:effectLst>
                <a:latin typeface="Calibri" pitchFamily="34" charset="0"/>
              </a:rPr>
              <a:t>Dehydration at low pressures is almost entirely due to potassium-free phases, whereas at pressures above 3 GPa, phengite (phlogopite) becomes more and more important (if sufficient K is available).</a:t>
            </a:r>
            <a:endParaRPr lang="en-GB" sz="2800" dirty="0">
              <a:solidFill>
                <a:srgbClr val="FFFF00"/>
              </a:solidFill>
              <a:effectLst>
                <a:outerShdw blurRad="38100" dist="38100" dir="2700000" algn="tl">
                  <a:srgbClr val="000000"/>
                </a:outerShdw>
              </a:effectLst>
              <a:latin typeface="Calibri" pitchFamily="34" charset="0"/>
            </a:endParaRPr>
          </a:p>
        </p:txBody>
      </p:sp>
      <p:sp>
        <p:nvSpPr>
          <p:cNvPr id="1080326" name="Text Box 6"/>
          <p:cNvSpPr txBox="1">
            <a:spLocks noChangeArrowheads="1"/>
          </p:cNvSpPr>
          <p:nvPr/>
        </p:nvSpPr>
        <p:spPr bwMode="auto">
          <a:xfrm>
            <a:off x="5918200" y="6067425"/>
            <a:ext cx="3044825" cy="457200"/>
          </a:xfrm>
          <a:prstGeom prst="rect">
            <a:avLst/>
          </a:prstGeom>
          <a:noFill/>
          <a:ln w="9525" algn="ctr">
            <a:noFill/>
            <a:miter lim="800000"/>
            <a:headEnd/>
            <a:tailEnd/>
          </a:ln>
          <a:effectLst/>
        </p:spPr>
        <p:txBody>
          <a:bodyPr>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Schmidt </a:t>
            </a:r>
            <a:r>
              <a:rPr lang="en-GB" sz="1200" dirty="0" smtClean="0">
                <a:solidFill>
                  <a:schemeClr val="bg1"/>
                </a:solidFill>
                <a:effectLst>
                  <a:outerShdw blurRad="38100" dist="38100" dir="2700000" algn="tl">
                    <a:srgbClr val="000000"/>
                  </a:outerShdw>
                </a:effectLst>
                <a:latin typeface="Calibri" pitchFamily="34" charset="0"/>
              </a:rPr>
              <a:t>and </a:t>
            </a:r>
            <a:r>
              <a:rPr lang="en-GB" sz="1200" dirty="0" err="1" smtClean="0">
                <a:solidFill>
                  <a:schemeClr val="bg1"/>
                </a:solidFill>
                <a:effectLst>
                  <a:outerShdw blurRad="38100" dist="38100" dir="2700000" algn="tl">
                    <a:srgbClr val="000000"/>
                  </a:outerShdw>
                </a:effectLst>
                <a:latin typeface="Calibri" pitchFamily="34" charset="0"/>
              </a:rPr>
              <a:t>Poli</a:t>
            </a:r>
            <a:r>
              <a:rPr lang="en-GB" sz="1200" dirty="0" smtClean="0">
                <a:solidFill>
                  <a:schemeClr val="bg1"/>
                </a:solidFill>
                <a:effectLst>
                  <a:outerShdw blurRad="38100" dist="38100" dir="2700000" algn="tl">
                    <a:srgbClr val="000000"/>
                  </a:outerShdw>
                </a:effectLst>
                <a:latin typeface="Calibri" pitchFamily="34" charset="0"/>
              </a:rPr>
              <a:t>, </a:t>
            </a:r>
            <a:r>
              <a:rPr lang="en-GB" sz="1200" dirty="0" smtClean="0">
                <a:solidFill>
                  <a:schemeClr val="bg1"/>
                </a:solidFill>
                <a:effectLst>
                  <a:outerShdw blurRad="38100" dist="38100" dir="2700000" algn="tl">
                    <a:srgbClr val="000000"/>
                  </a:outerShdw>
                </a:effectLst>
                <a:latin typeface="Calibri" pitchFamily="34" charset="0"/>
              </a:rPr>
              <a:t>1998 (Earth </a:t>
            </a:r>
            <a:r>
              <a:rPr lang="en-GB" sz="1200" dirty="0" smtClean="0">
                <a:solidFill>
                  <a:schemeClr val="bg1"/>
                </a:solidFill>
                <a:effectLst>
                  <a:outerShdw blurRad="38100" dist="38100" dir="2700000" algn="tl">
                    <a:srgbClr val="000000"/>
                  </a:outerShdw>
                </a:effectLst>
                <a:latin typeface="Calibri" pitchFamily="34" charset="0"/>
              </a:rPr>
              <a:t>Planet. Sci. Lett., 163, </a:t>
            </a:r>
            <a:r>
              <a:rPr lang="en-GB" sz="1200" dirty="0" smtClean="0">
                <a:solidFill>
                  <a:schemeClr val="bg1"/>
                </a:solidFill>
                <a:effectLst>
                  <a:outerShdw blurRad="38100" dist="38100" dir="2700000" algn="tl">
                    <a:srgbClr val="000000"/>
                  </a:outerShdw>
                </a:effectLst>
                <a:latin typeface="Calibri" pitchFamily="34" charset="0"/>
              </a:rPr>
              <a:t>361-379)</a:t>
            </a:r>
            <a:endParaRPr lang="en-GB" sz="12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80324">
                                            <p:txEl>
                                              <p:pRg st="2" end="2"/>
                                            </p:txEl>
                                          </p:spTgt>
                                        </p:tgtEl>
                                        <p:attrNameLst>
                                          <p:attrName>style.visibility</p:attrName>
                                        </p:attrNameLst>
                                      </p:cBhvr>
                                      <p:to>
                                        <p:strVal val="visible"/>
                                      </p:to>
                                    </p:set>
                                    <p:animEffect transition="in" filter="fade">
                                      <p:cBhvr>
                                        <p:cTn id="7" dur="500"/>
                                        <p:tgtEl>
                                          <p:spTgt spid="108032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0324">
                                            <p:txEl>
                                              <p:pRg st="4" end="4"/>
                                            </p:txEl>
                                          </p:spTgt>
                                        </p:tgtEl>
                                        <p:attrNameLst>
                                          <p:attrName>style.visibility</p:attrName>
                                        </p:attrNameLst>
                                      </p:cBhvr>
                                      <p:to>
                                        <p:strVal val="visible"/>
                                      </p:to>
                                    </p:set>
                                    <p:animEffect transition="in" filter="fade">
                                      <p:cBhvr>
                                        <p:cTn id="12" dur="500"/>
                                        <p:tgtEl>
                                          <p:spTgt spid="108032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0324">
                                            <p:txEl>
                                              <p:pRg st="6" end="6"/>
                                            </p:txEl>
                                          </p:spTgt>
                                        </p:tgtEl>
                                        <p:attrNameLst>
                                          <p:attrName>style.visibility</p:attrName>
                                        </p:attrNameLst>
                                      </p:cBhvr>
                                      <p:to>
                                        <p:strVal val="visible"/>
                                      </p:to>
                                    </p:set>
                                    <p:animEffect transition="in" filter="fade">
                                      <p:cBhvr>
                                        <p:cTn id="17" dur="500"/>
                                        <p:tgtEl>
                                          <p:spTgt spid="1080324">
                                            <p:txEl>
                                              <p:pRg st="6" end="6"/>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80326"/>
                                        </p:tgtEl>
                                        <p:attrNameLst>
                                          <p:attrName>style.visibility</p:attrName>
                                        </p:attrNameLst>
                                      </p:cBhvr>
                                      <p:to>
                                        <p:strVal val="visible"/>
                                      </p:to>
                                    </p:set>
                                    <p:animEffect transition="in" filter="fade">
                                      <p:cBhvr>
                                        <p:cTn id="21" dur="500"/>
                                        <p:tgtEl>
                                          <p:spTgt spid="1080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0324" grpId="0" build="p"/>
      <p:bldP spid="10803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9"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084420" name="Text Box 4"/>
          <p:cNvSpPr txBox="1">
            <a:spLocks noChangeArrowheads="1"/>
          </p:cNvSpPr>
          <p:nvPr/>
        </p:nvSpPr>
        <p:spPr bwMode="auto">
          <a:xfrm>
            <a:off x="342900" y="660400"/>
            <a:ext cx="8458200" cy="5201424"/>
          </a:xfrm>
          <a:prstGeom prst="rect">
            <a:avLst/>
          </a:prstGeom>
          <a:noFill/>
          <a:ln w="9525" algn="ctr">
            <a:noFill/>
            <a:miter lim="800000"/>
            <a:headEnd/>
            <a:tailEnd/>
          </a:ln>
          <a:effectLst/>
        </p:spPr>
        <p:txBody>
          <a:bodyPr wrap="square">
            <a:spAutoFit/>
          </a:bodyPr>
          <a:lstStyle/>
          <a:p>
            <a:pPr>
              <a:defRPr/>
            </a:pPr>
            <a:r>
              <a:rPr lang="en-GB" sz="2400" smtClean="0">
                <a:solidFill>
                  <a:schemeClr val="bg1"/>
                </a:solidFill>
                <a:effectLst>
                  <a:outerShdw blurRad="38100" dist="38100" dir="2700000" algn="tl">
                    <a:srgbClr val="000000"/>
                  </a:outerShdw>
                </a:effectLst>
                <a:latin typeface="Calibri" pitchFamily="34" charset="0"/>
              </a:rPr>
              <a:t>Typical models involve a multistage process:</a:t>
            </a:r>
          </a:p>
          <a:p>
            <a:pPr>
              <a:defRPr/>
            </a:pPr>
            <a:endParaRPr lang="en-GB" sz="2400" smtClean="0">
              <a:solidFill>
                <a:schemeClr val="bg1"/>
              </a:solidFill>
              <a:effectLst>
                <a:outerShdw blurRad="38100" dist="38100" dir="2700000" algn="tl">
                  <a:srgbClr val="000000"/>
                </a:outerShdw>
              </a:effectLst>
              <a:latin typeface="Calibri" pitchFamily="34" charset="0"/>
            </a:endParaRPr>
          </a:p>
          <a:p>
            <a:pPr>
              <a:defRPr/>
            </a:pPr>
            <a:r>
              <a:rPr lang="en-GB" sz="2400" smtClean="0">
                <a:solidFill>
                  <a:srgbClr val="FFFF00"/>
                </a:solidFill>
                <a:effectLst>
                  <a:outerShdw blurRad="38100" dist="38100" dir="2700000" algn="tl">
                    <a:srgbClr val="000000"/>
                  </a:outerShdw>
                </a:effectLst>
                <a:latin typeface="Calibri" pitchFamily="34" charset="0"/>
              </a:rPr>
              <a:t>The consequence is that H</a:t>
            </a:r>
            <a:r>
              <a:rPr lang="en-GB" sz="2400" baseline="-25000" smtClean="0">
                <a:solidFill>
                  <a:srgbClr val="FFFF00"/>
                </a:solidFill>
                <a:effectLst>
                  <a:outerShdw blurRad="38100" dist="38100" dir="2700000" algn="tl">
                    <a:srgbClr val="000000"/>
                  </a:outerShdw>
                </a:effectLst>
                <a:latin typeface="Calibri" pitchFamily="34" charset="0"/>
              </a:rPr>
              <a:t>2</a:t>
            </a:r>
            <a:r>
              <a:rPr lang="en-GB" sz="2400" smtClean="0">
                <a:solidFill>
                  <a:srgbClr val="FFFF00"/>
                </a:solidFill>
                <a:effectLst>
                  <a:outerShdw blurRad="38100" dist="38100" dir="2700000" algn="tl">
                    <a:srgbClr val="000000"/>
                  </a:outerShdw>
                </a:effectLst>
                <a:latin typeface="Calibri" pitchFamily="34" charset="0"/>
              </a:rPr>
              <a:t>O-rich fluids with a variable geochemical signal will be generally available above subducting lithosphere to at least 150–200 km depth.</a:t>
            </a:r>
          </a:p>
          <a:p>
            <a:pPr>
              <a:defRPr/>
            </a:pPr>
            <a:endParaRPr lang="en-GB" sz="1000" smtClean="0">
              <a:solidFill>
                <a:srgbClr val="FFFF00"/>
              </a:solidFill>
              <a:effectLst>
                <a:outerShdw blurRad="38100" dist="38100" dir="2700000" algn="tl">
                  <a:srgbClr val="000000"/>
                </a:outerShdw>
              </a:effectLst>
              <a:latin typeface="Calibri" pitchFamily="34" charset="0"/>
            </a:endParaRPr>
          </a:p>
          <a:p>
            <a:pPr algn="ctr">
              <a:defRPr/>
            </a:pPr>
            <a:r>
              <a:rPr lang="en-GB" sz="3200" smtClean="0">
                <a:solidFill>
                  <a:schemeClr val="bg1"/>
                </a:solidFill>
                <a:effectLst>
                  <a:outerShdw blurRad="38100" dist="38100" dir="2700000" algn="tl">
                    <a:srgbClr val="000000"/>
                  </a:outerShdw>
                </a:effectLst>
                <a:latin typeface="Calibri" pitchFamily="34" charset="0"/>
              </a:rPr>
              <a:t>The key aspect for generating partial melts in the mantle wedge is the</a:t>
            </a:r>
            <a:r>
              <a:rPr lang="en-GB" sz="3200" smtClean="0">
                <a:solidFill>
                  <a:srgbClr val="FFFF00"/>
                </a:solidFill>
                <a:effectLst>
                  <a:outerShdw blurRad="38100" dist="38100" dir="2700000" algn="tl">
                    <a:srgbClr val="000000"/>
                  </a:outerShdw>
                </a:effectLst>
                <a:latin typeface="Calibri" pitchFamily="34" charset="0"/>
              </a:rPr>
              <a:t> CORNER FLOW </a:t>
            </a:r>
            <a:r>
              <a:rPr lang="en-GB" sz="3200" smtClean="0">
                <a:solidFill>
                  <a:schemeClr val="bg1"/>
                </a:solidFill>
                <a:effectLst>
                  <a:outerShdw blurRad="38100" dist="38100" dir="2700000" algn="tl">
                    <a:srgbClr val="000000"/>
                  </a:outerShdw>
                </a:effectLst>
                <a:latin typeface="Calibri" pitchFamily="34" charset="0"/>
              </a:rPr>
              <a:t>below volcanic fronts.</a:t>
            </a:r>
          </a:p>
          <a:p>
            <a:pPr algn="ctr">
              <a:defRPr/>
            </a:pPr>
            <a:endParaRPr lang="en-GB" sz="1000" smtClean="0">
              <a:solidFill>
                <a:schemeClr val="bg1"/>
              </a:solidFill>
              <a:effectLst>
                <a:outerShdw blurRad="38100" dist="38100" dir="2700000" algn="tl">
                  <a:srgbClr val="000000"/>
                </a:outerShdw>
              </a:effectLst>
              <a:latin typeface="Calibri" pitchFamily="34" charset="0"/>
            </a:endParaRPr>
          </a:p>
          <a:p>
            <a:pPr algn="ctr">
              <a:defRPr/>
            </a:pPr>
            <a:r>
              <a:rPr lang="en-GB" sz="3200" smtClean="0">
                <a:solidFill>
                  <a:srgbClr val="FFFF00"/>
                </a:solidFill>
                <a:effectLst>
                  <a:outerShdw blurRad="38100" dist="38100" dir="2700000" algn="tl">
                    <a:srgbClr val="000000"/>
                  </a:outerShdw>
                </a:effectLst>
                <a:latin typeface="Calibri" pitchFamily="34" charset="0"/>
              </a:rPr>
              <a:t>Without this corner flow, mantle wedge temperatures would rapidly reduce and arc magmatism would cease.</a:t>
            </a:r>
            <a:endParaRPr lang="en-GB" sz="3200">
              <a:solidFill>
                <a:srgbClr val="FFFF00"/>
              </a:solidFill>
              <a:effectLst>
                <a:outerShdw blurRad="38100" dist="38100" dir="2700000" algn="tl">
                  <a:srgbClr val="000000"/>
                </a:outerShdw>
              </a:effectLst>
              <a:latin typeface="Calibri" pitchFamily="34" charset="0"/>
            </a:endParaRPr>
          </a:p>
        </p:txBody>
      </p:sp>
      <p:sp>
        <p:nvSpPr>
          <p:cNvPr id="5" name="Text Box 6"/>
          <p:cNvSpPr txBox="1">
            <a:spLocks noChangeArrowheads="1"/>
          </p:cNvSpPr>
          <p:nvPr/>
        </p:nvSpPr>
        <p:spPr bwMode="auto">
          <a:xfrm>
            <a:off x="5918200" y="6067425"/>
            <a:ext cx="3044825" cy="457200"/>
          </a:xfrm>
          <a:prstGeom prst="rect">
            <a:avLst/>
          </a:prstGeom>
          <a:noFill/>
          <a:ln w="9525" algn="ctr">
            <a:noFill/>
            <a:miter lim="800000"/>
            <a:headEnd/>
            <a:tailEnd/>
          </a:ln>
          <a:effectLst/>
        </p:spPr>
        <p:txBody>
          <a:bodyPr>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Schmidt </a:t>
            </a:r>
            <a:r>
              <a:rPr lang="en-GB" sz="1200" dirty="0" smtClean="0">
                <a:solidFill>
                  <a:schemeClr val="bg1"/>
                </a:solidFill>
                <a:effectLst>
                  <a:outerShdw blurRad="38100" dist="38100" dir="2700000" algn="tl">
                    <a:srgbClr val="000000"/>
                  </a:outerShdw>
                </a:effectLst>
                <a:latin typeface="Calibri" pitchFamily="34" charset="0"/>
              </a:rPr>
              <a:t>and </a:t>
            </a:r>
            <a:r>
              <a:rPr lang="en-GB" sz="1200" dirty="0" err="1" smtClean="0">
                <a:solidFill>
                  <a:schemeClr val="bg1"/>
                </a:solidFill>
                <a:effectLst>
                  <a:outerShdw blurRad="38100" dist="38100" dir="2700000" algn="tl">
                    <a:srgbClr val="000000"/>
                  </a:outerShdw>
                </a:effectLst>
                <a:latin typeface="Calibri" pitchFamily="34" charset="0"/>
              </a:rPr>
              <a:t>Poli</a:t>
            </a:r>
            <a:r>
              <a:rPr lang="en-GB" sz="1200" dirty="0" smtClean="0">
                <a:solidFill>
                  <a:schemeClr val="bg1"/>
                </a:solidFill>
                <a:effectLst>
                  <a:outerShdw blurRad="38100" dist="38100" dir="2700000" algn="tl">
                    <a:srgbClr val="000000"/>
                  </a:outerShdw>
                </a:effectLst>
                <a:latin typeface="Calibri" pitchFamily="34" charset="0"/>
              </a:rPr>
              <a:t>, </a:t>
            </a:r>
            <a:r>
              <a:rPr lang="en-GB" sz="1200" dirty="0" smtClean="0">
                <a:solidFill>
                  <a:schemeClr val="bg1"/>
                </a:solidFill>
                <a:effectLst>
                  <a:outerShdw blurRad="38100" dist="38100" dir="2700000" algn="tl">
                    <a:srgbClr val="000000"/>
                  </a:outerShdw>
                </a:effectLst>
                <a:latin typeface="Calibri" pitchFamily="34" charset="0"/>
              </a:rPr>
              <a:t>1998 (Earth </a:t>
            </a:r>
            <a:r>
              <a:rPr lang="en-GB" sz="1200" dirty="0" smtClean="0">
                <a:solidFill>
                  <a:schemeClr val="bg1"/>
                </a:solidFill>
                <a:effectLst>
                  <a:outerShdw blurRad="38100" dist="38100" dir="2700000" algn="tl">
                    <a:srgbClr val="000000"/>
                  </a:outerShdw>
                </a:effectLst>
                <a:latin typeface="Calibri" pitchFamily="34" charset="0"/>
              </a:rPr>
              <a:t>Planet. Sci. Lett., 163, </a:t>
            </a:r>
            <a:r>
              <a:rPr lang="en-GB" sz="1200" dirty="0" smtClean="0">
                <a:solidFill>
                  <a:schemeClr val="bg1"/>
                </a:solidFill>
                <a:effectLst>
                  <a:outerShdw blurRad="38100" dist="38100" dir="2700000" algn="tl">
                    <a:srgbClr val="000000"/>
                  </a:outerShdw>
                </a:effectLst>
                <a:latin typeface="Calibri" pitchFamily="34" charset="0"/>
              </a:rPr>
              <a:t>361-379)</a:t>
            </a:r>
            <a:endParaRPr lang="en-GB" sz="12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84420">
                                            <p:txEl>
                                              <p:pRg st="2" end="2"/>
                                            </p:txEl>
                                          </p:spTgt>
                                        </p:tgtEl>
                                        <p:attrNameLst>
                                          <p:attrName>style.visibility</p:attrName>
                                        </p:attrNameLst>
                                      </p:cBhvr>
                                      <p:to>
                                        <p:strVal val="visible"/>
                                      </p:to>
                                    </p:set>
                                    <p:animEffect transition="in" filter="fade">
                                      <p:cBhvr>
                                        <p:cTn id="7" dur="500"/>
                                        <p:tgtEl>
                                          <p:spTgt spid="108442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4420">
                                            <p:txEl>
                                              <p:pRg st="4" end="4"/>
                                            </p:txEl>
                                          </p:spTgt>
                                        </p:tgtEl>
                                        <p:attrNameLst>
                                          <p:attrName>style.visibility</p:attrName>
                                        </p:attrNameLst>
                                      </p:cBhvr>
                                      <p:to>
                                        <p:strVal val="visible"/>
                                      </p:to>
                                    </p:set>
                                    <p:animEffect transition="in" filter="fade">
                                      <p:cBhvr>
                                        <p:cTn id="12" dur="500"/>
                                        <p:tgtEl>
                                          <p:spTgt spid="108442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4420">
                                            <p:txEl>
                                              <p:pRg st="6" end="6"/>
                                            </p:txEl>
                                          </p:spTgt>
                                        </p:tgtEl>
                                        <p:attrNameLst>
                                          <p:attrName>style.visibility</p:attrName>
                                        </p:attrNameLst>
                                      </p:cBhvr>
                                      <p:to>
                                        <p:strVal val="visible"/>
                                      </p:to>
                                    </p:set>
                                    <p:animEffect transition="in" filter="fade">
                                      <p:cBhvr>
                                        <p:cTn id="17" dur="500"/>
                                        <p:tgtEl>
                                          <p:spTgt spid="10844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420" grpId="0" build="p"/>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6964" name="Text Box 4"/>
          <p:cNvSpPr txBox="1">
            <a:spLocks noChangeArrowheads="1"/>
          </p:cNvSpPr>
          <p:nvPr/>
        </p:nvSpPr>
        <p:spPr bwMode="auto">
          <a:xfrm>
            <a:off x="0" y="1236663"/>
            <a:ext cx="3852862" cy="5133713"/>
          </a:xfrm>
          <a:prstGeom prst="rect">
            <a:avLst/>
          </a:prstGeom>
          <a:noFill/>
          <a:ln w="9525" algn="ctr">
            <a:noFill/>
            <a:miter lim="800000"/>
            <a:headEnd/>
            <a:tailEnd/>
          </a:ln>
          <a:effectLst/>
        </p:spPr>
        <p:txBody>
          <a:bodyPr wrap="square">
            <a:spAutoFit/>
          </a:bodyPr>
          <a:lstStyle/>
          <a:p>
            <a:pPr>
              <a:lnSpc>
                <a:spcPct val="90000"/>
              </a:lnSpc>
              <a:defRPr/>
            </a:pPr>
            <a:r>
              <a:rPr lang="en-GB" sz="2600" dirty="0" smtClean="0">
                <a:solidFill>
                  <a:schemeClr val="bg1"/>
                </a:solidFill>
                <a:effectLst>
                  <a:outerShdw blurRad="38100" dist="38100" dir="2700000" algn="tl">
                    <a:srgbClr val="000000"/>
                  </a:outerShdw>
                </a:effectLst>
                <a:latin typeface="Calibri" pitchFamily="34" charset="0"/>
              </a:rPr>
              <a:t>The downward displacement of the two-phase region in the hydrous system is shown by the red curves. The vertical dashed line shows a typical mantle Fe/(</a:t>
            </a:r>
            <a:r>
              <a:rPr lang="en-GB" sz="2600" dirty="0" err="1" smtClean="0">
                <a:solidFill>
                  <a:schemeClr val="bg1"/>
                </a:solidFill>
                <a:effectLst>
                  <a:outerShdw blurRad="38100" dist="38100" dir="2700000" algn="tl">
                    <a:srgbClr val="000000"/>
                  </a:outerShdw>
                </a:effectLst>
                <a:latin typeface="Calibri" pitchFamily="34" charset="0"/>
              </a:rPr>
              <a:t>Fe+Mg</a:t>
            </a:r>
            <a:r>
              <a:rPr lang="en-GB" sz="2600" dirty="0" smtClean="0">
                <a:solidFill>
                  <a:schemeClr val="bg1"/>
                </a:solidFill>
                <a:effectLst>
                  <a:outerShdw blurRad="38100" dist="38100" dir="2700000" algn="tl">
                    <a:srgbClr val="000000"/>
                  </a:outerShdw>
                </a:effectLst>
                <a:latin typeface="Calibri" pitchFamily="34" charset="0"/>
              </a:rPr>
              <a:t>) ratio of 0.1. The dry transition is approximately 7 km wide, while the addition of H</a:t>
            </a:r>
            <a:r>
              <a:rPr lang="en-GB" sz="2600" baseline="-25000" dirty="0" smtClean="0">
                <a:solidFill>
                  <a:schemeClr val="bg1"/>
                </a:solidFill>
                <a:effectLst>
                  <a:outerShdw blurRad="38100" dist="38100" dir="2700000" algn="tl">
                    <a:srgbClr val="000000"/>
                  </a:outerShdw>
                </a:effectLst>
                <a:latin typeface="Calibri" pitchFamily="34" charset="0"/>
              </a:rPr>
              <a:t>2</a:t>
            </a:r>
            <a:r>
              <a:rPr lang="en-GB" sz="2600" dirty="0" smtClean="0">
                <a:solidFill>
                  <a:schemeClr val="bg1"/>
                </a:solidFill>
                <a:effectLst>
                  <a:outerShdw blurRad="38100" dist="38100" dir="2700000" algn="tl">
                    <a:srgbClr val="000000"/>
                  </a:outerShdw>
                </a:effectLst>
                <a:latin typeface="Calibri" pitchFamily="34" charset="0"/>
              </a:rPr>
              <a:t>O broadens the transition at these conditions to a maximum of 11 km.</a:t>
            </a:r>
            <a:endParaRPr lang="en-GB" sz="2600" dirty="0">
              <a:solidFill>
                <a:schemeClr val="bg1"/>
              </a:solidFill>
              <a:effectLst>
                <a:outerShdw blurRad="38100" dist="38100" dir="2700000" algn="tl">
                  <a:srgbClr val="000000"/>
                </a:outerShdw>
              </a:effectLst>
              <a:latin typeface="Calibri" pitchFamily="34" charset="0"/>
            </a:endParaRPr>
          </a:p>
        </p:txBody>
      </p:sp>
      <p:sp>
        <p:nvSpPr>
          <p:cNvPr id="6" name="Text Box 54"/>
          <p:cNvSpPr txBox="1">
            <a:spLocks noChangeArrowheads="1"/>
          </p:cNvSpPr>
          <p:nvPr/>
        </p:nvSpPr>
        <p:spPr bwMode="auto">
          <a:xfrm>
            <a:off x="1" y="85725"/>
            <a:ext cx="9144000" cy="646331"/>
          </a:xfrm>
          <a:prstGeom prst="rect">
            <a:avLst/>
          </a:prstGeom>
          <a:noFill/>
          <a:ln w="9525" algn="ctr">
            <a:noFill/>
            <a:miter lim="800000"/>
            <a:headEnd/>
            <a:tailEnd/>
          </a:ln>
          <a:effectLst/>
        </p:spPr>
        <p:txBody>
          <a:bodyPr wrap="square">
            <a:spAutoFit/>
          </a:bodyPr>
          <a:lstStyle/>
          <a:p>
            <a:pPr algn="ctr">
              <a:spcBef>
                <a:spcPct val="50000"/>
              </a:spcBef>
              <a:defRPr/>
            </a:pPr>
            <a:r>
              <a:rPr lang="en-GB" sz="3600" dirty="0" smtClean="0">
                <a:solidFill>
                  <a:schemeClr val="bg1"/>
                </a:solidFill>
                <a:effectLst>
                  <a:outerShdw blurRad="38100" dist="38100" dir="2700000" algn="tl">
                    <a:srgbClr val="000000"/>
                  </a:outerShdw>
                </a:effectLst>
                <a:latin typeface="Calibri" pitchFamily="34" charset="0"/>
              </a:rPr>
              <a:t>Where are volatiles stored in the solid mantle?</a:t>
            </a:r>
            <a:endParaRPr lang="en-GB" sz="3600" dirty="0">
              <a:solidFill>
                <a:schemeClr val="bg1"/>
              </a:solidFill>
              <a:effectLst>
                <a:outerShdw blurRad="38100" dist="38100" dir="2700000" algn="tl">
                  <a:srgbClr val="000000"/>
                </a:outerShdw>
              </a:effectLst>
              <a:latin typeface="Calibri" pitchFamily="34" charset="0"/>
            </a:endParaRPr>
          </a:p>
        </p:txBody>
      </p:sp>
      <p:pic>
        <p:nvPicPr>
          <p:cNvPr id="9" name="Picture 47"/>
          <p:cNvPicPr>
            <a:picLocks noChangeAspect="1" noChangeArrowheads="1"/>
          </p:cNvPicPr>
          <p:nvPr/>
        </p:nvPicPr>
        <p:blipFill>
          <a:blip r:embed="rId3" cstate="print"/>
          <a:srcRect/>
          <a:stretch>
            <a:fillRect/>
          </a:stretch>
        </p:blipFill>
        <p:spPr bwMode="auto">
          <a:xfrm>
            <a:off x="3852862" y="1235075"/>
            <a:ext cx="5291138" cy="5254625"/>
          </a:xfrm>
          <a:prstGeom prst="rect">
            <a:avLst/>
          </a:prstGeom>
          <a:noFill/>
          <a:ln w="9525" algn="ctr">
            <a:noFill/>
            <a:miter lim="800000"/>
            <a:headEnd/>
            <a:tailEnd/>
          </a:ln>
        </p:spPr>
      </p:pic>
      <p:sp>
        <p:nvSpPr>
          <p:cNvPr id="7" name="Text Box 48"/>
          <p:cNvSpPr txBox="1">
            <a:spLocks noChangeArrowheads="1"/>
          </p:cNvSpPr>
          <p:nvPr/>
        </p:nvSpPr>
        <p:spPr bwMode="auto">
          <a:xfrm>
            <a:off x="381000" y="6459538"/>
            <a:ext cx="3249613" cy="307777"/>
          </a:xfrm>
          <a:prstGeom prst="rect">
            <a:avLst/>
          </a:prstGeom>
          <a:noFill/>
          <a:ln w="9525" algn="ctr">
            <a:noFill/>
            <a:miter lim="800000"/>
            <a:headEnd/>
            <a:tailEnd/>
          </a:ln>
          <a:effectLst/>
        </p:spPr>
        <p:txBody>
          <a:bodyPr wrap="square">
            <a:spAutoFit/>
          </a:bodyPr>
          <a:lstStyle/>
          <a:p>
            <a:pPr>
              <a:defRPr/>
            </a:pPr>
            <a:r>
              <a:rPr lang="en-GB" sz="1400" dirty="0" smtClean="0">
                <a:solidFill>
                  <a:schemeClr val="bg1"/>
                </a:solidFill>
                <a:effectLst>
                  <a:outerShdw blurRad="38100" dist="38100" dir="2700000" algn="tl">
                    <a:srgbClr val="000000"/>
                  </a:outerShdw>
                </a:effectLst>
                <a:latin typeface="Calibri" pitchFamily="34" charset="0"/>
              </a:rPr>
              <a:t>Frost, 2008 (Elements</a:t>
            </a:r>
            <a:r>
              <a:rPr lang="en-GB" sz="1400" dirty="0" smtClean="0">
                <a:solidFill>
                  <a:schemeClr val="bg1"/>
                </a:solidFill>
                <a:effectLst>
                  <a:outerShdw blurRad="38100" dist="38100" dir="2700000" algn="tl">
                    <a:srgbClr val="000000"/>
                  </a:outerShdw>
                </a:effectLst>
                <a:latin typeface="Calibri" pitchFamily="34" charset="0"/>
              </a:rPr>
              <a:t>, 4, </a:t>
            </a:r>
            <a:r>
              <a:rPr lang="en-GB" sz="1400" dirty="0" smtClean="0">
                <a:solidFill>
                  <a:schemeClr val="bg1"/>
                </a:solidFill>
                <a:effectLst>
                  <a:outerShdw blurRad="38100" dist="38100" dir="2700000" algn="tl">
                    <a:srgbClr val="000000"/>
                  </a:outerShdw>
                </a:effectLst>
                <a:latin typeface="Calibri" pitchFamily="34" charset="0"/>
              </a:rPr>
              <a:t>171-176)</a:t>
            </a:r>
            <a:endParaRPr lang="en-GB" sz="14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35265597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6964"/>
                                        </p:tgtEl>
                                        <p:attrNameLst>
                                          <p:attrName>style.visibility</p:attrName>
                                        </p:attrNameLst>
                                      </p:cBhvr>
                                      <p:to>
                                        <p:strVal val="visible"/>
                                      </p:to>
                                    </p:set>
                                    <p:animEffect transition="in" filter="fade">
                                      <p:cBhvr>
                                        <p:cTn id="7" dur="500"/>
                                        <p:tgtEl>
                                          <p:spTgt spid="93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8" name="Group 130"/>
          <p:cNvGrpSpPr>
            <a:grpSpLocks/>
          </p:cNvGrpSpPr>
          <p:nvPr/>
        </p:nvGrpSpPr>
        <p:grpSpPr bwMode="auto">
          <a:xfrm>
            <a:off x="177800" y="1751013"/>
            <a:ext cx="8813800" cy="5121275"/>
            <a:chOff x="112" y="1103"/>
            <a:chExt cx="5552" cy="3226"/>
          </a:xfrm>
        </p:grpSpPr>
        <p:pic>
          <p:nvPicPr>
            <p:cNvPr id="142387" name="Picture 132"/>
            <p:cNvPicPr>
              <a:picLocks noChangeAspect="1" noChangeArrowheads="1"/>
            </p:cNvPicPr>
            <p:nvPr/>
          </p:nvPicPr>
          <p:blipFill>
            <a:blip r:embed="rId3" cstate="print"/>
            <a:srcRect/>
            <a:stretch>
              <a:fillRect/>
            </a:stretch>
          </p:blipFill>
          <p:spPr bwMode="auto">
            <a:xfrm>
              <a:off x="112" y="1103"/>
              <a:ext cx="5552" cy="3226"/>
            </a:xfrm>
            <a:prstGeom prst="rect">
              <a:avLst/>
            </a:prstGeom>
            <a:noFill/>
            <a:ln w="9525" algn="ctr">
              <a:noFill/>
              <a:miter lim="800000"/>
              <a:headEnd/>
              <a:tailEnd/>
            </a:ln>
          </p:spPr>
        </p:pic>
        <p:sp>
          <p:nvSpPr>
            <p:cNvPr id="1086597" name="AutoShape 133"/>
            <p:cNvSpPr>
              <a:spLocks noChangeArrowheads="1"/>
            </p:cNvSpPr>
            <p:nvPr/>
          </p:nvSpPr>
          <p:spPr bwMode="auto">
            <a:xfrm>
              <a:off x="3908" y="1743"/>
              <a:ext cx="112" cy="175"/>
            </a:xfrm>
            <a:prstGeom prst="upArrow">
              <a:avLst>
                <a:gd name="adj1" fmla="val 52083"/>
                <a:gd name="adj2" fmla="val 64837"/>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598" name="AutoShape 134"/>
            <p:cNvSpPr>
              <a:spLocks noChangeArrowheads="1"/>
            </p:cNvSpPr>
            <p:nvPr/>
          </p:nvSpPr>
          <p:spPr bwMode="auto">
            <a:xfrm>
              <a:off x="3746" y="1931"/>
              <a:ext cx="76" cy="132"/>
            </a:xfrm>
            <a:prstGeom prst="upArrow">
              <a:avLst>
                <a:gd name="adj1" fmla="val 52083"/>
                <a:gd name="adj2" fmla="val 7207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599" name="AutoShape 135"/>
            <p:cNvSpPr>
              <a:spLocks noChangeArrowheads="1"/>
            </p:cNvSpPr>
            <p:nvPr/>
          </p:nvSpPr>
          <p:spPr bwMode="auto">
            <a:xfrm>
              <a:off x="3662" y="2055"/>
              <a:ext cx="60" cy="105"/>
            </a:xfrm>
            <a:prstGeom prst="upArrow">
              <a:avLst>
                <a:gd name="adj1" fmla="val 52083"/>
                <a:gd name="adj2" fmla="val 72617"/>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0" name="AutoShape 136"/>
            <p:cNvSpPr>
              <a:spLocks noChangeArrowheads="1"/>
            </p:cNvSpPr>
            <p:nvPr/>
          </p:nvSpPr>
          <p:spPr bwMode="auto">
            <a:xfrm>
              <a:off x="3473" y="2206"/>
              <a:ext cx="57" cy="105"/>
            </a:xfrm>
            <a:prstGeom prst="upArrow">
              <a:avLst>
                <a:gd name="adj1" fmla="val 52083"/>
                <a:gd name="adj2" fmla="val 76439"/>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1" name="AutoShape 137"/>
            <p:cNvSpPr>
              <a:spLocks noChangeArrowheads="1"/>
            </p:cNvSpPr>
            <p:nvPr/>
          </p:nvSpPr>
          <p:spPr bwMode="auto">
            <a:xfrm>
              <a:off x="3320" y="2367"/>
              <a:ext cx="50" cy="87"/>
            </a:xfrm>
            <a:prstGeom prst="upArrow">
              <a:avLst>
                <a:gd name="adj1" fmla="val 52083"/>
                <a:gd name="adj2" fmla="val 7220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2" name="AutoShape 138"/>
            <p:cNvSpPr>
              <a:spLocks noChangeArrowheads="1"/>
            </p:cNvSpPr>
            <p:nvPr/>
          </p:nvSpPr>
          <p:spPr bwMode="auto">
            <a:xfrm>
              <a:off x="3139" y="2533"/>
              <a:ext cx="50" cy="84"/>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3" name="AutoShape 139"/>
            <p:cNvSpPr>
              <a:spLocks noChangeArrowheads="1"/>
            </p:cNvSpPr>
            <p:nvPr/>
          </p:nvSpPr>
          <p:spPr bwMode="auto">
            <a:xfrm>
              <a:off x="2939" y="2712"/>
              <a:ext cx="43" cy="80"/>
            </a:xfrm>
            <a:prstGeom prst="upArrow">
              <a:avLst>
                <a:gd name="adj1" fmla="val 52083"/>
                <a:gd name="adj2" fmla="val 77201"/>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4" name="AutoShape 140"/>
            <p:cNvSpPr>
              <a:spLocks noChangeArrowheads="1"/>
            </p:cNvSpPr>
            <p:nvPr/>
          </p:nvSpPr>
          <p:spPr bwMode="auto">
            <a:xfrm>
              <a:off x="3189" y="2700"/>
              <a:ext cx="49" cy="84"/>
            </a:xfrm>
            <a:prstGeom prst="upArrow">
              <a:avLst>
                <a:gd name="adj1" fmla="val 52083"/>
                <a:gd name="adj2" fmla="val 71135"/>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5" name="AutoShape 141"/>
            <p:cNvSpPr>
              <a:spLocks noChangeArrowheads="1"/>
            </p:cNvSpPr>
            <p:nvPr/>
          </p:nvSpPr>
          <p:spPr bwMode="auto">
            <a:xfrm>
              <a:off x="2797" y="3047"/>
              <a:ext cx="50" cy="84"/>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6" name="AutoShape 142"/>
            <p:cNvSpPr>
              <a:spLocks noChangeArrowheads="1"/>
            </p:cNvSpPr>
            <p:nvPr/>
          </p:nvSpPr>
          <p:spPr bwMode="auto">
            <a:xfrm>
              <a:off x="2366" y="2973"/>
              <a:ext cx="50" cy="84"/>
            </a:xfrm>
            <a:prstGeom prst="upArrow">
              <a:avLst>
                <a:gd name="adj1" fmla="val 52083"/>
                <a:gd name="adj2" fmla="val 69712"/>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7" name="AutoShape 143"/>
            <p:cNvSpPr>
              <a:spLocks noChangeArrowheads="1"/>
            </p:cNvSpPr>
            <p:nvPr/>
          </p:nvSpPr>
          <p:spPr bwMode="auto">
            <a:xfrm>
              <a:off x="1603" y="3849"/>
              <a:ext cx="62" cy="84"/>
            </a:xfrm>
            <a:prstGeom prst="upArrow">
              <a:avLst>
                <a:gd name="adj1" fmla="val 52083"/>
                <a:gd name="adj2" fmla="val 5622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08" name="Text Box 144"/>
            <p:cNvSpPr txBox="1">
              <a:spLocks noChangeArrowheads="1"/>
            </p:cNvSpPr>
            <p:nvPr/>
          </p:nvSpPr>
          <p:spPr bwMode="auto">
            <a:xfrm>
              <a:off x="3207" y="4003"/>
              <a:ext cx="1918" cy="288"/>
            </a:xfrm>
            <a:prstGeom prst="rect">
              <a:avLst/>
            </a:prstGeom>
            <a:noFill/>
            <a:ln w="9525" algn="ctr">
              <a:noFill/>
              <a:miter lim="800000"/>
              <a:headEnd/>
              <a:tailEnd/>
            </a:ln>
            <a:effectLst/>
          </p:spPr>
          <p:txBody>
            <a:bodyPr>
              <a:spAutoFit/>
            </a:bodyPr>
            <a:lstStyle/>
            <a:p>
              <a:pPr>
                <a:spcBef>
                  <a:spcPct val="50000"/>
                </a:spcBef>
                <a:defRPr/>
              </a:pPr>
              <a:r>
                <a:rPr lang="en-GB" sz="1200" dirty="0" smtClean="0">
                  <a:solidFill>
                    <a:schemeClr val="tx1"/>
                  </a:solidFill>
                  <a:effectLst>
                    <a:outerShdw blurRad="38100" dist="38100" dir="2700000" algn="tl">
                      <a:srgbClr val="FFFFFF"/>
                    </a:outerShdw>
                  </a:effectLst>
                  <a:latin typeface="Calibri" pitchFamily="34" charset="0"/>
                </a:rPr>
                <a:t>Schmidt </a:t>
              </a:r>
              <a:r>
                <a:rPr lang="en-GB" sz="1200" dirty="0" smtClean="0">
                  <a:solidFill>
                    <a:schemeClr val="tx1"/>
                  </a:solidFill>
                  <a:effectLst>
                    <a:outerShdw blurRad="38100" dist="38100" dir="2700000" algn="tl">
                      <a:srgbClr val="FFFFFF"/>
                    </a:outerShdw>
                  </a:effectLst>
                  <a:latin typeface="Calibri" pitchFamily="34" charset="0"/>
                </a:rPr>
                <a:t>and </a:t>
              </a:r>
              <a:r>
                <a:rPr lang="en-GB" sz="1200" dirty="0" smtClean="0">
                  <a:solidFill>
                    <a:schemeClr val="tx1"/>
                  </a:solidFill>
                  <a:effectLst>
                    <a:outerShdw blurRad="38100" dist="38100" dir="2700000" algn="tl">
                      <a:srgbClr val="FFFFFF"/>
                    </a:outerShdw>
                  </a:effectLst>
                  <a:latin typeface="Calibri" pitchFamily="34" charset="0"/>
                </a:rPr>
                <a:t>Poli</a:t>
              </a:r>
              <a:r>
                <a:rPr lang="en-GB" sz="1200" dirty="0" smtClean="0">
                  <a:solidFill>
                    <a:schemeClr val="tx1"/>
                  </a:solidFill>
                  <a:effectLst>
                    <a:outerShdw blurRad="38100" dist="38100" dir="2700000" algn="tl">
                      <a:srgbClr val="FFFFFF"/>
                    </a:outerShdw>
                  </a:effectLst>
                  <a:latin typeface="Calibri" pitchFamily="34" charset="0"/>
                </a:rPr>
                <a:t>,</a:t>
              </a:r>
              <a:r>
                <a:rPr lang="en-GB" sz="1200" dirty="0" smtClean="0">
                  <a:solidFill>
                    <a:schemeClr val="tx1"/>
                  </a:solidFill>
                  <a:effectLst>
                    <a:outerShdw blurRad="38100" dist="38100" dir="2700000" algn="tl">
                      <a:srgbClr val="FFFFFF"/>
                    </a:outerShdw>
                  </a:effectLst>
                  <a:latin typeface="Calibri" pitchFamily="34" charset="0"/>
                </a:rPr>
                <a:t>1998, (Earth </a:t>
              </a:r>
              <a:r>
                <a:rPr lang="en-GB" sz="1200" dirty="0" smtClean="0">
                  <a:solidFill>
                    <a:schemeClr val="tx1"/>
                  </a:solidFill>
                  <a:effectLst>
                    <a:outerShdw blurRad="38100" dist="38100" dir="2700000" algn="tl">
                      <a:srgbClr val="FFFFFF"/>
                    </a:outerShdw>
                  </a:effectLst>
                  <a:latin typeface="Calibri" pitchFamily="34" charset="0"/>
                </a:rPr>
                <a:t>Planet. Sci. Lett., 163, </a:t>
              </a:r>
              <a:r>
                <a:rPr lang="en-GB" sz="1200" dirty="0" smtClean="0">
                  <a:solidFill>
                    <a:schemeClr val="tx1"/>
                  </a:solidFill>
                  <a:effectLst>
                    <a:outerShdw blurRad="38100" dist="38100" dir="2700000" algn="tl">
                      <a:srgbClr val="FFFFFF"/>
                    </a:outerShdw>
                  </a:effectLst>
                  <a:latin typeface="Calibri" pitchFamily="34" charset="0"/>
                </a:rPr>
                <a:t>361-379)</a:t>
              </a:r>
              <a:endParaRPr lang="en-GB" sz="1200" dirty="0">
                <a:solidFill>
                  <a:schemeClr val="tx1"/>
                </a:solidFill>
                <a:effectLst>
                  <a:outerShdw blurRad="38100" dist="38100" dir="2700000" algn="tl">
                    <a:srgbClr val="FFFFFF"/>
                  </a:outerShdw>
                </a:effectLst>
                <a:latin typeface="Calibri" pitchFamily="34" charset="0"/>
              </a:endParaRPr>
            </a:p>
          </p:txBody>
        </p:sp>
        <p:sp>
          <p:nvSpPr>
            <p:cNvPr id="1086609" name="AutoShape 145"/>
            <p:cNvSpPr>
              <a:spLocks noChangeArrowheads="1"/>
            </p:cNvSpPr>
            <p:nvPr/>
          </p:nvSpPr>
          <p:spPr bwMode="auto">
            <a:xfrm>
              <a:off x="3285" y="1680"/>
              <a:ext cx="115" cy="173"/>
            </a:xfrm>
            <a:prstGeom prst="upArrow">
              <a:avLst>
                <a:gd name="adj1" fmla="val 33917"/>
                <a:gd name="adj2" fmla="val 95651"/>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10" name="AutoShape 146"/>
            <p:cNvSpPr>
              <a:spLocks noChangeArrowheads="1"/>
            </p:cNvSpPr>
            <p:nvPr/>
          </p:nvSpPr>
          <p:spPr bwMode="auto">
            <a:xfrm>
              <a:off x="3105" y="1750"/>
              <a:ext cx="83" cy="121"/>
            </a:xfrm>
            <a:prstGeom prst="upArrow">
              <a:avLst>
                <a:gd name="adj1" fmla="val 26954"/>
                <a:gd name="adj2" fmla="val 92694"/>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11" name="AutoShape 147"/>
            <p:cNvSpPr>
              <a:spLocks noChangeArrowheads="1"/>
            </p:cNvSpPr>
            <p:nvPr/>
          </p:nvSpPr>
          <p:spPr bwMode="auto">
            <a:xfrm>
              <a:off x="2835" y="1922"/>
              <a:ext cx="63" cy="81"/>
            </a:xfrm>
            <a:prstGeom prst="upArrow">
              <a:avLst>
                <a:gd name="adj1" fmla="val 26954"/>
                <a:gd name="adj2" fmla="val 81750"/>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12" name="AutoShape 148"/>
            <p:cNvSpPr>
              <a:spLocks noChangeArrowheads="1"/>
            </p:cNvSpPr>
            <p:nvPr/>
          </p:nvSpPr>
          <p:spPr bwMode="auto">
            <a:xfrm>
              <a:off x="2849" y="2214"/>
              <a:ext cx="63" cy="81"/>
            </a:xfrm>
            <a:prstGeom prst="upArrow">
              <a:avLst>
                <a:gd name="adj1" fmla="val 26954"/>
                <a:gd name="adj2" fmla="val 81750"/>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13" name="AutoShape 149"/>
            <p:cNvSpPr>
              <a:spLocks noChangeArrowheads="1"/>
            </p:cNvSpPr>
            <p:nvPr/>
          </p:nvSpPr>
          <p:spPr bwMode="auto">
            <a:xfrm>
              <a:off x="3287" y="1878"/>
              <a:ext cx="115" cy="173"/>
            </a:xfrm>
            <a:prstGeom prst="upArrow">
              <a:avLst>
                <a:gd name="adj1" fmla="val 26954"/>
                <a:gd name="adj2" fmla="val 95651"/>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14" name="AutoShape 150"/>
            <p:cNvSpPr>
              <a:spLocks noChangeArrowheads="1"/>
            </p:cNvSpPr>
            <p:nvPr/>
          </p:nvSpPr>
          <p:spPr bwMode="auto">
            <a:xfrm>
              <a:off x="3338" y="3443"/>
              <a:ext cx="140" cy="236"/>
            </a:xfrm>
            <a:prstGeom prst="upArrow">
              <a:avLst>
                <a:gd name="adj1" fmla="val 52083"/>
                <a:gd name="adj2" fmla="val 69949"/>
              </a:avLst>
            </a:prstGeom>
            <a:solidFill>
              <a:srgbClr val="FF00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15" name="Text Box 151"/>
            <p:cNvSpPr txBox="1">
              <a:spLocks noChangeArrowheads="1"/>
            </p:cNvSpPr>
            <p:nvPr/>
          </p:nvSpPr>
          <p:spPr bwMode="auto">
            <a:xfrm>
              <a:off x="3462" y="3146"/>
              <a:ext cx="867" cy="233"/>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Rise of fluids</a:t>
              </a:r>
              <a:endParaRPr lang="en-GB">
                <a:solidFill>
                  <a:schemeClr val="tx1"/>
                </a:solidFill>
                <a:effectLst>
                  <a:outerShdw blurRad="38100" dist="38100" dir="2700000" algn="tl">
                    <a:srgbClr val="FFFFFF"/>
                  </a:outerShdw>
                </a:effectLst>
                <a:latin typeface="Calibri" pitchFamily="34" charset="0"/>
              </a:endParaRPr>
            </a:p>
          </p:txBody>
        </p:sp>
        <p:sp>
          <p:nvSpPr>
            <p:cNvPr id="1086616" name="Text Box 152"/>
            <p:cNvSpPr txBox="1">
              <a:spLocks noChangeArrowheads="1"/>
            </p:cNvSpPr>
            <p:nvPr/>
          </p:nvSpPr>
          <p:spPr bwMode="auto">
            <a:xfrm>
              <a:off x="3462" y="3466"/>
              <a:ext cx="873" cy="233"/>
            </a:xfrm>
            <a:prstGeom prst="rect">
              <a:avLst/>
            </a:prstGeom>
            <a:noFill/>
            <a:ln w="9525" algn="ctr">
              <a:noFill/>
              <a:miter lim="800000"/>
              <a:headEnd/>
              <a:tailEnd/>
            </a:ln>
            <a:effectLst/>
          </p:spPr>
          <p:txBody>
            <a:bodyPr wrap="none">
              <a:spAutoFit/>
            </a:bodyPr>
            <a:lstStyle/>
            <a:p>
              <a:pPr>
                <a:defRPr/>
              </a:pPr>
              <a:r>
                <a:rPr lang="en-GB" smtClean="0">
                  <a:solidFill>
                    <a:schemeClr val="tx1"/>
                  </a:solidFill>
                  <a:effectLst>
                    <a:outerShdw blurRad="38100" dist="38100" dir="2700000" algn="tl">
                      <a:srgbClr val="FFFFFF"/>
                    </a:outerShdw>
                  </a:effectLst>
                  <a:latin typeface="Calibri" pitchFamily="34" charset="0"/>
                </a:rPr>
                <a:t>Rise of melts</a:t>
              </a:r>
              <a:endParaRPr lang="en-GB">
                <a:solidFill>
                  <a:schemeClr val="tx1"/>
                </a:solidFill>
                <a:effectLst>
                  <a:outerShdw blurRad="38100" dist="38100" dir="2700000" algn="tl">
                    <a:srgbClr val="FFFFFF"/>
                  </a:outerShdw>
                </a:effectLst>
                <a:latin typeface="Calibri" pitchFamily="34" charset="0"/>
              </a:endParaRPr>
            </a:p>
          </p:txBody>
        </p:sp>
        <p:sp>
          <p:nvSpPr>
            <p:cNvPr id="1086617" name="AutoShape 153"/>
            <p:cNvSpPr>
              <a:spLocks noChangeArrowheads="1"/>
            </p:cNvSpPr>
            <p:nvPr/>
          </p:nvSpPr>
          <p:spPr bwMode="auto">
            <a:xfrm>
              <a:off x="3338" y="3131"/>
              <a:ext cx="140" cy="236"/>
            </a:xfrm>
            <a:prstGeom prst="upArrow">
              <a:avLst>
                <a:gd name="adj1" fmla="val 52083"/>
                <a:gd name="adj2" fmla="val 69949"/>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86618" name="Rectangle 154"/>
            <p:cNvSpPr>
              <a:spLocks noChangeArrowheads="1"/>
            </p:cNvSpPr>
            <p:nvPr/>
          </p:nvSpPr>
          <p:spPr bwMode="auto">
            <a:xfrm>
              <a:off x="3248" y="3080"/>
              <a:ext cx="1263" cy="664"/>
            </a:xfrm>
            <a:prstGeom prst="rect">
              <a:avLst/>
            </a:prstGeom>
            <a:no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grpSp>
      <p:grpSp>
        <p:nvGrpSpPr>
          <p:cNvPr id="142339" name="Group 129"/>
          <p:cNvGrpSpPr>
            <a:grpSpLocks/>
          </p:cNvGrpSpPr>
          <p:nvPr/>
        </p:nvGrpSpPr>
        <p:grpSpPr bwMode="auto">
          <a:xfrm>
            <a:off x="1716088" y="3232150"/>
            <a:ext cx="3665537" cy="3214688"/>
            <a:chOff x="1081" y="2036"/>
            <a:chExt cx="2309" cy="2025"/>
          </a:xfrm>
        </p:grpSpPr>
        <p:sp>
          <p:nvSpPr>
            <p:cNvPr id="1086580" name="Freeform 116"/>
            <p:cNvSpPr>
              <a:spLocks/>
            </p:cNvSpPr>
            <p:nvPr/>
          </p:nvSpPr>
          <p:spPr bwMode="auto">
            <a:xfrm>
              <a:off x="1549" y="2232"/>
              <a:ext cx="1466" cy="723"/>
            </a:xfrm>
            <a:custGeom>
              <a:avLst/>
              <a:gdLst/>
              <a:ahLst/>
              <a:cxnLst>
                <a:cxn ang="0">
                  <a:pos x="80" y="387"/>
                </a:cxn>
                <a:cxn ang="0">
                  <a:pos x="47" y="471"/>
                </a:cxn>
                <a:cxn ang="0">
                  <a:pos x="41" y="495"/>
                </a:cxn>
                <a:cxn ang="0">
                  <a:pos x="29" y="513"/>
                </a:cxn>
                <a:cxn ang="0">
                  <a:pos x="5" y="636"/>
                </a:cxn>
                <a:cxn ang="0">
                  <a:pos x="44" y="723"/>
                </a:cxn>
                <a:cxn ang="0">
                  <a:pos x="143" y="711"/>
                </a:cxn>
                <a:cxn ang="0">
                  <a:pos x="170" y="699"/>
                </a:cxn>
                <a:cxn ang="0">
                  <a:pos x="281" y="660"/>
                </a:cxn>
                <a:cxn ang="0">
                  <a:pos x="311" y="651"/>
                </a:cxn>
                <a:cxn ang="0">
                  <a:pos x="326" y="648"/>
                </a:cxn>
                <a:cxn ang="0">
                  <a:pos x="1073" y="270"/>
                </a:cxn>
                <a:cxn ang="0">
                  <a:pos x="1466" y="30"/>
                </a:cxn>
                <a:cxn ang="0">
                  <a:pos x="1439" y="0"/>
                </a:cxn>
                <a:cxn ang="0">
                  <a:pos x="1352" y="54"/>
                </a:cxn>
                <a:cxn ang="0">
                  <a:pos x="1310" y="72"/>
                </a:cxn>
                <a:cxn ang="0">
                  <a:pos x="836" y="126"/>
                </a:cxn>
                <a:cxn ang="0">
                  <a:pos x="113" y="357"/>
                </a:cxn>
                <a:cxn ang="0">
                  <a:pos x="80" y="387"/>
                </a:cxn>
              </a:cxnLst>
              <a:rect l="0" t="0" r="r" b="b"/>
              <a:pathLst>
                <a:path w="1466" h="723">
                  <a:moveTo>
                    <a:pt x="80" y="387"/>
                  </a:moveTo>
                  <a:cubicBezTo>
                    <a:pt x="69" y="415"/>
                    <a:pt x="58" y="443"/>
                    <a:pt x="47" y="471"/>
                  </a:cubicBezTo>
                  <a:cubicBezTo>
                    <a:pt x="44" y="479"/>
                    <a:pt x="43" y="487"/>
                    <a:pt x="41" y="495"/>
                  </a:cubicBezTo>
                  <a:cubicBezTo>
                    <a:pt x="39" y="502"/>
                    <a:pt x="29" y="513"/>
                    <a:pt x="29" y="513"/>
                  </a:cubicBezTo>
                  <a:cubicBezTo>
                    <a:pt x="19" y="554"/>
                    <a:pt x="13" y="594"/>
                    <a:pt x="5" y="636"/>
                  </a:cubicBezTo>
                  <a:cubicBezTo>
                    <a:pt x="8" y="679"/>
                    <a:pt x="0" y="708"/>
                    <a:pt x="44" y="723"/>
                  </a:cubicBezTo>
                  <a:cubicBezTo>
                    <a:pt x="77" y="720"/>
                    <a:pt x="109" y="714"/>
                    <a:pt x="143" y="711"/>
                  </a:cubicBezTo>
                  <a:cubicBezTo>
                    <a:pt x="153" y="708"/>
                    <a:pt x="160" y="702"/>
                    <a:pt x="170" y="699"/>
                  </a:cubicBezTo>
                  <a:cubicBezTo>
                    <a:pt x="202" y="667"/>
                    <a:pt x="241" y="673"/>
                    <a:pt x="281" y="660"/>
                  </a:cubicBezTo>
                  <a:cubicBezTo>
                    <a:pt x="291" y="657"/>
                    <a:pt x="301" y="654"/>
                    <a:pt x="311" y="651"/>
                  </a:cubicBezTo>
                  <a:cubicBezTo>
                    <a:pt x="316" y="650"/>
                    <a:pt x="326" y="648"/>
                    <a:pt x="326" y="648"/>
                  </a:cubicBezTo>
                  <a:lnTo>
                    <a:pt x="1073" y="270"/>
                  </a:lnTo>
                  <a:lnTo>
                    <a:pt x="1466" y="30"/>
                  </a:lnTo>
                  <a:lnTo>
                    <a:pt x="1439" y="0"/>
                  </a:lnTo>
                  <a:lnTo>
                    <a:pt x="1352" y="54"/>
                  </a:lnTo>
                  <a:lnTo>
                    <a:pt x="1310" y="72"/>
                  </a:lnTo>
                  <a:lnTo>
                    <a:pt x="836" y="126"/>
                  </a:lnTo>
                  <a:lnTo>
                    <a:pt x="113" y="357"/>
                  </a:lnTo>
                  <a:lnTo>
                    <a:pt x="80" y="387"/>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86581" name="Rectangle 117"/>
            <p:cNvSpPr>
              <a:spLocks noChangeArrowheads="1"/>
            </p:cNvSpPr>
            <p:nvPr/>
          </p:nvSpPr>
          <p:spPr bwMode="auto">
            <a:xfrm rot="-45810927">
              <a:off x="1081" y="3808"/>
              <a:ext cx="985" cy="6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82" name="Rectangle 118"/>
            <p:cNvSpPr>
              <a:spLocks noChangeArrowheads="1"/>
            </p:cNvSpPr>
            <p:nvPr/>
          </p:nvSpPr>
          <p:spPr bwMode="auto">
            <a:xfrm rot="-45810927">
              <a:off x="1918" y="3284"/>
              <a:ext cx="474" cy="45"/>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83" name="Rectangle 119"/>
            <p:cNvSpPr>
              <a:spLocks noChangeArrowheads="1"/>
            </p:cNvSpPr>
            <p:nvPr/>
          </p:nvSpPr>
          <p:spPr bwMode="auto">
            <a:xfrm rot="-45810927">
              <a:off x="2386" y="2912"/>
              <a:ext cx="369" cy="41"/>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84" name="Rectangle 120"/>
            <p:cNvSpPr>
              <a:spLocks noChangeArrowheads="1"/>
            </p:cNvSpPr>
            <p:nvPr/>
          </p:nvSpPr>
          <p:spPr bwMode="auto">
            <a:xfrm rot="-45810927">
              <a:off x="2097" y="3261"/>
              <a:ext cx="371" cy="2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85" name="Rectangle 121"/>
            <p:cNvSpPr>
              <a:spLocks noChangeArrowheads="1"/>
            </p:cNvSpPr>
            <p:nvPr/>
          </p:nvSpPr>
          <p:spPr bwMode="auto">
            <a:xfrm rot="-45810927">
              <a:off x="1695" y="3643"/>
              <a:ext cx="371" cy="2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86" name="Rectangle 122"/>
            <p:cNvSpPr>
              <a:spLocks noChangeArrowheads="1"/>
            </p:cNvSpPr>
            <p:nvPr/>
          </p:nvSpPr>
          <p:spPr bwMode="auto">
            <a:xfrm rot="-45810927">
              <a:off x="1326" y="4034"/>
              <a:ext cx="274" cy="2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87" name="Rectangle 123"/>
            <p:cNvSpPr>
              <a:spLocks noChangeArrowheads="1"/>
            </p:cNvSpPr>
            <p:nvPr/>
          </p:nvSpPr>
          <p:spPr bwMode="auto">
            <a:xfrm rot="-45810927">
              <a:off x="2502" y="2935"/>
              <a:ext cx="271" cy="2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88" name="Rectangle 124"/>
            <p:cNvSpPr>
              <a:spLocks noChangeArrowheads="1"/>
            </p:cNvSpPr>
            <p:nvPr/>
          </p:nvSpPr>
          <p:spPr bwMode="auto">
            <a:xfrm rot="-45810927">
              <a:off x="2742" y="2649"/>
              <a:ext cx="271" cy="2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89" name="Rectangle 125"/>
            <p:cNvSpPr>
              <a:spLocks noChangeArrowheads="1"/>
            </p:cNvSpPr>
            <p:nvPr/>
          </p:nvSpPr>
          <p:spPr bwMode="auto">
            <a:xfrm rot="-44394485">
              <a:off x="2918" y="2088"/>
              <a:ext cx="255" cy="32"/>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1086590" name="Freeform 126"/>
            <p:cNvSpPr>
              <a:spLocks/>
            </p:cNvSpPr>
            <p:nvPr/>
          </p:nvSpPr>
          <p:spPr bwMode="auto">
            <a:xfrm>
              <a:off x="2957" y="2036"/>
              <a:ext cx="433" cy="633"/>
            </a:xfrm>
            <a:custGeom>
              <a:avLst/>
              <a:gdLst/>
              <a:ahLst/>
              <a:cxnLst>
                <a:cxn ang="0">
                  <a:pos x="274" y="6"/>
                </a:cxn>
                <a:cxn ang="0">
                  <a:pos x="288" y="34"/>
                </a:cxn>
                <a:cxn ang="0">
                  <a:pos x="343" y="61"/>
                </a:cxn>
                <a:cxn ang="0">
                  <a:pos x="375" y="108"/>
                </a:cxn>
                <a:cxn ang="0">
                  <a:pos x="379" y="157"/>
                </a:cxn>
                <a:cxn ang="0">
                  <a:pos x="370" y="226"/>
                </a:cxn>
                <a:cxn ang="0">
                  <a:pos x="268" y="364"/>
                </a:cxn>
                <a:cxn ang="0">
                  <a:pos x="10" y="592"/>
                </a:cxn>
                <a:cxn ang="0">
                  <a:pos x="0" y="633"/>
                </a:cxn>
                <a:cxn ang="0">
                  <a:pos x="21" y="624"/>
                </a:cxn>
                <a:cxn ang="0">
                  <a:pos x="216" y="445"/>
                </a:cxn>
                <a:cxn ang="0">
                  <a:pos x="310" y="361"/>
                </a:cxn>
                <a:cxn ang="0">
                  <a:pos x="387" y="259"/>
                </a:cxn>
                <a:cxn ang="0">
                  <a:pos x="433" y="99"/>
                </a:cxn>
                <a:cxn ang="0">
                  <a:pos x="384" y="48"/>
                </a:cxn>
                <a:cxn ang="0">
                  <a:pos x="334" y="3"/>
                </a:cxn>
                <a:cxn ang="0">
                  <a:pos x="297" y="0"/>
                </a:cxn>
                <a:cxn ang="0">
                  <a:pos x="274" y="6"/>
                </a:cxn>
              </a:cxnLst>
              <a:rect l="0" t="0" r="r" b="b"/>
              <a:pathLst>
                <a:path w="433" h="633">
                  <a:moveTo>
                    <a:pt x="274" y="6"/>
                  </a:moveTo>
                  <a:lnTo>
                    <a:pt x="288" y="34"/>
                  </a:lnTo>
                  <a:lnTo>
                    <a:pt x="343" y="61"/>
                  </a:lnTo>
                  <a:lnTo>
                    <a:pt x="375" y="108"/>
                  </a:lnTo>
                  <a:lnTo>
                    <a:pt x="379" y="157"/>
                  </a:lnTo>
                  <a:lnTo>
                    <a:pt x="370" y="226"/>
                  </a:lnTo>
                  <a:lnTo>
                    <a:pt x="268" y="364"/>
                  </a:lnTo>
                  <a:lnTo>
                    <a:pt x="10" y="592"/>
                  </a:lnTo>
                  <a:lnTo>
                    <a:pt x="0" y="633"/>
                  </a:lnTo>
                  <a:lnTo>
                    <a:pt x="21" y="624"/>
                  </a:lnTo>
                  <a:lnTo>
                    <a:pt x="216" y="445"/>
                  </a:lnTo>
                  <a:lnTo>
                    <a:pt x="310" y="361"/>
                  </a:lnTo>
                  <a:lnTo>
                    <a:pt x="387" y="259"/>
                  </a:lnTo>
                  <a:lnTo>
                    <a:pt x="433" y="99"/>
                  </a:lnTo>
                  <a:lnTo>
                    <a:pt x="384" y="48"/>
                  </a:lnTo>
                  <a:lnTo>
                    <a:pt x="334" y="3"/>
                  </a:lnTo>
                  <a:lnTo>
                    <a:pt x="297" y="0"/>
                  </a:lnTo>
                  <a:lnTo>
                    <a:pt x="274" y="6"/>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86591" name="Freeform 127"/>
            <p:cNvSpPr>
              <a:spLocks/>
            </p:cNvSpPr>
            <p:nvPr/>
          </p:nvSpPr>
          <p:spPr bwMode="auto">
            <a:xfrm>
              <a:off x="3044" y="2177"/>
              <a:ext cx="226" cy="310"/>
            </a:xfrm>
            <a:custGeom>
              <a:avLst/>
              <a:gdLst/>
              <a:ahLst/>
              <a:cxnLst>
                <a:cxn ang="0">
                  <a:pos x="27" y="300"/>
                </a:cxn>
                <a:cxn ang="0">
                  <a:pos x="138" y="157"/>
                </a:cxn>
                <a:cxn ang="0">
                  <a:pos x="174" y="76"/>
                </a:cxn>
                <a:cxn ang="0">
                  <a:pos x="114" y="48"/>
                </a:cxn>
                <a:cxn ang="0">
                  <a:pos x="13" y="55"/>
                </a:cxn>
                <a:cxn ang="0">
                  <a:pos x="0" y="34"/>
                </a:cxn>
                <a:cxn ang="0">
                  <a:pos x="31" y="3"/>
                </a:cxn>
                <a:cxn ang="0">
                  <a:pos x="166" y="0"/>
                </a:cxn>
                <a:cxn ang="0">
                  <a:pos x="207" y="51"/>
                </a:cxn>
                <a:cxn ang="0">
                  <a:pos x="226" y="96"/>
                </a:cxn>
                <a:cxn ang="0">
                  <a:pos x="187" y="163"/>
                </a:cxn>
                <a:cxn ang="0">
                  <a:pos x="124" y="235"/>
                </a:cxn>
                <a:cxn ang="0">
                  <a:pos x="82" y="279"/>
                </a:cxn>
                <a:cxn ang="0">
                  <a:pos x="36" y="310"/>
                </a:cxn>
                <a:cxn ang="0">
                  <a:pos x="27" y="300"/>
                </a:cxn>
              </a:cxnLst>
              <a:rect l="0" t="0" r="r" b="b"/>
              <a:pathLst>
                <a:path w="226" h="310">
                  <a:moveTo>
                    <a:pt x="27" y="300"/>
                  </a:moveTo>
                  <a:lnTo>
                    <a:pt x="138" y="157"/>
                  </a:lnTo>
                  <a:lnTo>
                    <a:pt x="174" y="76"/>
                  </a:lnTo>
                  <a:lnTo>
                    <a:pt x="114" y="48"/>
                  </a:lnTo>
                  <a:lnTo>
                    <a:pt x="13" y="55"/>
                  </a:lnTo>
                  <a:lnTo>
                    <a:pt x="0" y="34"/>
                  </a:lnTo>
                  <a:lnTo>
                    <a:pt x="31" y="3"/>
                  </a:lnTo>
                  <a:lnTo>
                    <a:pt x="166" y="0"/>
                  </a:lnTo>
                  <a:lnTo>
                    <a:pt x="207" y="51"/>
                  </a:lnTo>
                  <a:lnTo>
                    <a:pt x="226" y="96"/>
                  </a:lnTo>
                  <a:lnTo>
                    <a:pt x="187" y="163"/>
                  </a:lnTo>
                  <a:lnTo>
                    <a:pt x="124" y="235"/>
                  </a:lnTo>
                  <a:lnTo>
                    <a:pt x="82" y="279"/>
                  </a:lnTo>
                  <a:lnTo>
                    <a:pt x="36" y="310"/>
                  </a:lnTo>
                  <a:lnTo>
                    <a:pt x="27" y="300"/>
                  </a:lnTo>
                  <a:close/>
                </a:path>
              </a:pathLst>
            </a:custGeom>
            <a:solidFill>
              <a:schemeClr val="bg1"/>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86592" name="Rectangle 128"/>
            <p:cNvSpPr>
              <a:spLocks noChangeArrowheads="1"/>
            </p:cNvSpPr>
            <p:nvPr/>
          </p:nvSpPr>
          <p:spPr bwMode="auto">
            <a:xfrm rot="-1162937">
              <a:off x="2602" y="2226"/>
              <a:ext cx="183" cy="2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1086619" name="Freeform 155"/>
          <p:cNvSpPr>
            <a:spLocks/>
          </p:cNvSpPr>
          <p:nvPr/>
        </p:nvSpPr>
        <p:spPr bwMode="auto">
          <a:xfrm>
            <a:off x="4440238" y="3225800"/>
            <a:ext cx="936625" cy="906463"/>
          </a:xfrm>
          <a:custGeom>
            <a:avLst/>
            <a:gdLst/>
            <a:ahLst/>
            <a:cxnLst>
              <a:cxn ang="0">
                <a:pos x="193" y="270"/>
              </a:cxn>
              <a:cxn ang="0">
                <a:pos x="91" y="330"/>
              </a:cxn>
              <a:cxn ang="0">
                <a:pos x="23" y="394"/>
              </a:cxn>
              <a:cxn ang="0">
                <a:pos x="3" y="460"/>
              </a:cxn>
              <a:cxn ang="0">
                <a:pos x="19" y="494"/>
              </a:cxn>
              <a:cxn ang="0">
                <a:pos x="119" y="546"/>
              </a:cxn>
              <a:cxn ang="0">
                <a:pos x="201" y="568"/>
              </a:cxn>
              <a:cxn ang="0">
                <a:pos x="277" y="530"/>
              </a:cxn>
              <a:cxn ang="0">
                <a:pos x="405" y="434"/>
              </a:cxn>
              <a:cxn ang="0">
                <a:pos x="541" y="272"/>
              </a:cxn>
              <a:cxn ang="0">
                <a:pos x="583" y="144"/>
              </a:cxn>
              <a:cxn ang="0">
                <a:pos x="585" y="48"/>
              </a:cxn>
              <a:cxn ang="0">
                <a:pos x="573" y="20"/>
              </a:cxn>
              <a:cxn ang="0">
                <a:pos x="559" y="6"/>
              </a:cxn>
              <a:cxn ang="0">
                <a:pos x="529" y="6"/>
              </a:cxn>
              <a:cxn ang="0">
                <a:pos x="493" y="44"/>
              </a:cxn>
              <a:cxn ang="0">
                <a:pos x="427" y="90"/>
              </a:cxn>
              <a:cxn ang="0">
                <a:pos x="341" y="150"/>
              </a:cxn>
              <a:cxn ang="0">
                <a:pos x="255" y="216"/>
              </a:cxn>
              <a:cxn ang="0">
                <a:pos x="219" y="246"/>
              </a:cxn>
              <a:cxn ang="0">
                <a:pos x="193" y="270"/>
              </a:cxn>
            </a:cxnLst>
            <a:rect l="0" t="0" r="r" b="b"/>
            <a:pathLst>
              <a:path w="590" h="571">
                <a:moveTo>
                  <a:pt x="193" y="270"/>
                </a:moveTo>
                <a:cubicBezTo>
                  <a:pt x="172" y="284"/>
                  <a:pt x="119" y="309"/>
                  <a:pt x="91" y="330"/>
                </a:cubicBezTo>
                <a:cubicBezTo>
                  <a:pt x="63" y="351"/>
                  <a:pt x="38" y="372"/>
                  <a:pt x="23" y="394"/>
                </a:cubicBezTo>
                <a:cubicBezTo>
                  <a:pt x="8" y="416"/>
                  <a:pt x="4" y="443"/>
                  <a:pt x="3" y="460"/>
                </a:cubicBezTo>
                <a:cubicBezTo>
                  <a:pt x="2" y="477"/>
                  <a:pt x="0" y="480"/>
                  <a:pt x="19" y="494"/>
                </a:cubicBezTo>
                <a:cubicBezTo>
                  <a:pt x="38" y="508"/>
                  <a:pt x="89" y="534"/>
                  <a:pt x="119" y="546"/>
                </a:cubicBezTo>
                <a:cubicBezTo>
                  <a:pt x="149" y="558"/>
                  <a:pt x="175" y="571"/>
                  <a:pt x="201" y="568"/>
                </a:cubicBezTo>
                <a:cubicBezTo>
                  <a:pt x="227" y="565"/>
                  <a:pt x="243" y="552"/>
                  <a:pt x="277" y="530"/>
                </a:cubicBezTo>
                <a:cubicBezTo>
                  <a:pt x="311" y="508"/>
                  <a:pt x="361" y="477"/>
                  <a:pt x="405" y="434"/>
                </a:cubicBezTo>
                <a:cubicBezTo>
                  <a:pt x="449" y="391"/>
                  <a:pt x="511" y="320"/>
                  <a:pt x="541" y="272"/>
                </a:cubicBezTo>
                <a:cubicBezTo>
                  <a:pt x="571" y="224"/>
                  <a:pt x="576" y="181"/>
                  <a:pt x="583" y="144"/>
                </a:cubicBezTo>
                <a:cubicBezTo>
                  <a:pt x="590" y="107"/>
                  <a:pt x="587" y="69"/>
                  <a:pt x="585" y="48"/>
                </a:cubicBezTo>
                <a:cubicBezTo>
                  <a:pt x="583" y="27"/>
                  <a:pt x="577" y="27"/>
                  <a:pt x="573" y="20"/>
                </a:cubicBezTo>
                <a:cubicBezTo>
                  <a:pt x="569" y="13"/>
                  <a:pt x="566" y="8"/>
                  <a:pt x="559" y="6"/>
                </a:cubicBezTo>
                <a:cubicBezTo>
                  <a:pt x="552" y="4"/>
                  <a:pt x="540" y="0"/>
                  <a:pt x="529" y="6"/>
                </a:cubicBezTo>
                <a:cubicBezTo>
                  <a:pt x="518" y="12"/>
                  <a:pt x="510" y="30"/>
                  <a:pt x="493" y="44"/>
                </a:cubicBezTo>
                <a:cubicBezTo>
                  <a:pt x="476" y="58"/>
                  <a:pt x="452" y="72"/>
                  <a:pt x="427" y="90"/>
                </a:cubicBezTo>
                <a:cubicBezTo>
                  <a:pt x="402" y="108"/>
                  <a:pt x="370" y="129"/>
                  <a:pt x="341" y="150"/>
                </a:cubicBezTo>
                <a:cubicBezTo>
                  <a:pt x="312" y="171"/>
                  <a:pt x="275" y="200"/>
                  <a:pt x="255" y="216"/>
                </a:cubicBezTo>
                <a:cubicBezTo>
                  <a:pt x="235" y="232"/>
                  <a:pt x="229" y="237"/>
                  <a:pt x="219" y="246"/>
                </a:cubicBezTo>
                <a:cubicBezTo>
                  <a:pt x="209" y="255"/>
                  <a:pt x="214" y="256"/>
                  <a:pt x="193" y="270"/>
                </a:cubicBezTo>
                <a:close/>
              </a:path>
            </a:pathLst>
          </a:custGeom>
          <a:solidFill>
            <a:srgbClr val="FFFF00">
              <a:alpha val="7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086467"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086519" name="Line 55"/>
          <p:cNvSpPr>
            <a:spLocks noChangeShapeType="1"/>
          </p:cNvSpPr>
          <p:nvPr/>
        </p:nvSpPr>
        <p:spPr bwMode="auto">
          <a:xfrm flipV="1">
            <a:off x="2536825" y="4429125"/>
            <a:ext cx="488950" cy="201613"/>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20" name="Line 56"/>
          <p:cNvSpPr>
            <a:spLocks noChangeShapeType="1"/>
          </p:cNvSpPr>
          <p:nvPr/>
        </p:nvSpPr>
        <p:spPr bwMode="auto">
          <a:xfrm flipV="1">
            <a:off x="3248025" y="4162425"/>
            <a:ext cx="406400" cy="179388"/>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21" name="Line 57"/>
          <p:cNvSpPr>
            <a:spLocks noChangeShapeType="1"/>
          </p:cNvSpPr>
          <p:nvPr/>
        </p:nvSpPr>
        <p:spPr bwMode="auto">
          <a:xfrm flipV="1">
            <a:off x="3940175" y="3800475"/>
            <a:ext cx="400050" cy="201613"/>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22" name="Line 58"/>
          <p:cNvSpPr>
            <a:spLocks noChangeShapeType="1"/>
          </p:cNvSpPr>
          <p:nvPr/>
        </p:nvSpPr>
        <p:spPr bwMode="auto">
          <a:xfrm flipV="1">
            <a:off x="4448175" y="3568700"/>
            <a:ext cx="330200" cy="176213"/>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23" name="Line 59"/>
          <p:cNvSpPr>
            <a:spLocks noChangeShapeType="1"/>
          </p:cNvSpPr>
          <p:nvPr/>
        </p:nvSpPr>
        <p:spPr bwMode="auto">
          <a:xfrm flipH="1">
            <a:off x="4413250" y="4110038"/>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24" name="Line 60"/>
          <p:cNvSpPr>
            <a:spLocks noChangeShapeType="1"/>
          </p:cNvSpPr>
          <p:nvPr/>
        </p:nvSpPr>
        <p:spPr bwMode="auto">
          <a:xfrm flipH="1">
            <a:off x="3895725" y="4573588"/>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25" name="Line 61"/>
          <p:cNvSpPr>
            <a:spLocks noChangeShapeType="1"/>
          </p:cNvSpPr>
          <p:nvPr/>
        </p:nvSpPr>
        <p:spPr bwMode="auto">
          <a:xfrm flipH="1">
            <a:off x="4029075" y="4564063"/>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53" name="Line 89"/>
          <p:cNvSpPr>
            <a:spLocks noChangeShapeType="1"/>
          </p:cNvSpPr>
          <p:nvPr/>
        </p:nvSpPr>
        <p:spPr bwMode="auto">
          <a:xfrm flipH="1">
            <a:off x="4699000" y="3957638"/>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54" name="Line 90"/>
          <p:cNvSpPr>
            <a:spLocks noChangeShapeType="1"/>
          </p:cNvSpPr>
          <p:nvPr/>
        </p:nvSpPr>
        <p:spPr bwMode="auto">
          <a:xfrm flipH="1">
            <a:off x="3409950" y="5008563"/>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55" name="Line 91"/>
          <p:cNvSpPr>
            <a:spLocks noChangeShapeType="1"/>
          </p:cNvSpPr>
          <p:nvPr/>
        </p:nvSpPr>
        <p:spPr bwMode="auto">
          <a:xfrm flipH="1">
            <a:off x="3403600" y="5138738"/>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56" name="Line 92"/>
          <p:cNvSpPr>
            <a:spLocks noChangeShapeType="1"/>
          </p:cNvSpPr>
          <p:nvPr/>
        </p:nvSpPr>
        <p:spPr bwMode="auto">
          <a:xfrm flipH="1">
            <a:off x="2816225" y="5675313"/>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57" name="Line 93"/>
          <p:cNvSpPr>
            <a:spLocks noChangeShapeType="1"/>
          </p:cNvSpPr>
          <p:nvPr/>
        </p:nvSpPr>
        <p:spPr bwMode="auto">
          <a:xfrm flipH="1">
            <a:off x="2774950" y="5592763"/>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58" name="Line 94"/>
          <p:cNvSpPr>
            <a:spLocks noChangeShapeType="1"/>
          </p:cNvSpPr>
          <p:nvPr/>
        </p:nvSpPr>
        <p:spPr bwMode="auto">
          <a:xfrm flipV="1">
            <a:off x="2727325" y="3975100"/>
            <a:ext cx="476250" cy="160338"/>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59" name="Line 95"/>
          <p:cNvSpPr>
            <a:spLocks noChangeShapeType="1"/>
          </p:cNvSpPr>
          <p:nvPr/>
        </p:nvSpPr>
        <p:spPr bwMode="auto">
          <a:xfrm flipV="1">
            <a:off x="3454400" y="3768725"/>
            <a:ext cx="358775" cy="115888"/>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60" name="Line 96"/>
          <p:cNvSpPr>
            <a:spLocks noChangeShapeType="1"/>
          </p:cNvSpPr>
          <p:nvPr/>
        </p:nvSpPr>
        <p:spPr bwMode="auto">
          <a:xfrm flipV="1">
            <a:off x="4054475" y="3533775"/>
            <a:ext cx="327025" cy="141288"/>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61" name="Line 97"/>
          <p:cNvSpPr>
            <a:spLocks noChangeShapeType="1"/>
          </p:cNvSpPr>
          <p:nvPr/>
        </p:nvSpPr>
        <p:spPr bwMode="auto">
          <a:xfrm flipV="1">
            <a:off x="4610100" y="3289300"/>
            <a:ext cx="390525" cy="147638"/>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62" name="Freeform 98"/>
          <p:cNvSpPr>
            <a:spLocks/>
          </p:cNvSpPr>
          <p:nvPr/>
        </p:nvSpPr>
        <p:spPr bwMode="auto">
          <a:xfrm>
            <a:off x="4870450" y="3478213"/>
            <a:ext cx="261938" cy="39687"/>
          </a:xfrm>
          <a:custGeom>
            <a:avLst/>
            <a:gdLst/>
            <a:ahLst/>
            <a:cxnLst>
              <a:cxn ang="0">
                <a:pos x="0" y="20"/>
              </a:cxn>
              <a:cxn ang="0">
                <a:pos x="54" y="2"/>
              </a:cxn>
              <a:cxn ang="0">
                <a:pos x="142" y="10"/>
              </a:cxn>
              <a:cxn ang="0">
                <a:pos x="165" y="25"/>
              </a:cxn>
            </a:cxnLst>
            <a:rect l="0" t="0" r="r" b="b"/>
            <a:pathLst>
              <a:path w="165" h="25">
                <a:moveTo>
                  <a:pt x="0" y="20"/>
                </a:moveTo>
                <a:cubicBezTo>
                  <a:pt x="15" y="12"/>
                  <a:pt x="30" y="4"/>
                  <a:pt x="54" y="2"/>
                </a:cubicBezTo>
                <a:cubicBezTo>
                  <a:pt x="78" y="0"/>
                  <a:pt x="124" y="6"/>
                  <a:pt x="142" y="10"/>
                </a:cubicBezTo>
                <a:cubicBezTo>
                  <a:pt x="160" y="14"/>
                  <a:pt x="162" y="19"/>
                  <a:pt x="165" y="25"/>
                </a:cubicBezTo>
              </a:path>
            </a:pathLst>
          </a:custGeom>
          <a:noFill/>
          <a:ln w="28575"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4" name="Group 113"/>
          <p:cNvGrpSpPr>
            <a:grpSpLocks/>
          </p:cNvGrpSpPr>
          <p:nvPr/>
        </p:nvGrpSpPr>
        <p:grpSpPr bwMode="auto">
          <a:xfrm>
            <a:off x="5106988" y="3508375"/>
            <a:ext cx="66675" cy="152400"/>
            <a:chOff x="3217" y="2210"/>
            <a:chExt cx="42" cy="96"/>
          </a:xfrm>
          <a:effectLst>
            <a:outerShdw blurRad="50800" dist="38100" dir="2700000" algn="tl" rotWithShape="0">
              <a:prstClr val="black">
                <a:alpha val="40000"/>
              </a:prstClr>
            </a:outerShdw>
          </a:effectLst>
        </p:grpSpPr>
        <p:sp>
          <p:nvSpPr>
            <p:cNvPr id="1086568" name="Freeform 104"/>
            <p:cNvSpPr>
              <a:spLocks/>
            </p:cNvSpPr>
            <p:nvPr/>
          </p:nvSpPr>
          <p:spPr bwMode="auto">
            <a:xfrm>
              <a:off x="3231" y="2210"/>
              <a:ext cx="14" cy="63"/>
            </a:xfrm>
            <a:custGeom>
              <a:avLst/>
              <a:gdLst/>
              <a:ahLst/>
              <a:cxnLst>
                <a:cxn ang="0">
                  <a:pos x="0" y="0"/>
                </a:cxn>
                <a:cxn ang="0">
                  <a:pos x="11" y="18"/>
                </a:cxn>
                <a:cxn ang="0">
                  <a:pos x="14" y="39"/>
                </a:cxn>
                <a:cxn ang="0">
                  <a:pos x="9" y="63"/>
                </a:cxn>
              </a:cxnLst>
              <a:rect l="0" t="0" r="r" b="b"/>
              <a:pathLst>
                <a:path w="14" h="63">
                  <a:moveTo>
                    <a:pt x="0" y="0"/>
                  </a:moveTo>
                  <a:cubicBezTo>
                    <a:pt x="4" y="6"/>
                    <a:pt x="9" y="12"/>
                    <a:pt x="11" y="18"/>
                  </a:cubicBezTo>
                  <a:cubicBezTo>
                    <a:pt x="13" y="24"/>
                    <a:pt x="14" y="32"/>
                    <a:pt x="14" y="39"/>
                  </a:cubicBezTo>
                  <a:cubicBezTo>
                    <a:pt x="14" y="46"/>
                    <a:pt x="11" y="54"/>
                    <a:pt x="9" y="63"/>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86570" name="AutoShape 106"/>
            <p:cNvSpPr>
              <a:spLocks noChangeArrowheads="1"/>
            </p:cNvSpPr>
            <p:nvPr/>
          </p:nvSpPr>
          <p:spPr bwMode="auto">
            <a:xfrm rot="11642174">
              <a:off x="3217" y="2260"/>
              <a:ext cx="42" cy="4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5" name="Group 110"/>
          <p:cNvGrpSpPr>
            <a:grpSpLocks/>
          </p:cNvGrpSpPr>
          <p:nvPr/>
        </p:nvGrpSpPr>
        <p:grpSpPr bwMode="auto">
          <a:xfrm>
            <a:off x="5157788" y="3268663"/>
            <a:ext cx="201612" cy="206375"/>
            <a:chOff x="3249" y="2059"/>
            <a:chExt cx="127" cy="130"/>
          </a:xfrm>
          <a:effectLst>
            <a:outerShdw blurRad="50800" dist="38100" dir="2700000" algn="tl" rotWithShape="0">
              <a:prstClr val="black">
                <a:alpha val="40000"/>
              </a:prstClr>
            </a:outerShdw>
          </a:effectLst>
        </p:grpSpPr>
        <p:sp>
          <p:nvSpPr>
            <p:cNvPr id="1086566" name="Freeform 102"/>
            <p:cNvSpPr>
              <a:spLocks/>
            </p:cNvSpPr>
            <p:nvPr/>
          </p:nvSpPr>
          <p:spPr bwMode="auto">
            <a:xfrm>
              <a:off x="3249" y="2059"/>
              <a:ext cx="104" cy="95"/>
            </a:xfrm>
            <a:custGeom>
              <a:avLst/>
              <a:gdLst/>
              <a:ahLst/>
              <a:cxnLst>
                <a:cxn ang="0">
                  <a:pos x="0" y="1"/>
                </a:cxn>
                <a:cxn ang="0">
                  <a:pos x="18" y="2"/>
                </a:cxn>
                <a:cxn ang="0">
                  <a:pos x="47" y="11"/>
                </a:cxn>
                <a:cxn ang="0">
                  <a:pos x="75" y="32"/>
                </a:cxn>
                <a:cxn ang="0">
                  <a:pos x="99" y="65"/>
                </a:cxn>
                <a:cxn ang="0">
                  <a:pos x="104" y="95"/>
                </a:cxn>
              </a:cxnLst>
              <a:rect l="0" t="0" r="r" b="b"/>
              <a:pathLst>
                <a:path w="104" h="95">
                  <a:moveTo>
                    <a:pt x="0" y="1"/>
                  </a:moveTo>
                  <a:cubicBezTo>
                    <a:pt x="5" y="0"/>
                    <a:pt x="10" y="0"/>
                    <a:pt x="18" y="2"/>
                  </a:cubicBezTo>
                  <a:cubicBezTo>
                    <a:pt x="26" y="4"/>
                    <a:pt x="38" y="6"/>
                    <a:pt x="47" y="11"/>
                  </a:cubicBezTo>
                  <a:cubicBezTo>
                    <a:pt x="56" y="16"/>
                    <a:pt x="66" y="23"/>
                    <a:pt x="75" y="32"/>
                  </a:cubicBezTo>
                  <a:cubicBezTo>
                    <a:pt x="84" y="41"/>
                    <a:pt x="94" y="55"/>
                    <a:pt x="99" y="65"/>
                  </a:cubicBezTo>
                  <a:cubicBezTo>
                    <a:pt x="104" y="75"/>
                    <a:pt x="104" y="85"/>
                    <a:pt x="104" y="95"/>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86571" name="AutoShape 107"/>
            <p:cNvSpPr>
              <a:spLocks noChangeArrowheads="1"/>
            </p:cNvSpPr>
            <p:nvPr/>
          </p:nvSpPr>
          <p:spPr bwMode="auto">
            <a:xfrm rot="10536077">
              <a:off x="3334" y="2143"/>
              <a:ext cx="42" cy="4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6" name="Group 111"/>
          <p:cNvGrpSpPr>
            <a:grpSpLocks/>
          </p:cNvGrpSpPr>
          <p:nvPr/>
        </p:nvGrpSpPr>
        <p:grpSpPr bwMode="auto">
          <a:xfrm>
            <a:off x="5114925" y="3613150"/>
            <a:ext cx="179388" cy="252413"/>
            <a:chOff x="3222" y="2276"/>
            <a:chExt cx="113" cy="159"/>
          </a:xfrm>
          <a:effectLst>
            <a:outerShdw blurRad="50800" dist="38100" dir="2700000" algn="tl" rotWithShape="0">
              <a:prstClr val="black">
                <a:alpha val="40000"/>
              </a:prstClr>
            </a:outerShdw>
          </a:effectLst>
        </p:grpSpPr>
        <p:sp>
          <p:nvSpPr>
            <p:cNvPr id="1086567" name="Freeform 103"/>
            <p:cNvSpPr>
              <a:spLocks/>
            </p:cNvSpPr>
            <p:nvPr/>
          </p:nvSpPr>
          <p:spPr bwMode="auto">
            <a:xfrm>
              <a:off x="3249" y="2276"/>
              <a:ext cx="86" cy="129"/>
            </a:xfrm>
            <a:custGeom>
              <a:avLst/>
              <a:gdLst/>
              <a:ahLst/>
              <a:cxnLst>
                <a:cxn ang="0">
                  <a:pos x="86" y="0"/>
                </a:cxn>
                <a:cxn ang="0">
                  <a:pos x="53" y="67"/>
                </a:cxn>
                <a:cxn ang="0">
                  <a:pos x="0" y="129"/>
                </a:cxn>
              </a:cxnLst>
              <a:rect l="0" t="0" r="r" b="b"/>
              <a:pathLst>
                <a:path w="86" h="129">
                  <a:moveTo>
                    <a:pt x="86" y="0"/>
                  </a:moveTo>
                  <a:cubicBezTo>
                    <a:pt x="76" y="23"/>
                    <a:pt x="67" y="46"/>
                    <a:pt x="53" y="67"/>
                  </a:cubicBezTo>
                  <a:cubicBezTo>
                    <a:pt x="39" y="88"/>
                    <a:pt x="19" y="108"/>
                    <a:pt x="0" y="129"/>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86572" name="AutoShape 108"/>
            <p:cNvSpPr>
              <a:spLocks noChangeArrowheads="1"/>
            </p:cNvSpPr>
            <p:nvPr/>
          </p:nvSpPr>
          <p:spPr bwMode="auto">
            <a:xfrm rot="13450658">
              <a:off x="3222" y="2389"/>
              <a:ext cx="42" cy="4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7" name="Group 112"/>
          <p:cNvGrpSpPr>
            <a:grpSpLocks/>
          </p:cNvGrpSpPr>
          <p:nvPr/>
        </p:nvGrpSpPr>
        <p:grpSpPr bwMode="auto">
          <a:xfrm>
            <a:off x="4921250" y="3670300"/>
            <a:ext cx="201613" cy="255588"/>
            <a:chOff x="3100" y="2312"/>
            <a:chExt cx="127" cy="161"/>
          </a:xfrm>
          <a:effectLst>
            <a:outerShdw blurRad="50800" dist="38100" dir="2700000" algn="tl" rotWithShape="0">
              <a:prstClr val="black">
                <a:alpha val="40000"/>
              </a:prstClr>
            </a:outerShdw>
          </a:effectLst>
        </p:grpSpPr>
        <p:sp>
          <p:nvSpPr>
            <p:cNvPr id="1086569" name="Freeform 105"/>
            <p:cNvSpPr>
              <a:spLocks/>
            </p:cNvSpPr>
            <p:nvPr/>
          </p:nvSpPr>
          <p:spPr bwMode="auto">
            <a:xfrm>
              <a:off x="3132" y="2312"/>
              <a:ext cx="95" cy="127"/>
            </a:xfrm>
            <a:custGeom>
              <a:avLst/>
              <a:gdLst/>
              <a:ahLst/>
              <a:cxnLst>
                <a:cxn ang="0">
                  <a:pos x="95" y="0"/>
                </a:cxn>
                <a:cxn ang="0">
                  <a:pos x="68" y="49"/>
                </a:cxn>
                <a:cxn ang="0">
                  <a:pos x="0" y="127"/>
                </a:cxn>
              </a:cxnLst>
              <a:rect l="0" t="0" r="r" b="b"/>
              <a:pathLst>
                <a:path w="95" h="127">
                  <a:moveTo>
                    <a:pt x="95" y="0"/>
                  </a:moveTo>
                  <a:cubicBezTo>
                    <a:pt x="89" y="14"/>
                    <a:pt x="84" y="28"/>
                    <a:pt x="68" y="49"/>
                  </a:cubicBezTo>
                  <a:cubicBezTo>
                    <a:pt x="52" y="70"/>
                    <a:pt x="26" y="98"/>
                    <a:pt x="0" y="127"/>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86573" name="AutoShape 109"/>
            <p:cNvSpPr>
              <a:spLocks noChangeArrowheads="1"/>
            </p:cNvSpPr>
            <p:nvPr/>
          </p:nvSpPr>
          <p:spPr bwMode="auto">
            <a:xfrm rot="13450658">
              <a:off x="3100" y="2427"/>
              <a:ext cx="42" cy="4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sp>
        <p:nvSpPr>
          <p:cNvPr id="1086578" name="Line 114"/>
          <p:cNvSpPr>
            <a:spLocks noChangeShapeType="1"/>
          </p:cNvSpPr>
          <p:nvPr/>
        </p:nvSpPr>
        <p:spPr bwMode="auto">
          <a:xfrm flipH="1">
            <a:off x="2139950" y="6280150"/>
            <a:ext cx="298450" cy="284163"/>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086579" name="Line 115"/>
          <p:cNvSpPr>
            <a:spLocks noChangeShapeType="1"/>
          </p:cNvSpPr>
          <p:nvPr/>
        </p:nvSpPr>
        <p:spPr bwMode="auto">
          <a:xfrm flipH="1">
            <a:off x="1957388" y="6335713"/>
            <a:ext cx="298450" cy="284162"/>
          </a:xfrm>
          <a:prstGeom prst="line">
            <a:avLst/>
          </a:prstGeom>
          <a:noFill/>
          <a:ln w="28575">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2338"/>
                                        </p:tgtEl>
                                        <p:attrNameLst>
                                          <p:attrName>style.visibility</p:attrName>
                                        </p:attrNameLst>
                                      </p:cBhvr>
                                      <p:to>
                                        <p:strVal val="visible"/>
                                      </p:to>
                                    </p:set>
                                    <p:animEffect transition="in" filter="fade">
                                      <p:cBhvr>
                                        <p:cTn id="7" dur="500"/>
                                        <p:tgtEl>
                                          <p:spTgt spid="142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86519"/>
                                        </p:tgtEl>
                                        <p:attrNameLst>
                                          <p:attrName>style.visibility</p:attrName>
                                        </p:attrNameLst>
                                      </p:cBhvr>
                                      <p:to>
                                        <p:strVal val="visible"/>
                                      </p:to>
                                    </p:set>
                                    <p:animEffect transition="in" filter="wipe(left)">
                                      <p:cBhvr>
                                        <p:cTn id="12" dur="1000"/>
                                        <p:tgtEl>
                                          <p:spTgt spid="1086519"/>
                                        </p:tgtEl>
                                      </p:cBhvr>
                                    </p:animEffect>
                                  </p:childTnLst>
                                </p:cTn>
                              </p:par>
                              <p:par>
                                <p:cTn id="13" presetID="22" presetClass="entr" presetSubtype="8" fill="hold" nodeType="withEffect">
                                  <p:stCondLst>
                                    <p:cond delay="0"/>
                                  </p:stCondLst>
                                  <p:childTnLst>
                                    <p:set>
                                      <p:cBhvr>
                                        <p:cTn id="14" dur="1" fill="hold">
                                          <p:stCondLst>
                                            <p:cond delay="0"/>
                                          </p:stCondLst>
                                        </p:cTn>
                                        <p:tgtEl>
                                          <p:spTgt spid="1086558"/>
                                        </p:tgtEl>
                                        <p:attrNameLst>
                                          <p:attrName>style.visibility</p:attrName>
                                        </p:attrNameLst>
                                      </p:cBhvr>
                                      <p:to>
                                        <p:strVal val="visible"/>
                                      </p:to>
                                    </p:set>
                                    <p:animEffect transition="in" filter="wipe(left)">
                                      <p:cBhvr>
                                        <p:cTn id="15" dur="1000"/>
                                        <p:tgtEl>
                                          <p:spTgt spid="1086558"/>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086520"/>
                                        </p:tgtEl>
                                        <p:attrNameLst>
                                          <p:attrName>style.visibility</p:attrName>
                                        </p:attrNameLst>
                                      </p:cBhvr>
                                      <p:to>
                                        <p:strVal val="visible"/>
                                      </p:to>
                                    </p:set>
                                    <p:animEffect transition="in" filter="wipe(left)">
                                      <p:cBhvr>
                                        <p:cTn id="19" dur="1000"/>
                                        <p:tgtEl>
                                          <p:spTgt spid="1086520"/>
                                        </p:tgtEl>
                                      </p:cBhvr>
                                    </p:animEffect>
                                  </p:childTnLst>
                                </p:cTn>
                              </p:par>
                              <p:par>
                                <p:cTn id="20" presetID="22" presetClass="entr" presetSubtype="8" fill="hold" nodeType="withEffect">
                                  <p:stCondLst>
                                    <p:cond delay="0"/>
                                  </p:stCondLst>
                                  <p:childTnLst>
                                    <p:set>
                                      <p:cBhvr>
                                        <p:cTn id="21" dur="1" fill="hold">
                                          <p:stCondLst>
                                            <p:cond delay="0"/>
                                          </p:stCondLst>
                                        </p:cTn>
                                        <p:tgtEl>
                                          <p:spTgt spid="1086559"/>
                                        </p:tgtEl>
                                        <p:attrNameLst>
                                          <p:attrName>style.visibility</p:attrName>
                                        </p:attrNameLst>
                                      </p:cBhvr>
                                      <p:to>
                                        <p:strVal val="visible"/>
                                      </p:to>
                                    </p:set>
                                    <p:animEffect transition="in" filter="wipe(left)">
                                      <p:cBhvr>
                                        <p:cTn id="22" dur="1000"/>
                                        <p:tgtEl>
                                          <p:spTgt spid="1086559"/>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086521"/>
                                        </p:tgtEl>
                                        <p:attrNameLst>
                                          <p:attrName>style.visibility</p:attrName>
                                        </p:attrNameLst>
                                      </p:cBhvr>
                                      <p:to>
                                        <p:strVal val="visible"/>
                                      </p:to>
                                    </p:set>
                                    <p:animEffect transition="in" filter="wipe(left)">
                                      <p:cBhvr>
                                        <p:cTn id="26" dur="1000"/>
                                        <p:tgtEl>
                                          <p:spTgt spid="1086521"/>
                                        </p:tgtEl>
                                      </p:cBhvr>
                                    </p:animEffect>
                                  </p:childTnLst>
                                </p:cTn>
                              </p:par>
                              <p:par>
                                <p:cTn id="27" presetID="22" presetClass="entr" presetSubtype="8" fill="hold" nodeType="withEffect">
                                  <p:stCondLst>
                                    <p:cond delay="0"/>
                                  </p:stCondLst>
                                  <p:childTnLst>
                                    <p:set>
                                      <p:cBhvr>
                                        <p:cTn id="28" dur="1" fill="hold">
                                          <p:stCondLst>
                                            <p:cond delay="0"/>
                                          </p:stCondLst>
                                        </p:cTn>
                                        <p:tgtEl>
                                          <p:spTgt spid="1086560"/>
                                        </p:tgtEl>
                                        <p:attrNameLst>
                                          <p:attrName>style.visibility</p:attrName>
                                        </p:attrNameLst>
                                      </p:cBhvr>
                                      <p:to>
                                        <p:strVal val="visible"/>
                                      </p:to>
                                    </p:set>
                                    <p:animEffect transition="in" filter="wipe(left)">
                                      <p:cBhvr>
                                        <p:cTn id="29" dur="1000"/>
                                        <p:tgtEl>
                                          <p:spTgt spid="1086560"/>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1086522"/>
                                        </p:tgtEl>
                                        <p:attrNameLst>
                                          <p:attrName>style.visibility</p:attrName>
                                        </p:attrNameLst>
                                      </p:cBhvr>
                                      <p:to>
                                        <p:strVal val="visible"/>
                                      </p:to>
                                    </p:set>
                                    <p:animEffect transition="in" filter="wipe(left)">
                                      <p:cBhvr>
                                        <p:cTn id="33" dur="1000"/>
                                        <p:tgtEl>
                                          <p:spTgt spid="1086522"/>
                                        </p:tgtEl>
                                      </p:cBhvr>
                                    </p:animEffect>
                                  </p:childTnLst>
                                </p:cTn>
                              </p:par>
                              <p:par>
                                <p:cTn id="34" presetID="22" presetClass="entr" presetSubtype="8" fill="hold" nodeType="withEffect">
                                  <p:stCondLst>
                                    <p:cond delay="0"/>
                                  </p:stCondLst>
                                  <p:childTnLst>
                                    <p:set>
                                      <p:cBhvr>
                                        <p:cTn id="35" dur="1" fill="hold">
                                          <p:stCondLst>
                                            <p:cond delay="0"/>
                                          </p:stCondLst>
                                        </p:cTn>
                                        <p:tgtEl>
                                          <p:spTgt spid="1086561"/>
                                        </p:tgtEl>
                                        <p:attrNameLst>
                                          <p:attrName>style.visibility</p:attrName>
                                        </p:attrNameLst>
                                      </p:cBhvr>
                                      <p:to>
                                        <p:strVal val="visible"/>
                                      </p:to>
                                    </p:set>
                                    <p:animEffect transition="in" filter="wipe(left)">
                                      <p:cBhvr>
                                        <p:cTn id="36" dur="1000"/>
                                        <p:tgtEl>
                                          <p:spTgt spid="1086561"/>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1086562"/>
                                        </p:tgtEl>
                                        <p:attrNameLst>
                                          <p:attrName>style.visibility</p:attrName>
                                        </p:attrNameLst>
                                      </p:cBhvr>
                                      <p:to>
                                        <p:strVal val="visible"/>
                                      </p:to>
                                    </p:set>
                                    <p:animEffect transition="in" filter="wipe(left)">
                                      <p:cBhvr>
                                        <p:cTn id="40" dur="1000"/>
                                        <p:tgtEl>
                                          <p:spTgt spid="1086562"/>
                                        </p:tgtEl>
                                      </p:cBhvr>
                                    </p:animEffect>
                                  </p:childTnLst>
                                </p:cTn>
                              </p:par>
                            </p:childTnLst>
                          </p:cTn>
                        </p:par>
                        <p:par>
                          <p:cTn id="41" fill="hold">
                            <p:stCondLst>
                              <p:cond delay="5000"/>
                            </p:stCondLst>
                            <p:childTnLst>
                              <p:par>
                                <p:cTn id="42" presetID="22" presetClass="entr" presetSubtype="1"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up)">
                                      <p:cBhvr>
                                        <p:cTn id="44" dur="1000"/>
                                        <p:tgtEl>
                                          <p:spTgt spid="4"/>
                                        </p:tgtEl>
                                      </p:cBhvr>
                                    </p:animEffect>
                                  </p:childTnLst>
                                </p:cTn>
                              </p:par>
                              <p:par>
                                <p:cTn id="45" presetID="22" presetClass="entr" presetSubtype="1"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0"/>
                                        <p:tgtEl>
                                          <p:spTgt spid="5"/>
                                        </p:tgtEl>
                                      </p:cBhvr>
                                    </p:animEffect>
                                  </p:childTnLst>
                                </p:cTn>
                              </p:par>
                            </p:childTnLst>
                          </p:cTn>
                        </p:par>
                        <p:par>
                          <p:cTn id="48" fill="hold">
                            <p:stCondLst>
                              <p:cond delay="6000"/>
                            </p:stCondLst>
                            <p:childTnLst>
                              <p:par>
                                <p:cTn id="49" presetID="22" presetClass="entr" presetSubtype="1"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up)">
                                      <p:cBhvr>
                                        <p:cTn id="51" dur="1000"/>
                                        <p:tgtEl>
                                          <p:spTgt spid="7"/>
                                        </p:tgtEl>
                                      </p:cBhvr>
                                    </p:animEffect>
                                  </p:childTnLst>
                                </p:cTn>
                              </p:par>
                              <p:par>
                                <p:cTn id="52" presetID="22" presetClass="entr" presetSubtype="1"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up)">
                                      <p:cBhvr>
                                        <p:cTn id="54" dur="1000"/>
                                        <p:tgtEl>
                                          <p:spTgt spid="6"/>
                                        </p:tgtEl>
                                      </p:cBhvr>
                                    </p:animEffect>
                                  </p:childTnLst>
                                </p:cTn>
                              </p:par>
                            </p:childTnLst>
                          </p:cTn>
                        </p:par>
                        <p:par>
                          <p:cTn id="55" fill="hold">
                            <p:stCondLst>
                              <p:cond delay="7000"/>
                            </p:stCondLst>
                            <p:childTnLst>
                              <p:par>
                                <p:cTn id="56" presetID="22" presetClass="entr" presetSubtype="1" fill="hold" nodeType="afterEffect">
                                  <p:stCondLst>
                                    <p:cond delay="0"/>
                                  </p:stCondLst>
                                  <p:childTnLst>
                                    <p:set>
                                      <p:cBhvr>
                                        <p:cTn id="57" dur="1" fill="hold">
                                          <p:stCondLst>
                                            <p:cond delay="0"/>
                                          </p:stCondLst>
                                        </p:cTn>
                                        <p:tgtEl>
                                          <p:spTgt spid="1086553"/>
                                        </p:tgtEl>
                                        <p:attrNameLst>
                                          <p:attrName>style.visibility</p:attrName>
                                        </p:attrNameLst>
                                      </p:cBhvr>
                                      <p:to>
                                        <p:strVal val="visible"/>
                                      </p:to>
                                    </p:set>
                                    <p:animEffect transition="in" filter="wipe(up)">
                                      <p:cBhvr>
                                        <p:cTn id="58" dur="1000"/>
                                        <p:tgtEl>
                                          <p:spTgt spid="1086553"/>
                                        </p:tgtEl>
                                      </p:cBhvr>
                                    </p:animEffect>
                                  </p:childTnLst>
                                </p:cTn>
                              </p:par>
                              <p:par>
                                <p:cTn id="59" presetID="22" presetClass="entr" presetSubtype="1" fill="hold" nodeType="withEffect">
                                  <p:stCondLst>
                                    <p:cond delay="0"/>
                                  </p:stCondLst>
                                  <p:childTnLst>
                                    <p:set>
                                      <p:cBhvr>
                                        <p:cTn id="60" dur="1" fill="hold">
                                          <p:stCondLst>
                                            <p:cond delay="0"/>
                                          </p:stCondLst>
                                        </p:cTn>
                                        <p:tgtEl>
                                          <p:spTgt spid="1086523"/>
                                        </p:tgtEl>
                                        <p:attrNameLst>
                                          <p:attrName>style.visibility</p:attrName>
                                        </p:attrNameLst>
                                      </p:cBhvr>
                                      <p:to>
                                        <p:strVal val="visible"/>
                                      </p:to>
                                    </p:set>
                                    <p:animEffect transition="in" filter="wipe(up)">
                                      <p:cBhvr>
                                        <p:cTn id="61" dur="1000"/>
                                        <p:tgtEl>
                                          <p:spTgt spid="1086523"/>
                                        </p:tgtEl>
                                      </p:cBhvr>
                                    </p:animEffect>
                                  </p:childTnLst>
                                </p:cTn>
                              </p:par>
                            </p:childTnLst>
                          </p:cTn>
                        </p:par>
                        <p:par>
                          <p:cTn id="62" fill="hold">
                            <p:stCondLst>
                              <p:cond delay="8000"/>
                            </p:stCondLst>
                            <p:childTnLst>
                              <p:par>
                                <p:cTn id="63" presetID="22" presetClass="entr" presetSubtype="1" fill="hold" nodeType="afterEffect">
                                  <p:stCondLst>
                                    <p:cond delay="0"/>
                                  </p:stCondLst>
                                  <p:childTnLst>
                                    <p:set>
                                      <p:cBhvr>
                                        <p:cTn id="64" dur="1" fill="hold">
                                          <p:stCondLst>
                                            <p:cond delay="0"/>
                                          </p:stCondLst>
                                        </p:cTn>
                                        <p:tgtEl>
                                          <p:spTgt spid="1086525"/>
                                        </p:tgtEl>
                                        <p:attrNameLst>
                                          <p:attrName>style.visibility</p:attrName>
                                        </p:attrNameLst>
                                      </p:cBhvr>
                                      <p:to>
                                        <p:strVal val="visible"/>
                                      </p:to>
                                    </p:set>
                                    <p:animEffect transition="in" filter="wipe(up)">
                                      <p:cBhvr>
                                        <p:cTn id="65" dur="1000"/>
                                        <p:tgtEl>
                                          <p:spTgt spid="1086525"/>
                                        </p:tgtEl>
                                      </p:cBhvr>
                                    </p:animEffect>
                                  </p:childTnLst>
                                </p:cTn>
                              </p:par>
                              <p:par>
                                <p:cTn id="66" presetID="22" presetClass="entr" presetSubtype="1" fill="hold" nodeType="withEffect">
                                  <p:stCondLst>
                                    <p:cond delay="0"/>
                                  </p:stCondLst>
                                  <p:childTnLst>
                                    <p:set>
                                      <p:cBhvr>
                                        <p:cTn id="67" dur="1" fill="hold">
                                          <p:stCondLst>
                                            <p:cond delay="0"/>
                                          </p:stCondLst>
                                        </p:cTn>
                                        <p:tgtEl>
                                          <p:spTgt spid="1086524"/>
                                        </p:tgtEl>
                                        <p:attrNameLst>
                                          <p:attrName>style.visibility</p:attrName>
                                        </p:attrNameLst>
                                      </p:cBhvr>
                                      <p:to>
                                        <p:strVal val="visible"/>
                                      </p:to>
                                    </p:set>
                                    <p:animEffect transition="in" filter="wipe(up)">
                                      <p:cBhvr>
                                        <p:cTn id="68" dur="1000"/>
                                        <p:tgtEl>
                                          <p:spTgt spid="1086524"/>
                                        </p:tgtEl>
                                      </p:cBhvr>
                                    </p:animEffect>
                                  </p:childTnLst>
                                </p:cTn>
                              </p:par>
                            </p:childTnLst>
                          </p:cTn>
                        </p:par>
                        <p:par>
                          <p:cTn id="69" fill="hold">
                            <p:stCondLst>
                              <p:cond delay="9000"/>
                            </p:stCondLst>
                            <p:childTnLst>
                              <p:par>
                                <p:cTn id="70" presetID="22" presetClass="entr" presetSubtype="1" fill="hold" nodeType="afterEffect">
                                  <p:stCondLst>
                                    <p:cond delay="0"/>
                                  </p:stCondLst>
                                  <p:childTnLst>
                                    <p:set>
                                      <p:cBhvr>
                                        <p:cTn id="71" dur="1" fill="hold">
                                          <p:stCondLst>
                                            <p:cond delay="0"/>
                                          </p:stCondLst>
                                        </p:cTn>
                                        <p:tgtEl>
                                          <p:spTgt spid="1086555"/>
                                        </p:tgtEl>
                                        <p:attrNameLst>
                                          <p:attrName>style.visibility</p:attrName>
                                        </p:attrNameLst>
                                      </p:cBhvr>
                                      <p:to>
                                        <p:strVal val="visible"/>
                                      </p:to>
                                    </p:set>
                                    <p:animEffect transition="in" filter="wipe(up)">
                                      <p:cBhvr>
                                        <p:cTn id="72" dur="1000"/>
                                        <p:tgtEl>
                                          <p:spTgt spid="1086555"/>
                                        </p:tgtEl>
                                      </p:cBhvr>
                                    </p:animEffect>
                                  </p:childTnLst>
                                </p:cTn>
                              </p:par>
                              <p:par>
                                <p:cTn id="73" presetID="22" presetClass="entr" presetSubtype="1" fill="hold" nodeType="withEffect">
                                  <p:stCondLst>
                                    <p:cond delay="0"/>
                                  </p:stCondLst>
                                  <p:childTnLst>
                                    <p:set>
                                      <p:cBhvr>
                                        <p:cTn id="74" dur="1" fill="hold">
                                          <p:stCondLst>
                                            <p:cond delay="0"/>
                                          </p:stCondLst>
                                        </p:cTn>
                                        <p:tgtEl>
                                          <p:spTgt spid="1086554"/>
                                        </p:tgtEl>
                                        <p:attrNameLst>
                                          <p:attrName>style.visibility</p:attrName>
                                        </p:attrNameLst>
                                      </p:cBhvr>
                                      <p:to>
                                        <p:strVal val="visible"/>
                                      </p:to>
                                    </p:set>
                                    <p:animEffect transition="in" filter="wipe(up)">
                                      <p:cBhvr>
                                        <p:cTn id="75" dur="1000"/>
                                        <p:tgtEl>
                                          <p:spTgt spid="1086554"/>
                                        </p:tgtEl>
                                      </p:cBhvr>
                                    </p:animEffect>
                                  </p:childTnLst>
                                </p:cTn>
                              </p:par>
                            </p:childTnLst>
                          </p:cTn>
                        </p:par>
                        <p:par>
                          <p:cTn id="76" fill="hold">
                            <p:stCondLst>
                              <p:cond delay="10000"/>
                            </p:stCondLst>
                            <p:childTnLst>
                              <p:par>
                                <p:cTn id="77" presetID="22" presetClass="entr" presetSubtype="1" fill="hold" nodeType="afterEffect">
                                  <p:stCondLst>
                                    <p:cond delay="0"/>
                                  </p:stCondLst>
                                  <p:childTnLst>
                                    <p:set>
                                      <p:cBhvr>
                                        <p:cTn id="78" dur="1" fill="hold">
                                          <p:stCondLst>
                                            <p:cond delay="0"/>
                                          </p:stCondLst>
                                        </p:cTn>
                                        <p:tgtEl>
                                          <p:spTgt spid="1086556"/>
                                        </p:tgtEl>
                                        <p:attrNameLst>
                                          <p:attrName>style.visibility</p:attrName>
                                        </p:attrNameLst>
                                      </p:cBhvr>
                                      <p:to>
                                        <p:strVal val="visible"/>
                                      </p:to>
                                    </p:set>
                                    <p:animEffect transition="in" filter="wipe(up)">
                                      <p:cBhvr>
                                        <p:cTn id="79" dur="1000"/>
                                        <p:tgtEl>
                                          <p:spTgt spid="1086556"/>
                                        </p:tgtEl>
                                      </p:cBhvr>
                                    </p:animEffect>
                                  </p:childTnLst>
                                </p:cTn>
                              </p:par>
                              <p:par>
                                <p:cTn id="80" presetID="22" presetClass="entr" presetSubtype="1" fill="hold" nodeType="withEffect">
                                  <p:stCondLst>
                                    <p:cond delay="0"/>
                                  </p:stCondLst>
                                  <p:childTnLst>
                                    <p:set>
                                      <p:cBhvr>
                                        <p:cTn id="81" dur="1" fill="hold">
                                          <p:stCondLst>
                                            <p:cond delay="0"/>
                                          </p:stCondLst>
                                        </p:cTn>
                                        <p:tgtEl>
                                          <p:spTgt spid="1086557"/>
                                        </p:tgtEl>
                                        <p:attrNameLst>
                                          <p:attrName>style.visibility</p:attrName>
                                        </p:attrNameLst>
                                      </p:cBhvr>
                                      <p:to>
                                        <p:strVal val="visible"/>
                                      </p:to>
                                    </p:set>
                                    <p:animEffect transition="in" filter="wipe(up)">
                                      <p:cBhvr>
                                        <p:cTn id="82" dur="1000"/>
                                        <p:tgtEl>
                                          <p:spTgt spid="1086557"/>
                                        </p:tgtEl>
                                      </p:cBhvr>
                                    </p:animEffect>
                                  </p:childTnLst>
                                </p:cTn>
                              </p:par>
                            </p:childTnLst>
                          </p:cTn>
                        </p:par>
                        <p:par>
                          <p:cTn id="83" fill="hold">
                            <p:stCondLst>
                              <p:cond delay="11000"/>
                            </p:stCondLst>
                            <p:childTnLst>
                              <p:par>
                                <p:cTn id="84" presetID="22" presetClass="entr" presetSubtype="1" fill="hold" nodeType="afterEffect">
                                  <p:stCondLst>
                                    <p:cond delay="0"/>
                                  </p:stCondLst>
                                  <p:childTnLst>
                                    <p:set>
                                      <p:cBhvr>
                                        <p:cTn id="85" dur="1" fill="hold">
                                          <p:stCondLst>
                                            <p:cond delay="0"/>
                                          </p:stCondLst>
                                        </p:cTn>
                                        <p:tgtEl>
                                          <p:spTgt spid="1086578"/>
                                        </p:tgtEl>
                                        <p:attrNameLst>
                                          <p:attrName>style.visibility</p:attrName>
                                        </p:attrNameLst>
                                      </p:cBhvr>
                                      <p:to>
                                        <p:strVal val="visible"/>
                                      </p:to>
                                    </p:set>
                                    <p:animEffect transition="in" filter="wipe(up)">
                                      <p:cBhvr>
                                        <p:cTn id="86" dur="1000"/>
                                        <p:tgtEl>
                                          <p:spTgt spid="1086578"/>
                                        </p:tgtEl>
                                      </p:cBhvr>
                                    </p:animEffect>
                                  </p:childTnLst>
                                </p:cTn>
                              </p:par>
                              <p:par>
                                <p:cTn id="87" presetID="22" presetClass="entr" presetSubtype="1" fill="hold" nodeType="withEffect">
                                  <p:stCondLst>
                                    <p:cond delay="0"/>
                                  </p:stCondLst>
                                  <p:childTnLst>
                                    <p:set>
                                      <p:cBhvr>
                                        <p:cTn id="88" dur="1" fill="hold">
                                          <p:stCondLst>
                                            <p:cond delay="0"/>
                                          </p:stCondLst>
                                        </p:cTn>
                                        <p:tgtEl>
                                          <p:spTgt spid="1086579"/>
                                        </p:tgtEl>
                                        <p:attrNameLst>
                                          <p:attrName>style.visibility</p:attrName>
                                        </p:attrNameLst>
                                      </p:cBhvr>
                                      <p:to>
                                        <p:strVal val="visible"/>
                                      </p:to>
                                    </p:set>
                                    <p:animEffect transition="in" filter="wipe(up)">
                                      <p:cBhvr>
                                        <p:cTn id="89" dur="1000"/>
                                        <p:tgtEl>
                                          <p:spTgt spid="1086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56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42" name="Text Box 4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152074" name="Text Box 74"/>
          <p:cNvSpPr txBox="1">
            <a:spLocks noChangeArrowheads="1"/>
          </p:cNvSpPr>
          <p:nvPr/>
        </p:nvSpPr>
        <p:spPr bwMode="auto">
          <a:xfrm>
            <a:off x="342900" y="1117600"/>
            <a:ext cx="8458200" cy="3847207"/>
          </a:xfrm>
          <a:prstGeom prst="rect">
            <a:avLst/>
          </a:prstGeom>
          <a:noFill/>
          <a:ln w="9525" algn="ctr">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rPr>
              <a:t>Subduction zones on Earth form a ~55,000 km-long zone where sediments, oceanic crust and mantle lithosphere return to (and re-equilibrate with) Earth’s mantle.</a:t>
            </a:r>
          </a:p>
          <a:p>
            <a:pPr>
              <a:defRPr/>
            </a:pPr>
            <a:endParaRPr lang="en-GB" sz="1000" smtClean="0">
              <a:solidFill>
                <a:schemeClr val="bg1"/>
              </a:solidFill>
              <a:effectLst>
                <a:outerShdw blurRad="38100" dist="38100" dir="2700000" algn="tl">
                  <a:srgbClr val="000000"/>
                </a:outerShdw>
              </a:effectLst>
              <a:latin typeface="Calibri" pitchFamily="34" charset="0"/>
            </a:endParaRPr>
          </a:p>
          <a:p>
            <a:pPr>
              <a:defRPr/>
            </a:pPr>
            <a:r>
              <a:rPr lang="en-GB" sz="2800" smtClean="0">
                <a:solidFill>
                  <a:srgbClr val="FFFF00"/>
                </a:solidFill>
                <a:effectLst>
                  <a:outerShdw blurRad="38100" dist="38100" dir="2700000" algn="tl">
                    <a:srgbClr val="000000"/>
                  </a:outerShdw>
                </a:effectLst>
                <a:latin typeface="Calibri" pitchFamily="34" charset="0"/>
              </a:rPr>
              <a:t>Asthenospheric mantle is sucked toward the trench by the sinking slab </a:t>
            </a:r>
            <a:r>
              <a:rPr lang="en-GB" sz="2800" smtClean="0">
                <a:solidFill>
                  <a:schemeClr val="bg1"/>
                </a:solidFill>
                <a:effectLst>
                  <a:outerShdw blurRad="38100" dist="38100" dir="2700000" algn="tl">
                    <a:srgbClr val="000000"/>
                  </a:outerShdw>
                </a:effectLst>
                <a:latin typeface="Calibri" pitchFamily="34" charset="0"/>
              </a:rPr>
              <a:t>(the previous corner flow effect) and interacts with water and incompatible elements rising from the sinking plate.</a:t>
            </a:r>
          </a:p>
          <a:p>
            <a:pPr>
              <a:defRPr/>
            </a:pPr>
            <a:endParaRPr lang="en-GB" sz="1000" smtClean="0">
              <a:solidFill>
                <a:schemeClr val="bg1"/>
              </a:solidFill>
              <a:effectLst>
                <a:outerShdw blurRad="38100" dist="38100" dir="2700000" algn="tl">
                  <a:srgbClr val="000000"/>
                </a:outerShdw>
              </a:effectLst>
              <a:latin typeface="Calibri" pitchFamily="34" charset="0"/>
            </a:endParaRPr>
          </a:p>
          <a:p>
            <a:pPr>
              <a:defRPr/>
            </a:pPr>
            <a:r>
              <a:rPr lang="en-GB" sz="2800" smtClean="0">
                <a:solidFill>
                  <a:srgbClr val="FFFF00"/>
                </a:solidFill>
                <a:effectLst>
                  <a:outerShdw blurRad="38100" dist="38100" dir="2700000" algn="tl">
                    <a:srgbClr val="000000"/>
                  </a:outerShdw>
                </a:effectLst>
                <a:latin typeface="Calibri" pitchFamily="34" charset="0"/>
              </a:rPr>
              <a:t>This interaction causes the mantle to melt.</a:t>
            </a:r>
            <a:endParaRPr lang="en-GB" sz="2800">
              <a:solidFill>
                <a:srgbClr val="FFFF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2074">
                                            <p:txEl>
                                              <p:pRg st="0" end="0"/>
                                            </p:txEl>
                                          </p:spTgt>
                                        </p:tgtEl>
                                        <p:attrNameLst>
                                          <p:attrName>style.visibility</p:attrName>
                                        </p:attrNameLst>
                                      </p:cBhvr>
                                      <p:to>
                                        <p:strVal val="visible"/>
                                      </p:to>
                                    </p:set>
                                    <p:animEffect transition="in" filter="fade">
                                      <p:cBhvr>
                                        <p:cTn id="7" dur="500"/>
                                        <p:tgtEl>
                                          <p:spTgt spid="11520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52074">
                                            <p:txEl>
                                              <p:pRg st="2" end="2"/>
                                            </p:txEl>
                                          </p:spTgt>
                                        </p:tgtEl>
                                        <p:attrNameLst>
                                          <p:attrName>style.visibility</p:attrName>
                                        </p:attrNameLst>
                                      </p:cBhvr>
                                      <p:to>
                                        <p:strVal val="visible"/>
                                      </p:to>
                                    </p:set>
                                    <p:animEffect transition="in" filter="fade">
                                      <p:cBhvr>
                                        <p:cTn id="12" dur="500"/>
                                        <p:tgtEl>
                                          <p:spTgt spid="11520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52074">
                                            <p:txEl>
                                              <p:pRg st="4" end="4"/>
                                            </p:txEl>
                                          </p:spTgt>
                                        </p:tgtEl>
                                        <p:attrNameLst>
                                          <p:attrName>style.visibility</p:attrName>
                                        </p:attrNameLst>
                                      </p:cBhvr>
                                      <p:to>
                                        <p:strVal val="visible"/>
                                      </p:to>
                                    </p:set>
                                    <p:animEffect transition="in" filter="fade">
                                      <p:cBhvr>
                                        <p:cTn id="17" dur="500"/>
                                        <p:tgtEl>
                                          <p:spTgt spid="11520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07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Text Box 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154051" name="Text Box 3"/>
          <p:cNvSpPr txBox="1">
            <a:spLocks noChangeArrowheads="1"/>
          </p:cNvSpPr>
          <p:nvPr/>
        </p:nvSpPr>
        <p:spPr bwMode="auto">
          <a:xfrm>
            <a:off x="342900" y="523875"/>
            <a:ext cx="8458200" cy="2739211"/>
          </a:xfrm>
          <a:prstGeom prst="rect">
            <a:avLst/>
          </a:prstGeom>
          <a:noFill/>
          <a:ln w="9525" algn="ctr">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rPr>
              <a:t>According to many researchers the sinking of lithosphere in subduction zones provides most of the force needed to drive the plates and cause mid-ocean ridges to spread.</a:t>
            </a:r>
          </a:p>
          <a:p>
            <a:pPr>
              <a:defRPr/>
            </a:pPr>
            <a:endParaRPr lang="en-GB" sz="1200" smtClean="0">
              <a:solidFill>
                <a:schemeClr val="bg1"/>
              </a:solidFill>
              <a:effectLst>
                <a:outerShdw blurRad="38100" dist="38100" dir="2700000" algn="tl">
                  <a:srgbClr val="000000"/>
                </a:outerShdw>
              </a:effectLst>
              <a:latin typeface="Calibri" pitchFamily="34" charset="0"/>
            </a:endParaRPr>
          </a:p>
          <a:p>
            <a:pPr algn="ctr">
              <a:defRPr/>
            </a:pPr>
            <a:r>
              <a:rPr lang="en-GB" sz="2800" smtClean="0">
                <a:solidFill>
                  <a:srgbClr val="FFFF00"/>
                </a:solidFill>
                <a:effectLst>
                  <a:outerShdw blurRad="38100" dist="38100" dir="2700000" algn="tl">
                    <a:srgbClr val="000000"/>
                  </a:outerShdw>
                </a:effectLst>
                <a:latin typeface="Calibri" pitchFamily="34" charset="0"/>
              </a:rPr>
              <a:t>I disagree with this hypothesis.</a:t>
            </a:r>
          </a:p>
          <a:p>
            <a:pPr algn="ctr">
              <a:defRPr/>
            </a:pPr>
            <a:r>
              <a:rPr lang="en-GB" sz="2400" i="1" smtClean="0">
                <a:solidFill>
                  <a:schemeClr val="bg1"/>
                </a:solidFill>
                <a:effectLst>
                  <a:outerShdw blurRad="38100" dist="38100" dir="2700000" algn="tl">
                    <a:srgbClr val="000000"/>
                  </a:outerShdw>
                </a:effectLst>
                <a:latin typeface="Calibri" pitchFamily="34" charset="0"/>
              </a:rPr>
              <a:t>(but this does not mean that this hypothesis is necessarily wrong. Maybe I am wrong).</a:t>
            </a:r>
            <a:endParaRPr lang="en-GB" sz="2400" i="1">
              <a:solidFill>
                <a:schemeClr val="bg1"/>
              </a:solidFill>
              <a:effectLst>
                <a:outerShdw blurRad="38100" dist="38100" dir="2700000" algn="tl">
                  <a:srgbClr val="000000"/>
                </a:outerShdw>
              </a:effectLst>
              <a:latin typeface="Calibri" pitchFamily="34" charset="0"/>
            </a:endParaRPr>
          </a:p>
        </p:txBody>
      </p:sp>
      <p:sp>
        <p:nvSpPr>
          <p:cNvPr id="1154052" name="Text Box 4"/>
          <p:cNvSpPr txBox="1">
            <a:spLocks noChangeArrowheads="1"/>
          </p:cNvSpPr>
          <p:nvPr/>
        </p:nvSpPr>
        <p:spPr bwMode="auto">
          <a:xfrm>
            <a:off x="0" y="5784850"/>
            <a:ext cx="9144000" cy="701675"/>
          </a:xfrm>
          <a:prstGeom prst="rect">
            <a:avLst/>
          </a:prstGeom>
          <a:noFill/>
          <a:ln w="9525" algn="ctr">
            <a:noFill/>
            <a:miter lim="800000"/>
            <a:headEnd/>
            <a:tailEnd/>
          </a:ln>
          <a:effectLst/>
        </p:spPr>
        <p:txBody>
          <a:bodyPr>
            <a:spAutoFit/>
          </a:bodyPr>
          <a:lstStyle/>
          <a:p>
            <a:pPr algn="ctr">
              <a:defRPr/>
            </a:pPr>
            <a:r>
              <a:rPr lang="en-GB" sz="4000" smtClean="0">
                <a:solidFill>
                  <a:schemeClr val="bg1"/>
                </a:solidFill>
                <a:effectLst>
                  <a:outerShdw blurRad="38100" dist="38100" dir="2700000" algn="tl">
                    <a:srgbClr val="000000"/>
                  </a:outerShdw>
                </a:effectLst>
                <a:latin typeface="Calibri" pitchFamily="34" charset="0"/>
              </a:rPr>
              <a:t>This is called the Slab-pull tectonics</a:t>
            </a:r>
            <a:endParaRPr lang="en-GB" sz="3600" i="1">
              <a:solidFill>
                <a:schemeClr val="bg1"/>
              </a:solidFill>
              <a:effectLst>
                <a:outerShdw blurRad="38100" dist="38100" dir="2700000" algn="tl">
                  <a:srgbClr val="000000"/>
                </a:outerShdw>
              </a:effectLst>
              <a:latin typeface="Calibri" pitchFamily="34" charset="0"/>
            </a:endParaRPr>
          </a:p>
        </p:txBody>
      </p:sp>
      <p:pic>
        <p:nvPicPr>
          <p:cNvPr id="130053" name="Picture 5"/>
          <p:cNvPicPr>
            <a:picLocks noChangeAspect="1" noChangeArrowheads="1"/>
          </p:cNvPicPr>
          <p:nvPr/>
        </p:nvPicPr>
        <p:blipFill>
          <a:blip r:embed="rId3" cstate="print"/>
          <a:srcRect t="7526"/>
          <a:stretch>
            <a:fillRect/>
          </a:stretch>
        </p:blipFill>
        <p:spPr bwMode="auto">
          <a:xfrm>
            <a:off x="454025" y="3389313"/>
            <a:ext cx="8259763" cy="2290762"/>
          </a:xfrm>
          <a:prstGeom prst="rect">
            <a:avLst/>
          </a:prstGeom>
          <a:noFill/>
          <a:ln w="9525"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4051">
                                            <p:txEl>
                                              <p:pRg st="0" end="0"/>
                                            </p:txEl>
                                          </p:spTgt>
                                        </p:tgtEl>
                                        <p:attrNameLst>
                                          <p:attrName>style.visibility</p:attrName>
                                        </p:attrNameLst>
                                      </p:cBhvr>
                                      <p:to>
                                        <p:strVal val="visible"/>
                                      </p:to>
                                    </p:set>
                                    <p:animEffect transition="in" filter="fade">
                                      <p:cBhvr>
                                        <p:cTn id="7" dur="500"/>
                                        <p:tgtEl>
                                          <p:spTgt spid="1154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54051">
                                            <p:txEl>
                                              <p:pRg st="2" end="2"/>
                                            </p:txEl>
                                          </p:spTgt>
                                        </p:tgtEl>
                                        <p:attrNameLst>
                                          <p:attrName>style.visibility</p:attrName>
                                        </p:attrNameLst>
                                      </p:cBhvr>
                                      <p:to>
                                        <p:strVal val="visible"/>
                                      </p:to>
                                    </p:set>
                                    <p:animEffect transition="in" filter="fade">
                                      <p:cBhvr>
                                        <p:cTn id="12" dur="500"/>
                                        <p:tgtEl>
                                          <p:spTgt spid="11540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54051">
                                            <p:txEl>
                                              <p:pRg st="3" end="3"/>
                                            </p:txEl>
                                          </p:spTgt>
                                        </p:tgtEl>
                                        <p:attrNameLst>
                                          <p:attrName>style.visibility</p:attrName>
                                        </p:attrNameLst>
                                      </p:cBhvr>
                                      <p:to>
                                        <p:strVal val="visible"/>
                                      </p:to>
                                    </p:set>
                                    <p:animEffect transition="in" filter="fade">
                                      <p:cBhvr>
                                        <p:cTn id="17" dur="500"/>
                                        <p:tgtEl>
                                          <p:spTgt spid="115405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54052">
                                            <p:txEl>
                                              <p:pRg st="0" end="0"/>
                                            </p:txEl>
                                          </p:spTgt>
                                        </p:tgtEl>
                                        <p:attrNameLst>
                                          <p:attrName>style.visibility</p:attrName>
                                        </p:attrNameLst>
                                      </p:cBhvr>
                                      <p:to>
                                        <p:strVal val="visible"/>
                                      </p:to>
                                    </p:set>
                                    <p:animEffect transition="in" filter="fade">
                                      <p:cBhvr>
                                        <p:cTn id="22" dur="500"/>
                                        <p:tgtEl>
                                          <p:spTgt spid="1154052">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30053"/>
                                        </p:tgtEl>
                                        <p:attrNameLst>
                                          <p:attrName>style.visibility</p:attrName>
                                        </p:attrNameLst>
                                      </p:cBhvr>
                                      <p:to>
                                        <p:strVal val="visible"/>
                                      </p:to>
                                    </p:set>
                                    <p:animEffect transition="in" filter="fade">
                                      <p:cBhvr>
                                        <p:cTn id="26" dur="500"/>
                                        <p:tgtEl>
                                          <p:spTgt spid="130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051" grpId="0" build="p"/>
      <p:bldP spid="115405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Text Box 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156099" name="Text Box 3"/>
          <p:cNvSpPr txBox="1">
            <a:spLocks noChangeArrowheads="1"/>
          </p:cNvSpPr>
          <p:nvPr/>
        </p:nvSpPr>
        <p:spPr bwMode="auto">
          <a:xfrm>
            <a:off x="0" y="674688"/>
            <a:ext cx="9144000" cy="4431983"/>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Not everything is recycled in the upper few hundred kilometres of a subduction zone.</a:t>
            </a:r>
          </a:p>
          <a:p>
            <a:pPr>
              <a:defRPr/>
            </a:pPr>
            <a:endParaRPr lang="en-GB" sz="1400" dirty="0" smtClean="0">
              <a:solidFill>
                <a:schemeClr val="bg1"/>
              </a:solidFill>
              <a:effectLst>
                <a:outerShdw blurRad="38100" dist="38100" dir="2700000" algn="tl">
                  <a:srgbClr val="000000"/>
                </a:outerShdw>
              </a:effectLst>
              <a:latin typeface="Calibri" pitchFamily="34" charset="0"/>
            </a:endParaRPr>
          </a:p>
          <a:p>
            <a:pPr>
              <a:defRPr/>
            </a:pPr>
            <a:r>
              <a:rPr lang="en-GB" sz="2800" dirty="0" smtClean="0">
                <a:solidFill>
                  <a:srgbClr val="FFFF00"/>
                </a:solidFill>
                <a:effectLst>
                  <a:outerShdw blurRad="38100" dist="38100" dir="2700000" algn="tl">
                    <a:srgbClr val="000000"/>
                  </a:outerShdw>
                </a:effectLst>
                <a:latin typeface="Calibri" pitchFamily="34" charset="0"/>
              </a:rPr>
              <a:t>A large volume of subducting plate sinks down to the mantle.</a:t>
            </a:r>
          </a:p>
          <a:p>
            <a:pPr>
              <a:defRPr/>
            </a:pPr>
            <a:endParaRPr lang="en-GB" sz="1400" dirty="0" smtClean="0">
              <a:solidFill>
                <a:srgbClr val="FFFF00"/>
              </a:solidFill>
              <a:effectLst>
                <a:outerShdw blurRad="38100" dist="38100" dir="2700000" algn="tl">
                  <a:srgbClr val="000000"/>
                </a:outerShdw>
              </a:effectLst>
              <a:latin typeface="Calibri" pitchFamily="34" charset="0"/>
            </a:endParaRPr>
          </a:p>
          <a:p>
            <a:pPr>
              <a:defRPr/>
            </a:pPr>
            <a:r>
              <a:rPr lang="en-GB" sz="2800" dirty="0" smtClean="0">
                <a:solidFill>
                  <a:schemeClr val="bg1"/>
                </a:solidFill>
                <a:effectLst>
                  <a:outerShdw blurRad="38100" dist="38100" dir="2700000" algn="tl">
                    <a:srgbClr val="000000"/>
                  </a:outerShdw>
                </a:effectLst>
                <a:latin typeface="Calibri" pitchFamily="34" charset="0"/>
              </a:rPr>
              <a:t>The residuum of the subducting plate possibly accumulates to the 670 km discontinuity or it can founder down to the core-mantle boundary layer at ~2900 km.</a:t>
            </a:r>
          </a:p>
          <a:p>
            <a:pPr>
              <a:defRPr/>
            </a:pPr>
            <a:endParaRPr lang="en-GB" sz="1400" dirty="0" smtClean="0">
              <a:solidFill>
                <a:schemeClr val="bg1"/>
              </a:solidFill>
              <a:effectLst>
                <a:outerShdw blurRad="38100" dist="38100" dir="2700000" algn="tl">
                  <a:srgbClr val="000000"/>
                </a:outerShdw>
              </a:effectLst>
              <a:latin typeface="Calibri" pitchFamily="34" charset="0"/>
            </a:endParaRPr>
          </a:p>
          <a:p>
            <a:pPr algn="ctr">
              <a:defRPr/>
            </a:pPr>
            <a:r>
              <a:rPr lang="en-GB" sz="3600" dirty="0" smtClean="0">
                <a:solidFill>
                  <a:srgbClr val="FFFF00"/>
                </a:solidFill>
                <a:effectLst>
                  <a:outerShdw blurRad="38100" dist="38100" dir="2700000" algn="tl">
                    <a:srgbClr val="000000"/>
                  </a:outerShdw>
                </a:effectLst>
                <a:latin typeface="Calibri" pitchFamily="34" charset="0"/>
              </a:rPr>
              <a:t>Why should the subducted plate accumulate at the 670 km discontinuity?</a:t>
            </a:r>
            <a:endParaRPr lang="en-GB" sz="3600" dirty="0">
              <a:solidFill>
                <a:srgbClr val="FFFF00"/>
              </a:solidFill>
              <a:effectLst>
                <a:outerShdw blurRad="38100" dist="38100" dir="2700000" algn="tl">
                  <a:srgbClr val="000000"/>
                </a:outerShdw>
              </a:effectLst>
              <a:latin typeface="Calibri" pitchFamily="34" charset="0"/>
            </a:endParaRPr>
          </a:p>
        </p:txBody>
      </p:sp>
      <p:sp>
        <p:nvSpPr>
          <p:cNvPr id="1156100" name="Text Box 4"/>
          <p:cNvSpPr txBox="1">
            <a:spLocks noChangeArrowheads="1"/>
          </p:cNvSpPr>
          <p:nvPr/>
        </p:nvSpPr>
        <p:spPr bwMode="auto">
          <a:xfrm>
            <a:off x="0" y="5043488"/>
            <a:ext cx="9144000" cy="446276"/>
          </a:xfrm>
          <a:prstGeom prst="rect">
            <a:avLst/>
          </a:prstGeom>
          <a:noFill/>
          <a:ln w="9525" algn="ctr">
            <a:noFill/>
            <a:miter lim="800000"/>
            <a:headEnd/>
            <a:tailEnd/>
          </a:ln>
          <a:effectLst/>
        </p:spPr>
        <p:txBody>
          <a:bodyPr wrap="square">
            <a:spAutoFit/>
          </a:bodyPr>
          <a:lstStyle/>
          <a:p>
            <a:pPr algn="ctr">
              <a:spcBef>
                <a:spcPct val="50000"/>
              </a:spcBef>
              <a:defRPr/>
            </a:pPr>
            <a:r>
              <a:rPr lang="en-GB" sz="2300" dirty="0" smtClean="0">
                <a:solidFill>
                  <a:schemeClr val="bg1"/>
                </a:solidFill>
                <a:effectLst>
                  <a:outerShdw blurRad="38100" dist="38100" dir="2700000" algn="tl">
                    <a:srgbClr val="000000"/>
                  </a:outerShdw>
                </a:effectLst>
                <a:latin typeface="Calibri" pitchFamily="34" charset="0"/>
              </a:rPr>
              <a:t>…remember</a:t>
            </a:r>
            <a:r>
              <a:rPr lang="en-GB" sz="1200" dirty="0" smtClean="0">
                <a:solidFill>
                  <a:schemeClr val="bg1"/>
                </a:solidFill>
                <a:effectLst>
                  <a:outerShdw blurRad="38100" dist="38100" dir="2700000" algn="tl">
                    <a:srgbClr val="000000"/>
                  </a:outerShdw>
                </a:effectLst>
                <a:latin typeface="Calibri" pitchFamily="34" charset="0"/>
              </a:rPr>
              <a:t> </a:t>
            </a:r>
            <a:r>
              <a:rPr lang="en-GB" sz="2300" dirty="0" smtClean="0">
                <a:solidFill>
                  <a:schemeClr val="bg1"/>
                </a:solidFill>
                <a:effectLst>
                  <a:outerShdw blurRad="38100" dist="38100" dir="2700000" algn="tl">
                    <a:srgbClr val="000000"/>
                  </a:outerShdw>
                </a:effectLst>
                <a:latin typeface="Calibri" pitchFamily="34" charset="0"/>
              </a:rPr>
              <a:t>the</a:t>
            </a:r>
            <a:r>
              <a:rPr lang="en-GB" sz="1200" dirty="0" smtClean="0">
                <a:solidFill>
                  <a:schemeClr val="bg1"/>
                </a:solidFill>
                <a:effectLst>
                  <a:outerShdw blurRad="38100" dist="38100" dir="2700000" algn="tl">
                    <a:srgbClr val="000000"/>
                  </a:outerShdw>
                </a:effectLst>
                <a:latin typeface="Calibri" pitchFamily="34" charset="0"/>
              </a:rPr>
              <a:t> </a:t>
            </a:r>
            <a:r>
              <a:rPr lang="en-GB" sz="2300" dirty="0" smtClean="0">
                <a:solidFill>
                  <a:schemeClr val="bg1"/>
                </a:solidFill>
                <a:effectLst>
                  <a:outerShdw blurRad="38100" dist="38100" dir="2700000" algn="tl">
                    <a:srgbClr val="000000"/>
                  </a:outerShdw>
                </a:effectLst>
                <a:latin typeface="Calibri" pitchFamily="34" charset="0"/>
              </a:rPr>
              <a:t>ringwoodite → bridgmanite + Fe periclase</a:t>
            </a:r>
            <a:r>
              <a:rPr lang="en-GB" sz="1200" dirty="0" smtClean="0">
                <a:solidFill>
                  <a:schemeClr val="bg1"/>
                </a:solidFill>
                <a:effectLst>
                  <a:outerShdw blurRad="38100" dist="38100" dir="2700000" algn="tl">
                    <a:srgbClr val="000000"/>
                  </a:outerShdw>
                </a:effectLst>
                <a:latin typeface="Calibri" pitchFamily="34" charset="0"/>
              </a:rPr>
              <a:t> </a:t>
            </a:r>
            <a:r>
              <a:rPr lang="en-GB" sz="2300" dirty="0" smtClean="0">
                <a:solidFill>
                  <a:schemeClr val="bg1"/>
                </a:solidFill>
                <a:effectLst>
                  <a:outerShdw blurRad="38100" dist="38100" dir="2700000" algn="tl">
                    <a:srgbClr val="000000"/>
                  </a:outerShdw>
                </a:effectLst>
                <a:latin typeface="Calibri" pitchFamily="34" charset="0"/>
              </a:rPr>
              <a:t>transition…</a:t>
            </a:r>
            <a:endParaRPr lang="en-GB" sz="2300" dirty="0">
              <a:solidFill>
                <a:schemeClr val="bg1"/>
              </a:solidFill>
              <a:effectLst>
                <a:outerShdw blurRad="38100" dist="38100" dir="2700000" algn="tl">
                  <a:srgbClr val="000000"/>
                </a:outerShdw>
              </a:effectLst>
              <a:latin typeface="Calibri" pitchFamily="34" charset="0"/>
            </a:endParaRPr>
          </a:p>
        </p:txBody>
      </p:sp>
      <p:sp>
        <p:nvSpPr>
          <p:cNvPr id="5" name="Text Box 4"/>
          <p:cNvSpPr txBox="1">
            <a:spLocks noChangeArrowheads="1"/>
          </p:cNvSpPr>
          <p:nvPr/>
        </p:nvSpPr>
        <p:spPr bwMode="auto">
          <a:xfrm>
            <a:off x="0" y="5475286"/>
            <a:ext cx="9144000" cy="446276"/>
          </a:xfrm>
          <a:prstGeom prst="rect">
            <a:avLst/>
          </a:prstGeom>
          <a:noFill/>
          <a:ln w="9525" algn="ctr">
            <a:noFill/>
            <a:miter lim="800000"/>
            <a:headEnd/>
            <a:tailEnd/>
          </a:ln>
          <a:effectLst/>
        </p:spPr>
        <p:txBody>
          <a:bodyPr wrap="square">
            <a:spAutoFit/>
          </a:bodyPr>
          <a:lstStyle/>
          <a:p>
            <a:pPr algn="ctr">
              <a:spcBef>
                <a:spcPct val="50000"/>
              </a:spcBef>
              <a:defRPr/>
            </a:pPr>
            <a:r>
              <a:rPr lang="en-GB" sz="2300" dirty="0" smtClean="0">
                <a:solidFill>
                  <a:schemeClr val="bg1"/>
                </a:solidFill>
                <a:effectLst>
                  <a:outerShdw blurRad="38100" dist="38100" dir="2700000" algn="tl">
                    <a:srgbClr val="000000"/>
                  </a:outerShdw>
                </a:effectLst>
                <a:latin typeface="Calibri" pitchFamily="34" charset="0"/>
              </a:rPr>
              <a:t>And remember</a:t>
            </a:r>
            <a:r>
              <a:rPr lang="en-GB" sz="1200" dirty="0" smtClean="0">
                <a:solidFill>
                  <a:schemeClr val="bg1"/>
                </a:solidFill>
                <a:effectLst>
                  <a:outerShdw blurRad="38100" dist="38100" dir="2700000" algn="tl">
                    <a:srgbClr val="000000"/>
                  </a:outerShdw>
                </a:effectLst>
                <a:latin typeface="Calibri" pitchFamily="34" charset="0"/>
              </a:rPr>
              <a:t> </a:t>
            </a:r>
            <a:r>
              <a:rPr lang="en-GB" sz="2300" dirty="0" smtClean="0">
                <a:solidFill>
                  <a:schemeClr val="bg1"/>
                </a:solidFill>
                <a:effectLst>
                  <a:outerShdw blurRad="38100" dist="38100" dir="2700000" algn="tl">
                    <a:srgbClr val="000000"/>
                  </a:outerShdw>
                </a:effectLst>
                <a:latin typeface="Calibri" pitchFamily="34" charset="0"/>
              </a:rPr>
              <a:t> also the density contrast between slab and lower mantle.</a:t>
            </a:r>
            <a:endParaRPr lang="en-GB" sz="2300" dirty="0">
              <a:solidFill>
                <a:schemeClr val="bg1"/>
              </a:solidFill>
              <a:effectLst>
                <a:outerShdw blurRad="38100" dist="38100" dir="2700000" algn="tl">
                  <a:srgbClr val="000000"/>
                </a:outerShdw>
              </a:effectLst>
              <a:latin typeface="Calibri" pitchFamily="34" charset="0"/>
            </a:endParaRPr>
          </a:p>
        </p:txBody>
      </p:sp>
      <p:cxnSp>
        <p:nvCxnSpPr>
          <p:cNvPr id="9" name="Connettore 2 8"/>
          <p:cNvCxnSpPr/>
          <p:nvPr/>
        </p:nvCxnSpPr>
        <p:spPr bwMode="auto">
          <a:xfrm flipH="1">
            <a:off x="7726680" y="5869874"/>
            <a:ext cx="190500" cy="279464"/>
          </a:xfrm>
          <a:prstGeom prst="straightConnector1">
            <a:avLst/>
          </a:prstGeom>
          <a:noFill/>
          <a:ln w="28575" cap="flat" cmpd="sng" algn="ctr">
            <a:solidFill>
              <a:schemeClr val="bg1"/>
            </a:solidFill>
            <a:prstDash val="solid"/>
            <a:round/>
            <a:headEnd type="none" w="med" len="med"/>
            <a:tailEnd type="triangle"/>
          </a:ln>
          <a:effectLst/>
        </p:spPr>
      </p:cxnSp>
      <p:sp>
        <p:nvSpPr>
          <p:cNvPr id="11" name="Text Box 4"/>
          <p:cNvSpPr txBox="1">
            <a:spLocks noChangeArrowheads="1"/>
          </p:cNvSpPr>
          <p:nvPr/>
        </p:nvSpPr>
        <p:spPr bwMode="auto">
          <a:xfrm>
            <a:off x="6885940" y="6100126"/>
            <a:ext cx="1727200" cy="446276"/>
          </a:xfrm>
          <a:prstGeom prst="rect">
            <a:avLst/>
          </a:prstGeom>
          <a:noFill/>
          <a:ln w="9525" algn="ctr">
            <a:noFill/>
            <a:miter lim="800000"/>
            <a:headEnd/>
            <a:tailEnd/>
          </a:ln>
          <a:effectLst/>
        </p:spPr>
        <p:txBody>
          <a:bodyPr wrap="square">
            <a:spAutoFit/>
          </a:bodyPr>
          <a:lstStyle/>
          <a:p>
            <a:pPr algn="ctr">
              <a:spcBef>
                <a:spcPct val="50000"/>
              </a:spcBef>
              <a:defRPr/>
            </a:pPr>
            <a:r>
              <a:rPr lang="en-GB" sz="2300" dirty="0" smtClean="0">
                <a:solidFill>
                  <a:schemeClr val="bg1"/>
                </a:solidFill>
                <a:effectLst>
                  <a:outerShdw blurRad="38100" dist="38100" dir="2700000" algn="tl">
                    <a:srgbClr val="000000"/>
                  </a:outerShdw>
                </a:effectLst>
                <a:latin typeface="Symbol" panose="05050102010706020507" pitchFamily="18" charset="2"/>
              </a:rPr>
              <a:t>r</a:t>
            </a:r>
            <a:r>
              <a:rPr lang="en-GB" sz="2300" dirty="0" smtClean="0">
                <a:solidFill>
                  <a:schemeClr val="bg1"/>
                </a:solidFill>
                <a:effectLst>
                  <a:outerShdw blurRad="38100" dist="38100" dir="2700000" algn="tl">
                    <a:srgbClr val="000000"/>
                  </a:outerShdw>
                </a:effectLst>
                <a:latin typeface="Calibri" pitchFamily="34" charset="0"/>
              </a:rPr>
              <a:t> &gt;3.8 g/cm</a:t>
            </a:r>
            <a:r>
              <a:rPr lang="en-GB" sz="2300" baseline="30000" dirty="0" smtClean="0">
                <a:solidFill>
                  <a:schemeClr val="bg1"/>
                </a:solidFill>
                <a:effectLst>
                  <a:outerShdw blurRad="38100" dist="38100" dir="2700000" algn="tl">
                    <a:srgbClr val="000000"/>
                  </a:outerShdw>
                </a:effectLst>
                <a:latin typeface="Calibri" pitchFamily="34" charset="0"/>
              </a:rPr>
              <a:t>3</a:t>
            </a:r>
            <a:endParaRPr lang="en-GB" sz="2300" baseline="30000" dirty="0">
              <a:solidFill>
                <a:schemeClr val="bg1"/>
              </a:solidFill>
              <a:effectLst>
                <a:outerShdw blurRad="38100" dist="38100" dir="2700000" algn="tl">
                  <a:srgbClr val="000000"/>
                </a:outerShdw>
              </a:effectLst>
              <a:latin typeface="Calibri" pitchFamily="34" charset="0"/>
            </a:endParaRPr>
          </a:p>
        </p:txBody>
      </p:sp>
      <p:cxnSp>
        <p:nvCxnSpPr>
          <p:cNvPr id="14" name="Connettore 2 13"/>
          <p:cNvCxnSpPr/>
          <p:nvPr/>
        </p:nvCxnSpPr>
        <p:spPr bwMode="auto">
          <a:xfrm flipH="1">
            <a:off x="5859780" y="5869874"/>
            <a:ext cx="510540" cy="279464"/>
          </a:xfrm>
          <a:prstGeom prst="straightConnector1">
            <a:avLst/>
          </a:prstGeom>
          <a:noFill/>
          <a:ln w="28575" cap="flat" cmpd="sng" algn="ctr">
            <a:solidFill>
              <a:schemeClr val="bg1"/>
            </a:solidFill>
            <a:prstDash val="solid"/>
            <a:round/>
            <a:headEnd type="none" w="med" len="med"/>
            <a:tailEnd type="triangle"/>
          </a:ln>
          <a:effectLst/>
        </p:spPr>
      </p:cxnSp>
      <p:sp>
        <p:nvSpPr>
          <p:cNvPr id="15" name="Text Box 4"/>
          <p:cNvSpPr txBox="1">
            <a:spLocks noChangeArrowheads="1"/>
          </p:cNvSpPr>
          <p:nvPr/>
        </p:nvSpPr>
        <p:spPr bwMode="auto">
          <a:xfrm>
            <a:off x="5019040" y="6100126"/>
            <a:ext cx="1727200" cy="446276"/>
          </a:xfrm>
          <a:prstGeom prst="rect">
            <a:avLst/>
          </a:prstGeom>
          <a:noFill/>
          <a:ln w="9525" algn="ctr">
            <a:noFill/>
            <a:miter lim="800000"/>
            <a:headEnd/>
            <a:tailEnd/>
          </a:ln>
          <a:effectLst/>
        </p:spPr>
        <p:txBody>
          <a:bodyPr wrap="square">
            <a:spAutoFit/>
          </a:bodyPr>
          <a:lstStyle/>
          <a:p>
            <a:pPr algn="ctr">
              <a:spcBef>
                <a:spcPct val="50000"/>
              </a:spcBef>
              <a:defRPr/>
            </a:pPr>
            <a:r>
              <a:rPr lang="en-GB" sz="2300" dirty="0" smtClean="0">
                <a:solidFill>
                  <a:schemeClr val="bg1"/>
                </a:solidFill>
                <a:effectLst>
                  <a:outerShdw blurRad="38100" dist="38100" dir="2700000" algn="tl">
                    <a:srgbClr val="000000"/>
                  </a:outerShdw>
                </a:effectLst>
                <a:latin typeface="Symbol" panose="05050102010706020507" pitchFamily="18" charset="2"/>
              </a:rPr>
              <a:t>r</a:t>
            </a:r>
            <a:r>
              <a:rPr lang="en-GB" sz="2300" dirty="0" smtClean="0">
                <a:solidFill>
                  <a:schemeClr val="bg1"/>
                </a:solidFill>
                <a:effectLst>
                  <a:outerShdw blurRad="38100" dist="38100" dir="2700000" algn="tl">
                    <a:srgbClr val="000000"/>
                  </a:outerShdw>
                </a:effectLst>
                <a:latin typeface="Calibri" pitchFamily="34" charset="0"/>
              </a:rPr>
              <a:t> &lt;3.8 g/cm</a:t>
            </a:r>
            <a:r>
              <a:rPr lang="en-GB" sz="2300" baseline="30000" dirty="0" smtClean="0">
                <a:solidFill>
                  <a:schemeClr val="bg1"/>
                </a:solidFill>
                <a:effectLst>
                  <a:outerShdw blurRad="38100" dist="38100" dir="2700000" algn="tl">
                    <a:srgbClr val="000000"/>
                  </a:outerShdw>
                </a:effectLst>
                <a:latin typeface="Calibri" pitchFamily="34" charset="0"/>
              </a:rPr>
              <a:t>3</a:t>
            </a:r>
            <a:endParaRPr lang="en-GB" sz="2300" baseline="300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6099">
                                            <p:txEl>
                                              <p:pRg st="0" end="0"/>
                                            </p:txEl>
                                          </p:spTgt>
                                        </p:tgtEl>
                                        <p:attrNameLst>
                                          <p:attrName>style.visibility</p:attrName>
                                        </p:attrNameLst>
                                      </p:cBhvr>
                                      <p:to>
                                        <p:strVal val="visible"/>
                                      </p:to>
                                    </p:set>
                                    <p:animEffect transition="in" filter="fade">
                                      <p:cBhvr>
                                        <p:cTn id="7" dur="500"/>
                                        <p:tgtEl>
                                          <p:spTgt spid="1156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56099">
                                            <p:txEl>
                                              <p:pRg st="2" end="2"/>
                                            </p:txEl>
                                          </p:spTgt>
                                        </p:tgtEl>
                                        <p:attrNameLst>
                                          <p:attrName>style.visibility</p:attrName>
                                        </p:attrNameLst>
                                      </p:cBhvr>
                                      <p:to>
                                        <p:strVal val="visible"/>
                                      </p:to>
                                    </p:set>
                                    <p:animEffect transition="in" filter="fade">
                                      <p:cBhvr>
                                        <p:cTn id="12" dur="500"/>
                                        <p:tgtEl>
                                          <p:spTgt spid="11560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56099">
                                            <p:txEl>
                                              <p:pRg st="4" end="4"/>
                                            </p:txEl>
                                          </p:spTgt>
                                        </p:tgtEl>
                                        <p:attrNameLst>
                                          <p:attrName>style.visibility</p:attrName>
                                        </p:attrNameLst>
                                      </p:cBhvr>
                                      <p:to>
                                        <p:strVal val="visible"/>
                                      </p:to>
                                    </p:set>
                                    <p:animEffect transition="in" filter="fade">
                                      <p:cBhvr>
                                        <p:cTn id="17" dur="500"/>
                                        <p:tgtEl>
                                          <p:spTgt spid="115609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56099">
                                            <p:txEl>
                                              <p:pRg st="6" end="6"/>
                                            </p:txEl>
                                          </p:spTgt>
                                        </p:tgtEl>
                                        <p:attrNameLst>
                                          <p:attrName>style.visibility</p:attrName>
                                        </p:attrNameLst>
                                      </p:cBhvr>
                                      <p:to>
                                        <p:strVal val="visible"/>
                                      </p:to>
                                    </p:set>
                                    <p:animEffect transition="in" filter="fade">
                                      <p:cBhvr>
                                        <p:cTn id="22" dur="500"/>
                                        <p:tgtEl>
                                          <p:spTgt spid="115609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56100"/>
                                        </p:tgtEl>
                                        <p:attrNameLst>
                                          <p:attrName>style.visibility</p:attrName>
                                        </p:attrNameLst>
                                      </p:cBhvr>
                                      <p:to>
                                        <p:strVal val="visible"/>
                                      </p:to>
                                    </p:set>
                                    <p:animEffect transition="in" filter="fade">
                                      <p:cBhvr>
                                        <p:cTn id="27" dur="500"/>
                                        <p:tgtEl>
                                          <p:spTgt spid="115610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right)">
                                      <p:cBhvr>
                                        <p:cTn id="37" dur="500"/>
                                        <p:tgtEl>
                                          <p:spTgt spid="14"/>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up)">
                                      <p:cBhvr>
                                        <p:cTn id="46" dur="500"/>
                                        <p:tgtEl>
                                          <p:spTgt spid="9"/>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6099" grpId="0" build="p"/>
      <p:bldP spid="1156100" grpId="0"/>
      <p:bldP spid="5" grpId="0"/>
      <p:bldP spid="11"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1965962" y="0"/>
            <a:ext cx="7151051" cy="6858000"/>
            <a:chOff x="1965962" y="0"/>
            <a:chExt cx="7151051" cy="6858000"/>
          </a:xfrm>
        </p:grpSpPr>
        <p:pic>
          <p:nvPicPr>
            <p:cNvPr id="1026" name="Picture 2"/>
            <p:cNvPicPr>
              <a:picLocks noChangeAspect="1" noChangeArrowheads="1"/>
            </p:cNvPicPr>
            <p:nvPr/>
          </p:nvPicPr>
          <p:blipFill>
            <a:blip r:embed="rId3" cstate="print"/>
            <a:srcRect r="2375"/>
            <a:stretch>
              <a:fillRect/>
            </a:stretch>
          </p:blipFill>
          <p:spPr bwMode="auto">
            <a:xfrm rot="5400000">
              <a:off x="2112488" y="-146526"/>
              <a:ext cx="6858000" cy="7151051"/>
            </a:xfrm>
            <a:prstGeom prst="rect">
              <a:avLst/>
            </a:prstGeom>
            <a:noFill/>
            <a:ln w="9525">
              <a:noFill/>
              <a:miter lim="800000"/>
              <a:headEnd/>
              <a:tailEnd/>
            </a:ln>
          </p:spPr>
        </p:pic>
        <p:sp>
          <p:nvSpPr>
            <p:cNvPr id="15" name="CasellaDiTesto 14"/>
            <p:cNvSpPr txBox="1"/>
            <p:nvPr/>
          </p:nvSpPr>
          <p:spPr>
            <a:xfrm>
              <a:off x="2208213" y="5275199"/>
              <a:ext cx="735012" cy="307777"/>
            </a:xfrm>
            <a:prstGeom prst="rect">
              <a:avLst/>
            </a:prstGeom>
            <a:noFill/>
          </p:spPr>
          <p:txBody>
            <a:bodyPr wrap="square" rtlCol="0">
              <a:spAutoFit/>
            </a:bodyPr>
            <a:lstStyle/>
            <a:p>
              <a:r>
                <a:rPr lang="en-US" sz="1400" b="1" dirty="0" smtClean="0">
                  <a:solidFill>
                    <a:schemeClr val="tx1"/>
                  </a:solidFill>
                  <a:effectLst/>
                  <a:latin typeface="Calibri" pitchFamily="34" charset="0"/>
                </a:rPr>
                <a:t>660 km</a:t>
              </a:r>
              <a:endParaRPr lang="it-IT" sz="1400" b="1" dirty="0">
                <a:solidFill>
                  <a:schemeClr val="tx1"/>
                </a:solidFill>
                <a:effectLst/>
                <a:latin typeface="Calibri" pitchFamily="34" charset="0"/>
              </a:endParaRPr>
            </a:p>
          </p:txBody>
        </p:sp>
        <p:sp>
          <p:nvSpPr>
            <p:cNvPr id="17" name="CasellaDiTesto 16"/>
            <p:cNvSpPr txBox="1"/>
            <p:nvPr/>
          </p:nvSpPr>
          <p:spPr>
            <a:xfrm>
              <a:off x="2057400" y="3571875"/>
              <a:ext cx="901700" cy="307777"/>
            </a:xfrm>
            <a:prstGeom prst="rect">
              <a:avLst/>
            </a:prstGeom>
            <a:noFill/>
          </p:spPr>
          <p:txBody>
            <a:bodyPr wrap="square" rtlCol="0">
              <a:spAutoFit/>
            </a:bodyPr>
            <a:lstStyle/>
            <a:p>
              <a:pPr algn="r"/>
              <a:r>
                <a:rPr lang="en-US" sz="1400" b="1" dirty="0" smtClean="0">
                  <a:solidFill>
                    <a:schemeClr val="tx1"/>
                  </a:solidFill>
                  <a:effectLst/>
                  <a:latin typeface="Calibri" pitchFamily="34" charset="0"/>
                </a:rPr>
                <a:t>410 km</a:t>
              </a:r>
              <a:endParaRPr lang="it-IT" sz="1400" b="1" dirty="0">
                <a:solidFill>
                  <a:schemeClr val="tx1"/>
                </a:solidFill>
                <a:effectLst/>
                <a:latin typeface="Calibri" pitchFamily="34" charset="0"/>
              </a:endParaRPr>
            </a:p>
          </p:txBody>
        </p:sp>
        <p:sp>
          <p:nvSpPr>
            <p:cNvPr id="19" name="CasellaDiTesto 18"/>
            <p:cNvSpPr txBox="1"/>
            <p:nvPr/>
          </p:nvSpPr>
          <p:spPr>
            <a:xfrm>
              <a:off x="2057400" y="4396613"/>
              <a:ext cx="901700" cy="307777"/>
            </a:xfrm>
            <a:prstGeom prst="rect">
              <a:avLst/>
            </a:prstGeom>
            <a:noFill/>
          </p:spPr>
          <p:txBody>
            <a:bodyPr wrap="square" rtlCol="0">
              <a:spAutoFit/>
            </a:bodyPr>
            <a:lstStyle/>
            <a:p>
              <a:pPr algn="r"/>
              <a:r>
                <a:rPr lang="en-US" sz="1400" b="1" dirty="0" smtClean="0">
                  <a:solidFill>
                    <a:schemeClr val="tx1"/>
                  </a:solidFill>
                  <a:effectLst/>
                  <a:latin typeface="Calibri" pitchFamily="34" charset="0"/>
                </a:rPr>
                <a:t>560 km</a:t>
              </a:r>
              <a:endParaRPr lang="it-IT" sz="1400" b="1" dirty="0">
                <a:solidFill>
                  <a:schemeClr val="tx1"/>
                </a:solidFill>
                <a:effectLst/>
                <a:latin typeface="Calibri" pitchFamily="34" charset="0"/>
              </a:endParaRPr>
            </a:p>
          </p:txBody>
        </p:sp>
      </p:grpSp>
      <p:sp>
        <p:nvSpPr>
          <p:cNvPr id="20" name="CasellaDiTesto 19"/>
          <p:cNvSpPr txBox="1"/>
          <p:nvPr/>
        </p:nvSpPr>
        <p:spPr>
          <a:xfrm>
            <a:off x="-1" y="5438775"/>
            <a:ext cx="1965963" cy="1015663"/>
          </a:xfrm>
          <a:prstGeom prst="rect">
            <a:avLst/>
          </a:prstGeom>
          <a:noFill/>
        </p:spPr>
        <p:txBody>
          <a:bodyPr wrap="square" rtlCol="0">
            <a:spAutoFit/>
          </a:bodyPr>
          <a:lstStyle/>
          <a:p>
            <a:r>
              <a:rPr lang="en-US" sz="1500" dirty="0" err="1" smtClean="0">
                <a:solidFill>
                  <a:schemeClr val="bg1"/>
                </a:solidFill>
                <a:effectLst/>
                <a:latin typeface="Calibri" pitchFamily="34" charset="0"/>
              </a:rPr>
              <a:t>Stixrude</a:t>
            </a:r>
            <a:r>
              <a:rPr lang="en-US" sz="1500" dirty="0" smtClean="0">
                <a:solidFill>
                  <a:schemeClr val="bg1"/>
                </a:solidFill>
                <a:effectLst/>
                <a:latin typeface="Calibri" pitchFamily="34" charset="0"/>
              </a:rPr>
              <a:t> and Lithgow-</a:t>
            </a:r>
            <a:r>
              <a:rPr lang="en-US" sz="1500" dirty="0" err="1" smtClean="0">
                <a:solidFill>
                  <a:schemeClr val="bg1"/>
                </a:solidFill>
                <a:effectLst/>
                <a:latin typeface="Calibri" pitchFamily="34" charset="0"/>
              </a:rPr>
              <a:t>Bertelloni</a:t>
            </a:r>
            <a:r>
              <a:rPr lang="en-US" sz="1500" dirty="0" smtClean="0">
                <a:solidFill>
                  <a:schemeClr val="bg1"/>
                </a:solidFill>
                <a:effectLst/>
                <a:latin typeface="Calibri" pitchFamily="34" charset="0"/>
              </a:rPr>
              <a:t>, 2011 (</a:t>
            </a:r>
            <a:r>
              <a:rPr lang="en-US" sz="1500" dirty="0" err="1" smtClean="0">
                <a:solidFill>
                  <a:schemeClr val="bg1"/>
                </a:solidFill>
                <a:effectLst/>
                <a:latin typeface="Calibri" pitchFamily="34" charset="0"/>
              </a:rPr>
              <a:t>Geophys</a:t>
            </a:r>
            <a:r>
              <a:rPr lang="en-US" sz="1500" dirty="0" smtClean="0">
                <a:solidFill>
                  <a:schemeClr val="bg1"/>
                </a:solidFill>
                <a:effectLst/>
                <a:latin typeface="Calibri" pitchFamily="34" charset="0"/>
              </a:rPr>
              <a:t>. J. Int., 184, 1180-1213)</a:t>
            </a:r>
            <a:endParaRPr lang="it-IT" sz="1500" dirty="0">
              <a:solidFill>
                <a:schemeClr val="bg1"/>
              </a:solidFill>
              <a:effectLst/>
              <a:latin typeface="Calibri" pitchFamily="34" charset="0"/>
            </a:endParaRPr>
          </a:p>
        </p:txBody>
      </p:sp>
      <p:sp>
        <p:nvSpPr>
          <p:cNvPr id="3" name="Figura a mano libera 2"/>
          <p:cNvSpPr/>
          <p:nvPr/>
        </p:nvSpPr>
        <p:spPr bwMode="auto">
          <a:xfrm>
            <a:off x="2867025" y="1314450"/>
            <a:ext cx="5305425" cy="4524375"/>
          </a:xfrm>
          <a:custGeom>
            <a:avLst/>
            <a:gdLst>
              <a:gd name="connsiteX0" fmla="*/ 0 w 5305425"/>
              <a:gd name="connsiteY0" fmla="*/ 4086225 h 4524375"/>
              <a:gd name="connsiteX1" fmla="*/ 1181100 w 5305425"/>
              <a:gd name="connsiteY1" fmla="*/ 4276725 h 4524375"/>
              <a:gd name="connsiteX2" fmla="*/ 1895475 w 5305425"/>
              <a:gd name="connsiteY2" fmla="*/ 4191000 h 4524375"/>
              <a:gd name="connsiteX3" fmla="*/ 2952750 w 5305425"/>
              <a:gd name="connsiteY3" fmla="*/ 4133850 h 4524375"/>
              <a:gd name="connsiteX4" fmla="*/ 3228975 w 5305425"/>
              <a:gd name="connsiteY4" fmla="*/ 4133850 h 4524375"/>
              <a:gd name="connsiteX5" fmla="*/ 3533775 w 5305425"/>
              <a:gd name="connsiteY5" fmla="*/ 4095750 h 4524375"/>
              <a:gd name="connsiteX6" fmla="*/ 4124325 w 5305425"/>
              <a:gd name="connsiteY6" fmla="*/ 4210050 h 4524375"/>
              <a:gd name="connsiteX7" fmla="*/ 5305425 w 5305425"/>
              <a:gd name="connsiteY7" fmla="*/ 4524375 h 4524375"/>
              <a:gd name="connsiteX8" fmla="*/ 5305425 w 5305425"/>
              <a:gd name="connsiteY8" fmla="*/ 0 h 4524375"/>
              <a:gd name="connsiteX9" fmla="*/ 9525 w 5305425"/>
              <a:gd name="connsiteY9" fmla="*/ 9525 h 4524375"/>
              <a:gd name="connsiteX10" fmla="*/ 0 w 5305425"/>
              <a:gd name="connsiteY10" fmla="*/ 4086225 h 45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5425" h="4524375">
                <a:moveTo>
                  <a:pt x="0" y="4086225"/>
                </a:moveTo>
                <a:lnTo>
                  <a:pt x="1181100" y="4276725"/>
                </a:lnTo>
                <a:lnTo>
                  <a:pt x="1895475" y="4191000"/>
                </a:lnTo>
                <a:lnTo>
                  <a:pt x="2952750" y="4133850"/>
                </a:lnTo>
                <a:lnTo>
                  <a:pt x="3228975" y="4133850"/>
                </a:lnTo>
                <a:lnTo>
                  <a:pt x="3533775" y="4095750"/>
                </a:lnTo>
                <a:lnTo>
                  <a:pt x="4124325" y="4210050"/>
                </a:lnTo>
                <a:lnTo>
                  <a:pt x="5305425" y="4524375"/>
                </a:lnTo>
                <a:lnTo>
                  <a:pt x="5305425" y="0"/>
                </a:lnTo>
                <a:lnTo>
                  <a:pt x="9525" y="9525"/>
                </a:lnTo>
                <a:lnTo>
                  <a:pt x="0" y="4086225"/>
                </a:lnTo>
                <a:close/>
              </a:path>
            </a:pathLst>
          </a:cu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Text Box 4"/>
          <p:cNvSpPr txBox="1">
            <a:spLocks noChangeArrowheads="1"/>
          </p:cNvSpPr>
          <p:nvPr/>
        </p:nvSpPr>
        <p:spPr bwMode="auto">
          <a:xfrm>
            <a:off x="2867024" y="1752481"/>
            <a:ext cx="5305425" cy="1815882"/>
          </a:xfrm>
          <a:prstGeom prst="rect">
            <a:avLst/>
          </a:prstGeom>
          <a:noFill/>
          <a:ln w="9525" algn="ctr">
            <a:noFill/>
            <a:miter lim="800000"/>
            <a:headEnd/>
            <a:tailEnd/>
          </a:ln>
          <a:effectLst/>
        </p:spPr>
        <p:txBody>
          <a:bodyPr wrap="square">
            <a:spAutoFit/>
          </a:bodyPr>
          <a:lstStyle/>
          <a:p>
            <a:pPr algn="ctr">
              <a:spcBef>
                <a:spcPct val="50000"/>
              </a:spcBef>
              <a:defRPr/>
            </a:pPr>
            <a:r>
              <a:rPr lang="en-GB" sz="2800" b="1" dirty="0" smtClean="0">
                <a:solidFill>
                  <a:schemeClr val="tx1"/>
                </a:solidFill>
                <a:effectLst/>
                <a:latin typeface="Calibri" pitchFamily="34" charset="0"/>
              </a:rPr>
              <a:t>All minerals in the slab lithologies (sediments, basalt/gabbro crust and peridotite) have densities &lt;3.8g/cm</a:t>
            </a:r>
            <a:r>
              <a:rPr lang="en-GB" sz="2800" b="1" baseline="30000" dirty="0" smtClean="0">
                <a:solidFill>
                  <a:schemeClr val="tx1"/>
                </a:solidFill>
                <a:effectLst/>
                <a:latin typeface="Calibri" pitchFamily="34" charset="0"/>
              </a:rPr>
              <a:t>3</a:t>
            </a:r>
            <a:r>
              <a:rPr lang="en-GB" sz="2800" b="1" dirty="0" smtClean="0">
                <a:solidFill>
                  <a:schemeClr val="tx1"/>
                </a:solidFill>
                <a:effectLst/>
                <a:latin typeface="Calibri" pitchFamily="34" charset="0"/>
              </a:rPr>
              <a:t>.</a:t>
            </a:r>
            <a:endParaRPr lang="en-GB" sz="2800" b="1" dirty="0">
              <a:solidFill>
                <a:schemeClr val="tx1"/>
              </a:solidFill>
              <a:effectLst/>
              <a:latin typeface="Calibri" pitchFamily="34" charset="0"/>
            </a:endParaRPr>
          </a:p>
        </p:txBody>
      </p:sp>
    </p:spTree>
    <p:extLst>
      <p:ext uri="{BB962C8B-B14F-4D97-AF65-F5344CB8AC3E}">
        <p14:creationId xmlns:p14="http://schemas.microsoft.com/office/powerpoint/2010/main" val="71221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890588" y="569913"/>
            <a:ext cx="7432675" cy="6288087"/>
            <a:chOff x="222" y="359"/>
            <a:chExt cx="4682" cy="3961"/>
          </a:xfrm>
        </p:grpSpPr>
        <p:pic>
          <p:nvPicPr>
            <p:cNvPr id="146454" name="Picture 5"/>
            <p:cNvPicPr>
              <a:picLocks noChangeAspect="1" noChangeArrowheads="1"/>
            </p:cNvPicPr>
            <p:nvPr/>
          </p:nvPicPr>
          <p:blipFill>
            <a:blip r:embed="rId3" cstate="print"/>
            <a:srcRect/>
            <a:stretch>
              <a:fillRect/>
            </a:stretch>
          </p:blipFill>
          <p:spPr bwMode="auto">
            <a:xfrm>
              <a:off x="222" y="359"/>
              <a:ext cx="4230" cy="3961"/>
            </a:xfrm>
            <a:prstGeom prst="rect">
              <a:avLst/>
            </a:prstGeom>
            <a:noFill/>
            <a:ln w="9525" algn="ctr">
              <a:noFill/>
              <a:miter lim="800000"/>
              <a:headEnd/>
              <a:tailEnd/>
            </a:ln>
          </p:spPr>
        </p:pic>
        <p:sp>
          <p:nvSpPr>
            <p:cNvPr id="1158159" name="Rectangle 15"/>
            <p:cNvSpPr>
              <a:spLocks noChangeArrowheads="1"/>
            </p:cNvSpPr>
            <p:nvPr/>
          </p:nvSpPr>
          <p:spPr bwMode="auto">
            <a:xfrm>
              <a:off x="4416" y="360"/>
              <a:ext cx="488" cy="396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1158146" name="Text Box 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158151" name="Freeform 7"/>
          <p:cNvSpPr>
            <a:spLocks/>
          </p:cNvSpPr>
          <p:nvPr/>
        </p:nvSpPr>
        <p:spPr bwMode="auto">
          <a:xfrm>
            <a:off x="2330450" y="1303338"/>
            <a:ext cx="1265238" cy="1038225"/>
          </a:xfrm>
          <a:custGeom>
            <a:avLst/>
            <a:gdLst/>
            <a:ahLst/>
            <a:cxnLst>
              <a:cxn ang="0">
                <a:pos x="763" y="3"/>
              </a:cxn>
              <a:cxn ang="0">
                <a:pos x="545" y="49"/>
              </a:cxn>
              <a:cxn ang="0">
                <a:pos x="453" y="109"/>
              </a:cxn>
              <a:cxn ang="0">
                <a:pos x="387" y="211"/>
              </a:cxn>
              <a:cxn ang="0">
                <a:pos x="359" y="339"/>
              </a:cxn>
              <a:cxn ang="0">
                <a:pos x="325" y="417"/>
              </a:cxn>
              <a:cxn ang="0">
                <a:pos x="279" y="459"/>
              </a:cxn>
              <a:cxn ang="0">
                <a:pos x="137" y="543"/>
              </a:cxn>
              <a:cxn ang="0">
                <a:pos x="17" y="579"/>
              </a:cxn>
              <a:cxn ang="0">
                <a:pos x="33" y="643"/>
              </a:cxn>
              <a:cxn ang="0">
                <a:pos x="45" y="647"/>
              </a:cxn>
              <a:cxn ang="0">
                <a:pos x="167" y="599"/>
              </a:cxn>
              <a:cxn ang="0">
                <a:pos x="313" y="513"/>
              </a:cxn>
              <a:cxn ang="0">
                <a:pos x="383" y="427"/>
              </a:cxn>
              <a:cxn ang="0">
                <a:pos x="415" y="339"/>
              </a:cxn>
              <a:cxn ang="0">
                <a:pos x="445" y="247"/>
              </a:cxn>
              <a:cxn ang="0">
                <a:pos x="497" y="157"/>
              </a:cxn>
              <a:cxn ang="0">
                <a:pos x="589" y="83"/>
              </a:cxn>
              <a:cxn ang="0">
                <a:pos x="709" y="55"/>
              </a:cxn>
              <a:cxn ang="0">
                <a:pos x="749" y="33"/>
              </a:cxn>
              <a:cxn ang="0">
                <a:pos x="763" y="3"/>
              </a:cxn>
            </a:cxnLst>
            <a:rect l="0" t="0" r="r" b="b"/>
            <a:pathLst>
              <a:path w="797" h="654">
                <a:moveTo>
                  <a:pt x="763" y="3"/>
                </a:moveTo>
                <a:cubicBezTo>
                  <a:pt x="729" y="6"/>
                  <a:pt x="597" y="31"/>
                  <a:pt x="545" y="49"/>
                </a:cubicBezTo>
                <a:cubicBezTo>
                  <a:pt x="493" y="67"/>
                  <a:pt x="479" y="82"/>
                  <a:pt x="453" y="109"/>
                </a:cubicBezTo>
                <a:cubicBezTo>
                  <a:pt x="427" y="136"/>
                  <a:pt x="403" y="173"/>
                  <a:pt x="387" y="211"/>
                </a:cubicBezTo>
                <a:cubicBezTo>
                  <a:pt x="371" y="249"/>
                  <a:pt x="369" y="305"/>
                  <a:pt x="359" y="339"/>
                </a:cubicBezTo>
                <a:cubicBezTo>
                  <a:pt x="349" y="373"/>
                  <a:pt x="338" y="397"/>
                  <a:pt x="325" y="417"/>
                </a:cubicBezTo>
                <a:cubicBezTo>
                  <a:pt x="312" y="437"/>
                  <a:pt x="310" y="438"/>
                  <a:pt x="279" y="459"/>
                </a:cubicBezTo>
                <a:cubicBezTo>
                  <a:pt x="248" y="480"/>
                  <a:pt x="181" y="523"/>
                  <a:pt x="137" y="543"/>
                </a:cubicBezTo>
                <a:cubicBezTo>
                  <a:pt x="93" y="563"/>
                  <a:pt x="34" y="562"/>
                  <a:pt x="17" y="579"/>
                </a:cubicBezTo>
                <a:cubicBezTo>
                  <a:pt x="0" y="596"/>
                  <a:pt x="28" y="632"/>
                  <a:pt x="33" y="643"/>
                </a:cubicBezTo>
                <a:cubicBezTo>
                  <a:pt x="38" y="654"/>
                  <a:pt x="23" y="654"/>
                  <a:pt x="45" y="647"/>
                </a:cubicBezTo>
                <a:cubicBezTo>
                  <a:pt x="67" y="640"/>
                  <a:pt x="122" y="621"/>
                  <a:pt x="167" y="599"/>
                </a:cubicBezTo>
                <a:cubicBezTo>
                  <a:pt x="212" y="577"/>
                  <a:pt x="277" y="542"/>
                  <a:pt x="313" y="513"/>
                </a:cubicBezTo>
                <a:cubicBezTo>
                  <a:pt x="349" y="484"/>
                  <a:pt x="366" y="456"/>
                  <a:pt x="383" y="427"/>
                </a:cubicBezTo>
                <a:cubicBezTo>
                  <a:pt x="400" y="398"/>
                  <a:pt x="405" y="369"/>
                  <a:pt x="415" y="339"/>
                </a:cubicBezTo>
                <a:cubicBezTo>
                  <a:pt x="425" y="309"/>
                  <a:pt x="431" y="277"/>
                  <a:pt x="445" y="247"/>
                </a:cubicBezTo>
                <a:cubicBezTo>
                  <a:pt x="459" y="217"/>
                  <a:pt x="473" y="184"/>
                  <a:pt x="497" y="157"/>
                </a:cubicBezTo>
                <a:cubicBezTo>
                  <a:pt x="521" y="130"/>
                  <a:pt x="554" y="100"/>
                  <a:pt x="589" y="83"/>
                </a:cubicBezTo>
                <a:cubicBezTo>
                  <a:pt x="624" y="66"/>
                  <a:pt x="682" y="63"/>
                  <a:pt x="709" y="55"/>
                </a:cubicBezTo>
                <a:cubicBezTo>
                  <a:pt x="736" y="47"/>
                  <a:pt x="739" y="42"/>
                  <a:pt x="749" y="33"/>
                </a:cubicBezTo>
                <a:cubicBezTo>
                  <a:pt x="759" y="24"/>
                  <a:pt x="797" y="0"/>
                  <a:pt x="763" y="3"/>
                </a:cubicBezTo>
                <a:close/>
              </a:path>
            </a:pathLst>
          </a:custGeom>
          <a:solidFill>
            <a:srgbClr val="FF00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58154" name="Freeform 10"/>
          <p:cNvSpPr>
            <a:spLocks/>
          </p:cNvSpPr>
          <p:nvPr/>
        </p:nvSpPr>
        <p:spPr bwMode="auto">
          <a:xfrm>
            <a:off x="5162550" y="1538288"/>
            <a:ext cx="569913" cy="2413000"/>
          </a:xfrm>
          <a:custGeom>
            <a:avLst/>
            <a:gdLst/>
            <a:ahLst/>
            <a:cxnLst>
              <a:cxn ang="0">
                <a:pos x="202" y="23"/>
              </a:cxn>
              <a:cxn ang="0">
                <a:pos x="258" y="151"/>
              </a:cxn>
              <a:cxn ang="0">
                <a:pos x="282" y="499"/>
              </a:cxn>
              <a:cxn ang="0">
                <a:pos x="254" y="783"/>
              </a:cxn>
              <a:cxn ang="0">
                <a:pos x="198" y="1083"/>
              </a:cxn>
              <a:cxn ang="0">
                <a:pos x="186" y="1251"/>
              </a:cxn>
              <a:cxn ang="0">
                <a:pos x="230" y="1323"/>
              </a:cxn>
              <a:cxn ang="0">
                <a:pos x="262" y="1391"/>
              </a:cxn>
              <a:cxn ang="0">
                <a:pos x="246" y="1431"/>
              </a:cxn>
              <a:cxn ang="0">
                <a:pos x="158" y="1419"/>
              </a:cxn>
              <a:cxn ang="0">
                <a:pos x="78" y="1379"/>
              </a:cxn>
              <a:cxn ang="0">
                <a:pos x="54" y="1367"/>
              </a:cxn>
              <a:cxn ang="0">
                <a:pos x="14" y="1439"/>
              </a:cxn>
              <a:cxn ang="0">
                <a:pos x="138" y="1479"/>
              </a:cxn>
              <a:cxn ang="0">
                <a:pos x="274" y="1519"/>
              </a:cxn>
              <a:cxn ang="0">
                <a:pos x="346" y="1471"/>
              </a:cxn>
              <a:cxn ang="0">
                <a:pos x="354" y="1395"/>
              </a:cxn>
              <a:cxn ang="0">
                <a:pos x="314" y="1303"/>
              </a:cxn>
              <a:cxn ang="0">
                <a:pos x="262" y="1243"/>
              </a:cxn>
              <a:cxn ang="0">
                <a:pos x="262" y="1139"/>
              </a:cxn>
              <a:cxn ang="0">
                <a:pos x="306" y="915"/>
              </a:cxn>
              <a:cxn ang="0">
                <a:pos x="342" y="651"/>
              </a:cxn>
              <a:cxn ang="0">
                <a:pos x="354" y="371"/>
              </a:cxn>
              <a:cxn ang="0">
                <a:pos x="342" y="211"/>
              </a:cxn>
              <a:cxn ang="0">
                <a:pos x="318" y="51"/>
              </a:cxn>
              <a:cxn ang="0">
                <a:pos x="298" y="15"/>
              </a:cxn>
              <a:cxn ang="0">
                <a:pos x="202" y="23"/>
              </a:cxn>
            </a:cxnLst>
            <a:rect l="0" t="0" r="r" b="b"/>
            <a:pathLst>
              <a:path w="359" h="1520">
                <a:moveTo>
                  <a:pt x="202" y="23"/>
                </a:moveTo>
                <a:cubicBezTo>
                  <a:pt x="195" y="46"/>
                  <a:pt x="245" y="72"/>
                  <a:pt x="258" y="151"/>
                </a:cubicBezTo>
                <a:cubicBezTo>
                  <a:pt x="271" y="230"/>
                  <a:pt x="283" y="394"/>
                  <a:pt x="282" y="499"/>
                </a:cubicBezTo>
                <a:cubicBezTo>
                  <a:pt x="281" y="604"/>
                  <a:pt x="268" y="686"/>
                  <a:pt x="254" y="783"/>
                </a:cubicBezTo>
                <a:cubicBezTo>
                  <a:pt x="240" y="880"/>
                  <a:pt x="209" y="1005"/>
                  <a:pt x="198" y="1083"/>
                </a:cubicBezTo>
                <a:cubicBezTo>
                  <a:pt x="187" y="1161"/>
                  <a:pt x="181" y="1211"/>
                  <a:pt x="186" y="1251"/>
                </a:cubicBezTo>
                <a:cubicBezTo>
                  <a:pt x="191" y="1291"/>
                  <a:pt x="217" y="1300"/>
                  <a:pt x="230" y="1323"/>
                </a:cubicBezTo>
                <a:cubicBezTo>
                  <a:pt x="243" y="1346"/>
                  <a:pt x="259" y="1373"/>
                  <a:pt x="262" y="1391"/>
                </a:cubicBezTo>
                <a:cubicBezTo>
                  <a:pt x="265" y="1409"/>
                  <a:pt x="263" y="1426"/>
                  <a:pt x="246" y="1431"/>
                </a:cubicBezTo>
                <a:cubicBezTo>
                  <a:pt x="229" y="1436"/>
                  <a:pt x="186" y="1428"/>
                  <a:pt x="158" y="1419"/>
                </a:cubicBezTo>
                <a:cubicBezTo>
                  <a:pt x="130" y="1410"/>
                  <a:pt x="95" y="1388"/>
                  <a:pt x="78" y="1379"/>
                </a:cubicBezTo>
                <a:cubicBezTo>
                  <a:pt x="61" y="1370"/>
                  <a:pt x="65" y="1357"/>
                  <a:pt x="54" y="1367"/>
                </a:cubicBezTo>
                <a:cubicBezTo>
                  <a:pt x="43" y="1377"/>
                  <a:pt x="0" y="1420"/>
                  <a:pt x="14" y="1439"/>
                </a:cubicBezTo>
                <a:cubicBezTo>
                  <a:pt x="28" y="1458"/>
                  <a:pt x="95" y="1466"/>
                  <a:pt x="138" y="1479"/>
                </a:cubicBezTo>
                <a:cubicBezTo>
                  <a:pt x="181" y="1492"/>
                  <a:pt x="239" y="1520"/>
                  <a:pt x="274" y="1519"/>
                </a:cubicBezTo>
                <a:cubicBezTo>
                  <a:pt x="309" y="1518"/>
                  <a:pt x="333" y="1492"/>
                  <a:pt x="346" y="1471"/>
                </a:cubicBezTo>
                <a:cubicBezTo>
                  <a:pt x="359" y="1450"/>
                  <a:pt x="359" y="1423"/>
                  <a:pt x="354" y="1395"/>
                </a:cubicBezTo>
                <a:cubicBezTo>
                  <a:pt x="349" y="1367"/>
                  <a:pt x="329" y="1328"/>
                  <a:pt x="314" y="1303"/>
                </a:cubicBezTo>
                <a:cubicBezTo>
                  <a:pt x="299" y="1278"/>
                  <a:pt x="271" y="1270"/>
                  <a:pt x="262" y="1243"/>
                </a:cubicBezTo>
                <a:cubicBezTo>
                  <a:pt x="253" y="1216"/>
                  <a:pt x="255" y="1194"/>
                  <a:pt x="262" y="1139"/>
                </a:cubicBezTo>
                <a:cubicBezTo>
                  <a:pt x="269" y="1084"/>
                  <a:pt x="293" y="996"/>
                  <a:pt x="306" y="915"/>
                </a:cubicBezTo>
                <a:cubicBezTo>
                  <a:pt x="319" y="834"/>
                  <a:pt x="334" y="742"/>
                  <a:pt x="342" y="651"/>
                </a:cubicBezTo>
                <a:cubicBezTo>
                  <a:pt x="350" y="560"/>
                  <a:pt x="354" y="444"/>
                  <a:pt x="354" y="371"/>
                </a:cubicBezTo>
                <a:cubicBezTo>
                  <a:pt x="354" y="298"/>
                  <a:pt x="348" y="264"/>
                  <a:pt x="342" y="211"/>
                </a:cubicBezTo>
                <a:cubicBezTo>
                  <a:pt x="336" y="158"/>
                  <a:pt x="325" y="84"/>
                  <a:pt x="318" y="51"/>
                </a:cubicBezTo>
                <a:cubicBezTo>
                  <a:pt x="311" y="18"/>
                  <a:pt x="319" y="20"/>
                  <a:pt x="298" y="15"/>
                </a:cubicBezTo>
                <a:cubicBezTo>
                  <a:pt x="277" y="10"/>
                  <a:pt x="209" y="0"/>
                  <a:pt x="202" y="23"/>
                </a:cubicBezTo>
                <a:close/>
              </a:path>
            </a:pathLst>
          </a:custGeom>
          <a:solidFill>
            <a:srgbClr val="FF00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58155" name="Freeform 11"/>
          <p:cNvSpPr>
            <a:spLocks/>
          </p:cNvSpPr>
          <p:nvPr/>
        </p:nvSpPr>
        <p:spPr bwMode="auto">
          <a:xfrm>
            <a:off x="1960563" y="1882775"/>
            <a:ext cx="4864100" cy="688975"/>
          </a:xfrm>
          <a:custGeom>
            <a:avLst/>
            <a:gdLst/>
            <a:ahLst/>
            <a:cxnLst>
              <a:cxn ang="0">
                <a:pos x="0" y="434"/>
              </a:cxn>
              <a:cxn ang="0">
                <a:pos x="484" y="210"/>
              </a:cxn>
              <a:cxn ang="0">
                <a:pos x="1164" y="34"/>
              </a:cxn>
              <a:cxn ang="0">
                <a:pos x="1860" y="30"/>
              </a:cxn>
              <a:cxn ang="0">
                <a:pos x="2624" y="214"/>
              </a:cxn>
              <a:cxn ang="0">
                <a:pos x="3064" y="422"/>
              </a:cxn>
            </a:cxnLst>
            <a:rect l="0" t="0" r="r" b="b"/>
            <a:pathLst>
              <a:path w="3064" h="434">
                <a:moveTo>
                  <a:pt x="0" y="434"/>
                </a:moveTo>
                <a:cubicBezTo>
                  <a:pt x="145" y="355"/>
                  <a:pt x="290" y="277"/>
                  <a:pt x="484" y="210"/>
                </a:cubicBezTo>
                <a:cubicBezTo>
                  <a:pt x="678" y="143"/>
                  <a:pt x="935" y="64"/>
                  <a:pt x="1164" y="34"/>
                </a:cubicBezTo>
                <a:cubicBezTo>
                  <a:pt x="1393" y="4"/>
                  <a:pt x="1617" y="0"/>
                  <a:pt x="1860" y="30"/>
                </a:cubicBezTo>
                <a:cubicBezTo>
                  <a:pt x="2103" y="60"/>
                  <a:pt x="2423" y="149"/>
                  <a:pt x="2624" y="214"/>
                </a:cubicBezTo>
                <a:cubicBezTo>
                  <a:pt x="2825" y="279"/>
                  <a:pt x="2944" y="350"/>
                  <a:pt x="3064" y="422"/>
                </a:cubicBezTo>
              </a:path>
            </a:pathLst>
          </a:custGeom>
          <a:noFill/>
          <a:ln w="76200" cap="flat" cmpd="sng">
            <a:solidFill>
              <a:srgbClr val="00CCFF"/>
            </a:solidFill>
            <a:prstDash val="solid"/>
            <a:round/>
            <a:headEnd/>
            <a:tailEnd/>
          </a:ln>
          <a:effectLst/>
        </p:spPr>
        <p:txBody>
          <a:bodyPr anchor="ctr"/>
          <a:lstStyle/>
          <a:p>
            <a:pPr>
              <a:defRPr/>
            </a:pPr>
            <a:endParaRPr lang="en-GB">
              <a:latin typeface="Calibri" pitchFamily="34" charset="0"/>
            </a:endParaRPr>
          </a:p>
        </p:txBody>
      </p:sp>
      <p:sp>
        <p:nvSpPr>
          <p:cNvPr id="1158157" name="Freeform 13"/>
          <p:cNvSpPr>
            <a:spLocks/>
          </p:cNvSpPr>
          <p:nvPr/>
        </p:nvSpPr>
        <p:spPr bwMode="auto">
          <a:xfrm>
            <a:off x="1985963" y="1946275"/>
            <a:ext cx="4806950" cy="688975"/>
          </a:xfrm>
          <a:custGeom>
            <a:avLst/>
            <a:gdLst/>
            <a:ahLst/>
            <a:cxnLst>
              <a:cxn ang="0">
                <a:pos x="0" y="434"/>
              </a:cxn>
              <a:cxn ang="0">
                <a:pos x="484" y="210"/>
              </a:cxn>
              <a:cxn ang="0">
                <a:pos x="1164" y="34"/>
              </a:cxn>
              <a:cxn ang="0">
                <a:pos x="1860" y="30"/>
              </a:cxn>
              <a:cxn ang="0">
                <a:pos x="2624" y="214"/>
              </a:cxn>
              <a:cxn ang="0">
                <a:pos x="3064" y="422"/>
              </a:cxn>
            </a:cxnLst>
            <a:rect l="0" t="0" r="r" b="b"/>
            <a:pathLst>
              <a:path w="3064" h="434">
                <a:moveTo>
                  <a:pt x="0" y="434"/>
                </a:moveTo>
                <a:cubicBezTo>
                  <a:pt x="145" y="355"/>
                  <a:pt x="290" y="277"/>
                  <a:pt x="484" y="210"/>
                </a:cubicBezTo>
                <a:cubicBezTo>
                  <a:pt x="678" y="143"/>
                  <a:pt x="935" y="64"/>
                  <a:pt x="1164" y="34"/>
                </a:cubicBezTo>
                <a:cubicBezTo>
                  <a:pt x="1393" y="4"/>
                  <a:pt x="1617" y="0"/>
                  <a:pt x="1860" y="30"/>
                </a:cubicBezTo>
                <a:cubicBezTo>
                  <a:pt x="2103" y="60"/>
                  <a:pt x="2423" y="149"/>
                  <a:pt x="2624" y="214"/>
                </a:cubicBezTo>
                <a:cubicBezTo>
                  <a:pt x="2825" y="279"/>
                  <a:pt x="2944" y="350"/>
                  <a:pt x="3064" y="422"/>
                </a:cubicBezTo>
              </a:path>
            </a:pathLst>
          </a:custGeom>
          <a:noFill/>
          <a:ln w="76200" cap="flat" cmpd="sng">
            <a:solidFill>
              <a:srgbClr val="FF33CC"/>
            </a:solidFill>
            <a:prstDash val="solid"/>
            <a:round/>
            <a:headEnd/>
            <a:tailEnd/>
          </a:ln>
          <a:effectLst/>
        </p:spPr>
        <p:txBody>
          <a:bodyPr anchor="ctr"/>
          <a:lstStyle/>
          <a:p>
            <a:pPr>
              <a:defRPr/>
            </a:pPr>
            <a:endParaRPr lang="en-GB">
              <a:latin typeface="Calibri" pitchFamily="34" charset="0"/>
            </a:endParaRPr>
          </a:p>
        </p:txBody>
      </p:sp>
      <p:sp>
        <p:nvSpPr>
          <p:cNvPr id="1158160" name="Text Box 16"/>
          <p:cNvSpPr txBox="1">
            <a:spLocks noChangeArrowheads="1"/>
          </p:cNvSpPr>
          <p:nvPr/>
        </p:nvSpPr>
        <p:spPr bwMode="auto">
          <a:xfrm rot="1738933">
            <a:off x="6675438" y="2663825"/>
            <a:ext cx="1803400" cy="412750"/>
          </a:xfrm>
          <a:prstGeom prst="rect">
            <a:avLst/>
          </a:prstGeom>
          <a:noFill/>
          <a:ln w="9525" algn="ctr">
            <a:noFill/>
            <a:miter lim="800000"/>
            <a:headEnd/>
            <a:tailEnd/>
          </a:ln>
        </p:spPr>
        <p:txBody>
          <a:bodyPr>
            <a:spAutoFit/>
          </a:bodyPr>
          <a:lstStyle/>
          <a:p>
            <a:pPr algn="ctr">
              <a:spcBef>
                <a:spcPct val="50000"/>
              </a:spcBef>
            </a:pPr>
            <a:r>
              <a:rPr lang="en-GB" sz="2100" dirty="0" smtClean="0">
                <a:solidFill>
                  <a:schemeClr val="hlink"/>
                </a:solidFill>
                <a:effectLst/>
                <a:latin typeface="Calibri" pitchFamily="34" charset="0"/>
              </a:rPr>
              <a:t>Ringwoodite</a:t>
            </a:r>
            <a:endParaRPr lang="en-GB" sz="2100" dirty="0">
              <a:solidFill>
                <a:schemeClr val="hlink"/>
              </a:solidFill>
              <a:effectLst/>
              <a:latin typeface="Calibri" pitchFamily="34" charset="0"/>
            </a:endParaRPr>
          </a:p>
        </p:txBody>
      </p:sp>
      <p:sp>
        <p:nvSpPr>
          <p:cNvPr id="1158161" name="Text Box 17"/>
          <p:cNvSpPr txBox="1">
            <a:spLocks noChangeArrowheads="1"/>
          </p:cNvSpPr>
          <p:nvPr/>
        </p:nvSpPr>
        <p:spPr bwMode="auto">
          <a:xfrm rot="1823110">
            <a:off x="6470505" y="2912713"/>
            <a:ext cx="1944196" cy="738664"/>
          </a:xfrm>
          <a:prstGeom prst="rect">
            <a:avLst/>
          </a:prstGeom>
          <a:noFill/>
          <a:ln w="9525" algn="ctr">
            <a:noFill/>
            <a:miter lim="800000"/>
            <a:headEnd/>
            <a:tailEnd/>
          </a:ln>
        </p:spPr>
        <p:txBody>
          <a:bodyPr wrap="square">
            <a:spAutoFit/>
          </a:bodyPr>
          <a:lstStyle/>
          <a:p>
            <a:pPr algn="ctr">
              <a:spcBef>
                <a:spcPct val="50000"/>
              </a:spcBef>
            </a:pPr>
            <a:r>
              <a:rPr lang="en-GB" sz="2100" dirty="0" smtClean="0">
                <a:solidFill>
                  <a:srgbClr val="FF33CC"/>
                </a:solidFill>
                <a:effectLst/>
                <a:latin typeface="Calibri" pitchFamily="34" charset="0"/>
              </a:rPr>
              <a:t>Bridgmanite+ Fe Periclase</a:t>
            </a:r>
            <a:endParaRPr lang="en-GB" sz="2100" dirty="0">
              <a:solidFill>
                <a:srgbClr val="FF33CC"/>
              </a:solidFill>
              <a:effectLst/>
              <a:latin typeface="Calibri" pitchFamily="34" charset="0"/>
            </a:endParaRPr>
          </a:p>
        </p:txBody>
      </p:sp>
      <p:sp>
        <p:nvSpPr>
          <p:cNvPr id="1158162" name="Text Box 18"/>
          <p:cNvSpPr txBox="1">
            <a:spLocks noChangeArrowheads="1"/>
          </p:cNvSpPr>
          <p:nvPr/>
        </p:nvSpPr>
        <p:spPr bwMode="auto">
          <a:xfrm rot="1897336">
            <a:off x="5600700" y="4270375"/>
            <a:ext cx="2320925" cy="412750"/>
          </a:xfrm>
          <a:prstGeom prst="rect">
            <a:avLst/>
          </a:prstGeom>
          <a:noFill/>
          <a:ln w="9525" algn="ctr">
            <a:noFill/>
            <a:miter lim="800000"/>
            <a:headEnd/>
            <a:tailEnd/>
          </a:ln>
        </p:spPr>
        <p:txBody>
          <a:bodyPr>
            <a:spAutoFit/>
          </a:bodyPr>
          <a:lstStyle/>
          <a:p>
            <a:pPr algn="ctr">
              <a:spcBef>
                <a:spcPct val="50000"/>
              </a:spcBef>
            </a:pPr>
            <a:r>
              <a:rPr lang="en-GB" sz="2100" smtClean="0">
                <a:solidFill>
                  <a:schemeClr val="hlink"/>
                </a:solidFill>
                <a:effectLst/>
                <a:latin typeface="Calibri" pitchFamily="34" charset="0"/>
              </a:rPr>
              <a:t>Lower Mantle</a:t>
            </a:r>
            <a:endParaRPr lang="en-GB" sz="2100">
              <a:solidFill>
                <a:schemeClr val="hlink"/>
              </a:solidFill>
              <a:effectLst/>
              <a:latin typeface="Calibri" pitchFamily="34" charset="0"/>
            </a:endParaRPr>
          </a:p>
        </p:txBody>
      </p:sp>
      <p:sp>
        <p:nvSpPr>
          <p:cNvPr id="1158163" name="Text Box 19"/>
          <p:cNvSpPr txBox="1">
            <a:spLocks noChangeArrowheads="1"/>
          </p:cNvSpPr>
          <p:nvPr/>
        </p:nvSpPr>
        <p:spPr bwMode="auto">
          <a:xfrm rot="1976709">
            <a:off x="5791200" y="4524375"/>
            <a:ext cx="1598613" cy="412750"/>
          </a:xfrm>
          <a:prstGeom prst="rect">
            <a:avLst/>
          </a:prstGeom>
          <a:noFill/>
          <a:ln w="9525" algn="ctr">
            <a:noFill/>
            <a:miter lim="800000"/>
            <a:headEnd/>
            <a:tailEnd/>
          </a:ln>
        </p:spPr>
        <p:txBody>
          <a:bodyPr>
            <a:spAutoFit/>
          </a:bodyPr>
          <a:lstStyle/>
          <a:p>
            <a:pPr algn="ctr">
              <a:spcBef>
                <a:spcPct val="50000"/>
              </a:spcBef>
            </a:pPr>
            <a:r>
              <a:rPr lang="en-GB" sz="2100" smtClean="0">
                <a:solidFill>
                  <a:srgbClr val="00CC00"/>
                </a:solidFill>
                <a:effectLst/>
                <a:latin typeface="Calibri" pitchFamily="34" charset="0"/>
              </a:rPr>
              <a:t>Liquid Core</a:t>
            </a:r>
            <a:endParaRPr lang="en-GB" sz="2100">
              <a:solidFill>
                <a:srgbClr val="00CC00"/>
              </a:solidFill>
              <a:effectLst/>
              <a:latin typeface="Calibri" pitchFamily="34" charset="0"/>
            </a:endParaRPr>
          </a:p>
        </p:txBody>
      </p:sp>
      <p:sp>
        <p:nvSpPr>
          <p:cNvPr id="1158164" name="Freeform 20"/>
          <p:cNvSpPr>
            <a:spLocks/>
          </p:cNvSpPr>
          <p:nvPr/>
        </p:nvSpPr>
        <p:spPr bwMode="auto">
          <a:xfrm>
            <a:off x="4197350" y="1179513"/>
            <a:ext cx="989013" cy="2711450"/>
          </a:xfrm>
          <a:custGeom>
            <a:avLst/>
            <a:gdLst/>
            <a:ahLst/>
            <a:cxnLst>
              <a:cxn ang="0">
                <a:pos x="47" y="1649"/>
              </a:cxn>
              <a:cxn ang="0">
                <a:pos x="43" y="1577"/>
              </a:cxn>
              <a:cxn ang="0">
                <a:pos x="107" y="1557"/>
              </a:cxn>
              <a:cxn ang="0">
                <a:pos x="215" y="1533"/>
              </a:cxn>
              <a:cxn ang="0">
                <a:pos x="283" y="1497"/>
              </a:cxn>
              <a:cxn ang="0">
                <a:pos x="323" y="1337"/>
              </a:cxn>
              <a:cxn ang="0">
                <a:pos x="367" y="1029"/>
              </a:cxn>
              <a:cxn ang="0">
                <a:pos x="471" y="157"/>
              </a:cxn>
              <a:cxn ang="0">
                <a:pos x="475" y="85"/>
              </a:cxn>
              <a:cxn ang="0">
                <a:pos x="511" y="77"/>
              </a:cxn>
              <a:cxn ang="0">
                <a:pos x="491" y="265"/>
              </a:cxn>
              <a:cxn ang="0">
                <a:pos x="419" y="933"/>
              </a:cxn>
              <a:cxn ang="0">
                <a:pos x="383" y="1317"/>
              </a:cxn>
              <a:cxn ang="0">
                <a:pos x="379" y="1485"/>
              </a:cxn>
              <a:cxn ang="0">
                <a:pos x="383" y="1525"/>
              </a:cxn>
              <a:cxn ang="0">
                <a:pos x="451" y="1553"/>
              </a:cxn>
              <a:cxn ang="0">
                <a:pos x="515" y="1565"/>
              </a:cxn>
              <a:cxn ang="0">
                <a:pos x="563" y="1617"/>
              </a:cxn>
              <a:cxn ang="0">
                <a:pos x="555" y="1701"/>
              </a:cxn>
              <a:cxn ang="0">
                <a:pos x="323" y="1657"/>
              </a:cxn>
              <a:cxn ang="0">
                <a:pos x="47" y="1649"/>
              </a:cxn>
            </a:cxnLst>
            <a:rect l="0" t="0" r="r" b="b"/>
            <a:pathLst>
              <a:path w="595" h="1708">
                <a:moveTo>
                  <a:pt x="47" y="1649"/>
                </a:moveTo>
                <a:cubicBezTo>
                  <a:pt x="0" y="1636"/>
                  <a:pt x="33" y="1592"/>
                  <a:pt x="43" y="1577"/>
                </a:cubicBezTo>
                <a:cubicBezTo>
                  <a:pt x="53" y="1562"/>
                  <a:pt x="78" y="1564"/>
                  <a:pt x="107" y="1557"/>
                </a:cubicBezTo>
                <a:cubicBezTo>
                  <a:pt x="136" y="1550"/>
                  <a:pt x="186" y="1543"/>
                  <a:pt x="215" y="1533"/>
                </a:cubicBezTo>
                <a:cubicBezTo>
                  <a:pt x="244" y="1523"/>
                  <a:pt x="265" y="1530"/>
                  <a:pt x="283" y="1497"/>
                </a:cubicBezTo>
                <a:cubicBezTo>
                  <a:pt x="301" y="1464"/>
                  <a:pt x="309" y="1415"/>
                  <a:pt x="323" y="1337"/>
                </a:cubicBezTo>
                <a:cubicBezTo>
                  <a:pt x="337" y="1259"/>
                  <a:pt x="342" y="1226"/>
                  <a:pt x="367" y="1029"/>
                </a:cubicBezTo>
                <a:cubicBezTo>
                  <a:pt x="392" y="832"/>
                  <a:pt x="453" y="314"/>
                  <a:pt x="471" y="157"/>
                </a:cubicBezTo>
                <a:cubicBezTo>
                  <a:pt x="489" y="0"/>
                  <a:pt x="468" y="98"/>
                  <a:pt x="475" y="85"/>
                </a:cubicBezTo>
                <a:cubicBezTo>
                  <a:pt x="482" y="72"/>
                  <a:pt x="508" y="47"/>
                  <a:pt x="511" y="77"/>
                </a:cubicBezTo>
                <a:cubicBezTo>
                  <a:pt x="514" y="107"/>
                  <a:pt x="506" y="122"/>
                  <a:pt x="491" y="265"/>
                </a:cubicBezTo>
                <a:cubicBezTo>
                  <a:pt x="476" y="408"/>
                  <a:pt x="437" y="758"/>
                  <a:pt x="419" y="933"/>
                </a:cubicBezTo>
                <a:cubicBezTo>
                  <a:pt x="401" y="1108"/>
                  <a:pt x="390" y="1225"/>
                  <a:pt x="383" y="1317"/>
                </a:cubicBezTo>
                <a:cubicBezTo>
                  <a:pt x="376" y="1409"/>
                  <a:pt x="379" y="1450"/>
                  <a:pt x="379" y="1485"/>
                </a:cubicBezTo>
                <a:cubicBezTo>
                  <a:pt x="379" y="1520"/>
                  <a:pt x="371" y="1514"/>
                  <a:pt x="383" y="1525"/>
                </a:cubicBezTo>
                <a:cubicBezTo>
                  <a:pt x="395" y="1536"/>
                  <a:pt x="429" y="1546"/>
                  <a:pt x="451" y="1553"/>
                </a:cubicBezTo>
                <a:cubicBezTo>
                  <a:pt x="473" y="1560"/>
                  <a:pt x="496" y="1554"/>
                  <a:pt x="515" y="1565"/>
                </a:cubicBezTo>
                <a:cubicBezTo>
                  <a:pt x="534" y="1576"/>
                  <a:pt x="556" y="1594"/>
                  <a:pt x="563" y="1617"/>
                </a:cubicBezTo>
                <a:cubicBezTo>
                  <a:pt x="570" y="1640"/>
                  <a:pt x="595" y="1694"/>
                  <a:pt x="555" y="1701"/>
                </a:cubicBezTo>
                <a:cubicBezTo>
                  <a:pt x="515" y="1708"/>
                  <a:pt x="406" y="1666"/>
                  <a:pt x="323" y="1657"/>
                </a:cubicBezTo>
                <a:cubicBezTo>
                  <a:pt x="240" y="1648"/>
                  <a:pt x="94" y="1662"/>
                  <a:pt x="47" y="1649"/>
                </a:cubicBezTo>
                <a:close/>
              </a:path>
            </a:pathLst>
          </a:custGeom>
          <a:gradFill rotWithShape="1">
            <a:gsLst>
              <a:gs pos="0">
                <a:srgbClr val="FFFF00"/>
              </a:gs>
              <a:gs pos="100000">
                <a:srgbClr val="FF0000"/>
              </a:gs>
            </a:gsLst>
            <a:lin ang="5400000" scaled="1"/>
          </a:gra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158156" name="Freeform 12"/>
          <p:cNvSpPr>
            <a:spLocks/>
          </p:cNvSpPr>
          <p:nvPr/>
        </p:nvSpPr>
        <p:spPr bwMode="auto">
          <a:xfrm>
            <a:off x="2894013" y="3736975"/>
            <a:ext cx="2997200" cy="403225"/>
          </a:xfrm>
          <a:custGeom>
            <a:avLst/>
            <a:gdLst/>
            <a:ahLst/>
            <a:cxnLst>
              <a:cxn ang="0">
                <a:pos x="0" y="434"/>
              </a:cxn>
              <a:cxn ang="0">
                <a:pos x="484" y="210"/>
              </a:cxn>
              <a:cxn ang="0">
                <a:pos x="1164" y="34"/>
              </a:cxn>
              <a:cxn ang="0">
                <a:pos x="1860" y="30"/>
              </a:cxn>
              <a:cxn ang="0">
                <a:pos x="2624" y="214"/>
              </a:cxn>
              <a:cxn ang="0">
                <a:pos x="3064" y="422"/>
              </a:cxn>
            </a:cxnLst>
            <a:rect l="0" t="0" r="r" b="b"/>
            <a:pathLst>
              <a:path w="3064" h="434">
                <a:moveTo>
                  <a:pt x="0" y="434"/>
                </a:moveTo>
                <a:cubicBezTo>
                  <a:pt x="145" y="355"/>
                  <a:pt x="290" y="277"/>
                  <a:pt x="484" y="210"/>
                </a:cubicBezTo>
                <a:cubicBezTo>
                  <a:pt x="678" y="143"/>
                  <a:pt x="935" y="64"/>
                  <a:pt x="1164" y="34"/>
                </a:cubicBezTo>
                <a:cubicBezTo>
                  <a:pt x="1393" y="4"/>
                  <a:pt x="1617" y="0"/>
                  <a:pt x="1860" y="30"/>
                </a:cubicBezTo>
                <a:cubicBezTo>
                  <a:pt x="2103" y="60"/>
                  <a:pt x="2423" y="149"/>
                  <a:pt x="2624" y="214"/>
                </a:cubicBezTo>
                <a:cubicBezTo>
                  <a:pt x="2825" y="279"/>
                  <a:pt x="2944" y="350"/>
                  <a:pt x="3064" y="422"/>
                </a:cubicBezTo>
              </a:path>
            </a:pathLst>
          </a:custGeom>
          <a:noFill/>
          <a:ln w="76200" cap="flat" cmpd="sng">
            <a:solidFill>
              <a:srgbClr val="00CCFF"/>
            </a:solidFill>
            <a:prstDash val="solid"/>
            <a:round/>
            <a:headEnd/>
            <a:tailEnd/>
          </a:ln>
          <a:effectLst/>
        </p:spPr>
        <p:txBody>
          <a:bodyPr anchor="ctr"/>
          <a:lstStyle/>
          <a:p>
            <a:pPr>
              <a:defRPr/>
            </a:pPr>
            <a:endParaRPr lang="en-GB">
              <a:latin typeface="Calibri" pitchFamily="34" charset="0"/>
            </a:endParaRPr>
          </a:p>
        </p:txBody>
      </p:sp>
      <p:sp>
        <p:nvSpPr>
          <p:cNvPr id="1158158" name="Freeform 14"/>
          <p:cNvSpPr>
            <a:spLocks/>
          </p:cNvSpPr>
          <p:nvPr/>
        </p:nvSpPr>
        <p:spPr bwMode="auto">
          <a:xfrm>
            <a:off x="2925763" y="3806825"/>
            <a:ext cx="2927350" cy="403225"/>
          </a:xfrm>
          <a:custGeom>
            <a:avLst/>
            <a:gdLst/>
            <a:ahLst/>
            <a:cxnLst>
              <a:cxn ang="0">
                <a:pos x="0" y="434"/>
              </a:cxn>
              <a:cxn ang="0">
                <a:pos x="484" y="210"/>
              </a:cxn>
              <a:cxn ang="0">
                <a:pos x="1164" y="34"/>
              </a:cxn>
              <a:cxn ang="0">
                <a:pos x="1860" y="30"/>
              </a:cxn>
              <a:cxn ang="0">
                <a:pos x="2624" y="214"/>
              </a:cxn>
              <a:cxn ang="0">
                <a:pos x="3064" y="422"/>
              </a:cxn>
            </a:cxnLst>
            <a:rect l="0" t="0" r="r" b="b"/>
            <a:pathLst>
              <a:path w="3064" h="434">
                <a:moveTo>
                  <a:pt x="0" y="434"/>
                </a:moveTo>
                <a:cubicBezTo>
                  <a:pt x="145" y="355"/>
                  <a:pt x="290" y="277"/>
                  <a:pt x="484" y="210"/>
                </a:cubicBezTo>
                <a:cubicBezTo>
                  <a:pt x="678" y="143"/>
                  <a:pt x="935" y="64"/>
                  <a:pt x="1164" y="34"/>
                </a:cubicBezTo>
                <a:cubicBezTo>
                  <a:pt x="1393" y="4"/>
                  <a:pt x="1617" y="0"/>
                  <a:pt x="1860" y="30"/>
                </a:cubicBezTo>
                <a:cubicBezTo>
                  <a:pt x="2103" y="60"/>
                  <a:pt x="2423" y="149"/>
                  <a:pt x="2624" y="214"/>
                </a:cubicBezTo>
                <a:cubicBezTo>
                  <a:pt x="2825" y="279"/>
                  <a:pt x="2944" y="350"/>
                  <a:pt x="3064" y="422"/>
                </a:cubicBezTo>
              </a:path>
            </a:pathLst>
          </a:custGeom>
          <a:noFill/>
          <a:ln w="762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158152" name="Freeform 8"/>
          <p:cNvSpPr>
            <a:spLocks/>
          </p:cNvSpPr>
          <p:nvPr/>
        </p:nvSpPr>
        <p:spPr bwMode="auto">
          <a:xfrm>
            <a:off x="3609975" y="1241425"/>
            <a:ext cx="2062163" cy="403225"/>
          </a:xfrm>
          <a:custGeom>
            <a:avLst/>
            <a:gdLst/>
            <a:ahLst/>
            <a:cxnLst>
              <a:cxn ang="0">
                <a:pos x="0" y="42"/>
              </a:cxn>
              <a:cxn ang="0">
                <a:pos x="56" y="74"/>
              </a:cxn>
              <a:cxn ang="0">
                <a:pos x="264" y="70"/>
              </a:cxn>
              <a:cxn ang="0">
                <a:pos x="652" y="82"/>
              </a:cxn>
              <a:cxn ang="0">
                <a:pos x="996" y="126"/>
              </a:cxn>
              <a:cxn ang="0">
                <a:pos x="1160" y="194"/>
              </a:cxn>
              <a:cxn ang="0">
                <a:pos x="1196" y="238"/>
              </a:cxn>
              <a:cxn ang="0">
                <a:pos x="1288" y="242"/>
              </a:cxn>
              <a:cxn ang="0">
                <a:pos x="1260" y="166"/>
              </a:cxn>
              <a:cxn ang="0">
                <a:pos x="1184" y="86"/>
              </a:cxn>
              <a:cxn ang="0">
                <a:pos x="988" y="38"/>
              </a:cxn>
              <a:cxn ang="0">
                <a:pos x="660" y="6"/>
              </a:cxn>
              <a:cxn ang="0">
                <a:pos x="416" y="2"/>
              </a:cxn>
              <a:cxn ang="0">
                <a:pos x="204" y="14"/>
              </a:cxn>
              <a:cxn ang="0">
                <a:pos x="56" y="26"/>
              </a:cxn>
              <a:cxn ang="0">
                <a:pos x="0" y="42"/>
              </a:cxn>
            </a:cxnLst>
            <a:rect l="0" t="0" r="r" b="b"/>
            <a:pathLst>
              <a:path w="1299" h="254">
                <a:moveTo>
                  <a:pt x="0" y="42"/>
                </a:moveTo>
                <a:cubicBezTo>
                  <a:pt x="0" y="50"/>
                  <a:pt x="12" y="69"/>
                  <a:pt x="56" y="74"/>
                </a:cubicBezTo>
                <a:cubicBezTo>
                  <a:pt x="100" y="79"/>
                  <a:pt x="165" y="69"/>
                  <a:pt x="264" y="70"/>
                </a:cubicBezTo>
                <a:cubicBezTo>
                  <a:pt x="363" y="71"/>
                  <a:pt x="530" y="73"/>
                  <a:pt x="652" y="82"/>
                </a:cubicBezTo>
                <a:cubicBezTo>
                  <a:pt x="774" y="91"/>
                  <a:pt x="911" y="107"/>
                  <a:pt x="996" y="126"/>
                </a:cubicBezTo>
                <a:cubicBezTo>
                  <a:pt x="1081" y="145"/>
                  <a:pt x="1127" y="175"/>
                  <a:pt x="1160" y="194"/>
                </a:cubicBezTo>
                <a:cubicBezTo>
                  <a:pt x="1193" y="213"/>
                  <a:pt x="1175" y="230"/>
                  <a:pt x="1196" y="238"/>
                </a:cubicBezTo>
                <a:cubicBezTo>
                  <a:pt x="1217" y="246"/>
                  <a:pt x="1277" y="254"/>
                  <a:pt x="1288" y="242"/>
                </a:cubicBezTo>
                <a:cubicBezTo>
                  <a:pt x="1299" y="230"/>
                  <a:pt x="1277" y="192"/>
                  <a:pt x="1260" y="166"/>
                </a:cubicBezTo>
                <a:cubicBezTo>
                  <a:pt x="1243" y="140"/>
                  <a:pt x="1229" y="107"/>
                  <a:pt x="1184" y="86"/>
                </a:cubicBezTo>
                <a:cubicBezTo>
                  <a:pt x="1139" y="65"/>
                  <a:pt x="1075" y="51"/>
                  <a:pt x="988" y="38"/>
                </a:cubicBezTo>
                <a:cubicBezTo>
                  <a:pt x="901" y="25"/>
                  <a:pt x="755" y="12"/>
                  <a:pt x="660" y="6"/>
                </a:cubicBezTo>
                <a:cubicBezTo>
                  <a:pt x="565" y="0"/>
                  <a:pt x="492" y="1"/>
                  <a:pt x="416" y="2"/>
                </a:cubicBezTo>
                <a:cubicBezTo>
                  <a:pt x="340" y="3"/>
                  <a:pt x="264" y="10"/>
                  <a:pt x="204" y="14"/>
                </a:cubicBezTo>
                <a:cubicBezTo>
                  <a:pt x="144" y="18"/>
                  <a:pt x="91" y="23"/>
                  <a:pt x="56" y="26"/>
                </a:cubicBezTo>
                <a:cubicBezTo>
                  <a:pt x="21" y="29"/>
                  <a:pt x="0" y="34"/>
                  <a:pt x="0" y="42"/>
                </a:cubicBezTo>
                <a:close/>
              </a:path>
            </a:pathLst>
          </a:custGeom>
          <a:solidFill>
            <a:srgbClr val="FF00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58166" name="Text Box 22"/>
          <p:cNvSpPr txBox="1">
            <a:spLocks noChangeArrowheads="1"/>
          </p:cNvSpPr>
          <p:nvPr/>
        </p:nvSpPr>
        <p:spPr bwMode="auto">
          <a:xfrm>
            <a:off x="4583113" y="1808163"/>
            <a:ext cx="577402" cy="1107996"/>
          </a:xfrm>
          <a:prstGeom prst="rect">
            <a:avLst/>
          </a:prstGeom>
          <a:noFill/>
          <a:ln w="9525" algn="ctr">
            <a:noFill/>
            <a:miter lim="800000"/>
            <a:headEnd/>
            <a:tailEnd/>
          </a:ln>
          <a:effectLst/>
        </p:spPr>
        <p:txBody>
          <a:bodyPr wrap="none">
            <a:spAutoFit/>
          </a:bodyPr>
          <a:lstStyle/>
          <a:p>
            <a:pPr>
              <a:defRPr/>
            </a:pPr>
            <a:r>
              <a:rPr lang="en-GB" sz="6600" smtClean="0">
                <a:solidFill>
                  <a:srgbClr val="FFFF00"/>
                </a:solidFill>
                <a:effectLst>
                  <a:outerShdw blurRad="38100" dist="38100" dir="2700000" algn="tl">
                    <a:srgbClr val="000000"/>
                  </a:outerShdw>
                </a:effectLst>
                <a:latin typeface="Calibri" pitchFamily="34" charset="0"/>
              </a:rPr>
              <a:t>?</a:t>
            </a:r>
            <a:endParaRPr lang="en-GB" sz="6600">
              <a:solidFill>
                <a:srgbClr val="FFFF00"/>
              </a:solidFill>
              <a:effectLst>
                <a:outerShdw blurRad="38100" dist="38100" dir="2700000" algn="tl">
                  <a:srgbClr val="000000"/>
                </a:outerShdw>
              </a:effectLst>
              <a:latin typeface="Calibri" pitchFamily="34" charset="0"/>
            </a:endParaRPr>
          </a:p>
        </p:txBody>
      </p:sp>
      <p:sp>
        <p:nvSpPr>
          <p:cNvPr id="1158168" name="Text Box 24"/>
          <p:cNvSpPr txBox="1">
            <a:spLocks noChangeArrowheads="1"/>
          </p:cNvSpPr>
          <p:nvPr/>
        </p:nvSpPr>
        <p:spPr bwMode="auto">
          <a:xfrm>
            <a:off x="5162550" y="6272213"/>
            <a:ext cx="3044825" cy="523220"/>
          </a:xfrm>
          <a:prstGeom prst="rect">
            <a:avLst/>
          </a:prstGeom>
          <a:noFill/>
          <a:ln w="9525" algn="ctr">
            <a:noFill/>
            <a:miter lim="800000"/>
            <a:headEnd/>
            <a:tailEnd/>
          </a:ln>
          <a:effectLst/>
        </p:spPr>
        <p:txBody>
          <a:bodyPr>
            <a:spAutoFit/>
          </a:bodyPr>
          <a:lstStyle/>
          <a:p>
            <a:pPr>
              <a:spcBef>
                <a:spcPct val="50000"/>
              </a:spcBef>
              <a:defRPr/>
            </a:pPr>
            <a:r>
              <a:rPr lang="en-GB" sz="1400" dirty="0" smtClean="0">
                <a:solidFill>
                  <a:schemeClr val="tx2"/>
                </a:solidFill>
                <a:effectLst>
                  <a:outerShdw blurRad="38100" dist="38100" dir="2700000" algn="tl">
                    <a:srgbClr val="FFFFFF"/>
                  </a:outerShdw>
                </a:effectLst>
                <a:latin typeface="Calibri" pitchFamily="34" charset="0"/>
              </a:rPr>
              <a:t>Stern, 2002 (Rev</a:t>
            </a:r>
            <a:r>
              <a:rPr lang="en-GB" sz="1400" dirty="0" smtClean="0">
                <a:solidFill>
                  <a:schemeClr val="tx2"/>
                </a:solidFill>
                <a:effectLst>
                  <a:outerShdw blurRad="38100" dist="38100" dir="2700000" algn="tl">
                    <a:srgbClr val="FFFFFF"/>
                  </a:outerShdw>
                </a:effectLst>
                <a:latin typeface="Calibri" pitchFamily="34" charset="0"/>
              </a:rPr>
              <a:t>. </a:t>
            </a:r>
            <a:r>
              <a:rPr lang="en-GB" sz="1400" dirty="0" err="1" smtClean="0">
                <a:solidFill>
                  <a:schemeClr val="tx2"/>
                </a:solidFill>
                <a:effectLst>
                  <a:outerShdw blurRad="38100" dist="38100" dir="2700000" algn="tl">
                    <a:srgbClr val="FFFFFF"/>
                  </a:outerShdw>
                </a:effectLst>
                <a:latin typeface="Calibri" pitchFamily="34" charset="0"/>
              </a:rPr>
              <a:t>Geophys</a:t>
            </a:r>
            <a:r>
              <a:rPr lang="en-GB" sz="1400" dirty="0" smtClean="0">
                <a:solidFill>
                  <a:schemeClr val="tx2"/>
                </a:solidFill>
                <a:effectLst>
                  <a:outerShdw blurRad="38100" dist="38100" dir="2700000" algn="tl">
                    <a:srgbClr val="FFFFFF"/>
                  </a:outerShdw>
                </a:effectLst>
                <a:latin typeface="Calibri" pitchFamily="34" charset="0"/>
              </a:rPr>
              <a:t>., 40, </a:t>
            </a:r>
            <a:r>
              <a:rPr lang="en-GB" sz="1400" dirty="0" smtClean="0">
                <a:solidFill>
                  <a:schemeClr val="tx2"/>
                </a:solidFill>
                <a:effectLst>
                  <a:outerShdw blurRad="38100" dist="38100" dir="2700000" algn="tl">
                    <a:srgbClr val="FFFFFF"/>
                  </a:outerShdw>
                </a:effectLst>
                <a:latin typeface="Calibri" pitchFamily="34" charset="0"/>
              </a:rPr>
              <a:t>doi:10.1029/2001RG000108)</a:t>
            </a:r>
            <a:endParaRPr lang="en-GB" sz="1400" dirty="0">
              <a:solidFill>
                <a:schemeClr val="tx2"/>
              </a:solidFill>
              <a:effectLst>
                <a:outerShdw blurRad="38100" dist="38100" dir="2700000" algn="tl">
                  <a:srgbClr val="FFFFFF"/>
                </a:outerShdw>
              </a:effectLst>
              <a:latin typeface="Calibri" pitchFamily="34" charset="0"/>
            </a:endParaRPr>
          </a:p>
        </p:txBody>
      </p:sp>
      <p:sp>
        <p:nvSpPr>
          <p:cNvPr id="1158169" name="AutoShape 25"/>
          <p:cNvSpPr>
            <a:spLocks noChangeArrowheads="1"/>
          </p:cNvSpPr>
          <p:nvPr/>
        </p:nvSpPr>
        <p:spPr bwMode="auto">
          <a:xfrm rot="841663">
            <a:off x="4554538" y="3319463"/>
            <a:ext cx="1130300" cy="833437"/>
          </a:xfrm>
          <a:prstGeom prst="irregularSeal1">
            <a:avLst/>
          </a:prstGeom>
          <a:gradFill rotWithShape="1">
            <a:gsLst>
              <a:gs pos="0">
                <a:srgbClr val="FF0000"/>
              </a:gs>
              <a:gs pos="100000">
                <a:srgbClr val="FFFF00">
                  <a:alpha val="38000"/>
                </a:srgbClr>
              </a:gs>
            </a:gsLst>
            <a:path path="shape">
              <a:fillToRect l="50000" t="50000" r="50000" b="50000"/>
            </a:path>
          </a:gradFill>
          <a:ln w="9525" algn="ctr">
            <a:noFill/>
            <a:miter lim="800000"/>
            <a:headEnd/>
            <a:tailEnd/>
          </a:ln>
          <a:effectLst/>
        </p:spPr>
        <p:txBody>
          <a:bodyPr wrap="none" anchor="ctr"/>
          <a:lstStyle/>
          <a:p>
            <a:pPr>
              <a:defRPr/>
            </a:pPr>
            <a:endParaRPr lang="en-GB">
              <a:latin typeface="Calibri" pitchFamily="34" charset="0"/>
            </a:endParaRPr>
          </a:p>
        </p:txBody>
      </p:sp>
      <p:sp>
        <p:nvSpPr>
          <p:cNvPr id="1158167" name="Text Box 23"/>
          <p:cNvSpPr txBox="1">
            <a:spLocks noChangeArrowheads="1"/>
          </p:cNvSpPr>
          <p:nvPr/>
        </p:nvSpPr>
        <p:spPr bwMode="auto">
          <a:xfrm>
            <a:off x="4384675" y="3265488"/>
            <a:ext cx="543739" cy="923330"/>
          </a:xfrm>
          <a:prstGeom prst="rect">
            <a:avLst/>
          </a:prstGeom>
          <a:noFill/>
          <a:ln w="9525" algn="ctr">
            <a:noFill/>
            <a:miter lim="800000"/>
            <a:headEnd/>
            <a:tailEnd/>
          </a:ln>
          <a:effectLst/>
        </p:spPr>
        <p:txBody>
          <a:bodyPr wrap="none">
            <a:spAutoFit/>
          </a:bodyPr>
          <a:lstStyle/>
          <a:p>
            <a:pPr>
              <a:defRPr/>
            </a:pPr>
            <a:r>
              <a:rPr lang="en-GB" sz="5400" smtClean="0">
                <a:solidFill>
                  <a:srgbClr val="FFFF00"/>
                </a:solidFill>
                <a:effectLst>
                  <a:outerShdw blurRad="38100" dist="38100" dir="2700000" algn="tl">
                    <a:srgbClr val="000000"/>
                  </a:outerShdw>
                </a:effectLst>
                <a:latin typeface="Calibri" pitchFamily="34" charset="0"/>
              </a:rPr>
              <a:t>X</a:t>
            </a:r>
            <a:endParaRPr lang="en-GB" sz="5400">
              <a:solidFill>
                <a:srgbClr val="FFFF00"/>
              </a:solidFill>
              <a:effectLst>
                <a:outerShdw blurRad="38100" dist="38100" dir="2700000" algn="tl">
                  <a:srgbClr val="000000"/>
                </a:outerShdw>
              </a:effectLst>
              <a:latin typeface="Calibri" pitchFamily="34" charset="0"/>
            </a:endParaRPr>
          </a:p>
        </p:txBody>
      </p:sp>
      <p:sp>
        <p:nvSpPr>
          <p:cNvPr id="1158170" name="Text Box 26"/>
          <p:cNvSpPr txBox="1">
            <a:spLocks noChangeArrowheads="1"/>
          </p:cNvSpPr>
          <p:nvPr/>
        </p:nvSpPr>
        <p:spPr bwMode="auto">
          <a:xfrm>
            <a:off x="3022600" y="4010025"/>
            <a:ext cx="2730500" cy="1477328"/>
          </a:xfrm>
          <a:prstGeom prst="rect">
            <a:avLst/>
          </a:prstGeom>
          <a:noFill/>
          <a:ln w="9525" algn="ctr">
            <a:noFill/>
            <a:miter lim="800000"/>
            <a:headEnd/>
            <a:tailEnd/>
          </a:ln>
          <a:effectLst/>
        </p:spPr>
        <p:txBody>
          <a:bodyPr>
            <a:spAutoFit/>
          </a:bodyPr>
          <a:lstStyle/>
          <a:p>
            <a:pPr algn="ctr">
              <a:spcBef>
                <a:spcPct val="50000"/>
              </a:spcBef>
            </a:pPr>
            <a:r>
              <a:rPr lang="en-GB" dirty="0" smtClean="0">
                <a:solidFill>
                  <a:schemeClr val="bg1"/>
                </a:solidFill>
                <a:effectLst>
                  <a:outerShdw blurRad="38100" dist="38100" dir="2700000" algn="tl">
                    <a:srgbClr val="000000"/>
                  </a:outerShdw>
                </a:effectLst>
                <a:latin typeface="Calibri" pitchFamily="34" charset="0"/>
              </a:rPr>
              <a:t>We will discuss in more detail the possibility of involvement of  recycled slabs stored at CMB       layer</a:t>
            </a:r>
            <a:endParaRPr lang="en-GB"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58168"/>
                                        </p:tgtEl>
                                        <p:attrNameLst>
                                          <p:attrName>style.visibility</p:attrName>
                                        </p:attrNameLst>
                                      </p:cBhvr>
                                      <p:to>
                                        <p:strVal val="visible"/>
                                      </p:to>
                                    </p:set>
                                    <p:animEffect transition="in" filter="fade">
                                      <p:cBhvr>
                                        <p:cTn id="11" dur="500"/>
                                        <p:tgtEl>
                                          <p:spTgt spid="115816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58155"/>
                                        </p:tgtEl>
                                        <p:attrNameLst>
                                          <p:attrName>style.visibility</p:attrName>
                                        </p:attrNameLst>
                                      </p:cBhvr>
                                      <p:to>
                                        <p:strVal val="visible"/>
                                      </p:to>
                                    </p:set>
                                    <p:animEffect transition="in" filter="wipe(left)">
                                      <p:cBhvr>
                                        <p:cTn id="16" dur="1000"/>
                                        <p:tgtEl>
                                          <p:spTgt spid="115815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158157"/>
                                        </p:tgtEl>
                                        <p:attrNameLst>
                                          <p:attrName>style.visibility</p:attrName>
                                        </p:attrNameLst>
                                      </p:cBhvr>
                                      <p:to>
                                        <p:strVal val="visible"/>
                                      </p:to>
                                    </p:set>
                                    <p:animEffect transition="in" filter="wipe(right)">
                                      <p:cBhvr>
                                        <p:cTn id="19" dur="1000"/>
                                        <p:tgtEl>
                                          <p:spTgt spid="1158157"/>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158160"/>
                                        </p:tgtEl>
                                        <p:attrNameLst>
                                          <p:attrName>style.visibility</p:attrName>
                                        </p:attrNameLst>
                                      </p:cBhvr>
                                      <p:to>
                                        <p:strVal val="visible"/>
                                      </p:to>
                                    </p:set>
                                    <p:animEffect transition="in" filter="fade">
                                      <p:cBhvr>
                                        <p:cTn id="23" dur="1000"/>
                                        <p:tgtEl>
                                          <p:spTgt spid="1158160"/>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158161"/>
                                        </p:tgtEl>
                                        <p:attrNameLst>
                                          <p:attrName>style.visibility</p:attrName>
                                        </p:attrNameLst>
                                      </p:cBhvr>
                                      <p:to>
                                        <p:strVal val="visible"/>
                                      </p:to>
                                    </p:set>
                                    <p:animEffect transition="in" filter="fade">
                                      <p:cBhvr>
                                        <p:cTn id="27" dur="1000"/>
                                        <p:tgtEl>
                                          <p:spTgt spid="115816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58156"/>
                                        </p:tgtEl>
                                        <p:attrNameLst>
                                          <p:attrName>style.visibility</p:attrName>
                                        </p:attrNameLst>
                                      </p:cBhvr>
                                      <p:to>
                                        <p:strVal val="visible"/>
                                      </p:to>
                                    </p:set>
                                    <p:animEffect transition="in" filter="wipe(left)">
                                      <p:cBhvr>
                                        <p:cTn id="32" dur="1000"/>
                                        <p:tgtEl>
                                          <p:spTgt spid="1158156"/>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1158158"/>
                                        </p:tgtEl>
                                        <p:attrNameLst>
                                          <p:attrName>style.visibility</p:attrName>
                                        </p:attrNameLst>
                                      </p:cBhvr>
                                      <p:to>
                                        <p:strVal val="visible"/>
                                      </p:to>
                                    </p:set>
                                    <p:animEffect transition="in" filter="wipe(right)">
                                      <p:cBhvr>
                                        <p:cTn id="35" dur="1000"/>
                                        <p:tgtEl>
                                          <p:spTgt spid="1158158"/>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158162"/>
                                        </p:tgtEl>
                                        <p:attrNameLst>
                                          <p:attrName>style.visibility</p:attrName>
                                        </p:attrNameLst>
                                      </p:cBhvr>
                                      <p:to>
                                        <p:strVal val="visible"/>
                                      </p:to>
                                    </p:set>
                                    <p:animEffect transition="in" filter="fade">
                                      <p:cBhvr>
                                        <p:cTn id="39" dur="1000"/>
                                        <p:tgtEl>
                                          <p:spTgt spid="1158162"/>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1158163">
                                            <p:txEl>
                                              <p:pRg st="0" end="0"/>
                                            </p:txEl>
                                          </p:spTgt>
                                        </p:tgtEl>
                                        <p:attrNameLst>
                                          <p:attrName>style.visibility</p:attrName>
                                        </p:attrNameLst>
                                      </p:cBhvr>
                                      <p:to>
                                        <p:strVal val="visible"/>
                                      </p:to>
                                    </p:set>
                                    <p:animEffect transition="in" filter="fade">
                                      <p:cBhvr>
                                        <p:cTn id="43" dur="1000"/>
                                        <p:tgtEl>
                                          <p:spTgt spid="115816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158151"/>
                                        </p:tgtEl>
                                        <p:attrNameLst>
                                          <p:attrName>style.visibility</p:attrName>
                                        </p:attrNameLst>
                                      </p:cBhvr>
                                      <p:to>
                                        <p:strVal val="visible"/>
                                      </p:to>
                                    </p:set>
                                    <p:animEffect transition="in" filter="wipe(right)">
                                      <p:cBhvr>
                                        <p:cTn id="48" dur="2000"/>
                                        <p:tgtEl>
                                          <p:spTgt spid="115815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158152"/>
                                        </p:tgtEl>
                                        <p:attrNameLst>
                                          <p:attrName>style.visibility</p:attrName>
                                        </p:attrNameLst>
                                      </p:cBhvr>
                                      <p:to>
                                        <p:strVal val="visible"/>
                                      </p:to>
                                    </p:set>
                                    <p:animEffect transition="in" filter="wipe(left)">
                                      <p:cBhvr>
                                        <p:cTn id="53" dur="1000"/>
                                        <p:tgtEl>
                                          <p:spTgt spid="1158152"/>
                                        </p:tgtEl>
                                      </p:cBhvr>
                                    </p:animEffect>
                                  </p:childTnLst>
                                </p:cTn>
                              </p:par>
                            </p:childTnLst>
                          </p:cTn>
                        </p:par>
                        <p:par>
                          <p:cTn id="54" fill="hold">
                            <p:stCondLst>
                              <p:cond delay="1000"/>
                            </p:stCondLst>
                            <p:childTnLst>
                              <p:par>
                                <p:cTn id="55" presetID="22" presetClass="entr" presetSubtype="1" fill="hold" grpId="0" nodeType="afterEffect">
                                  <p:stCondLst>
                                    <p:cond delay="0"/>
                                  </p:stCondLst>
                                  <p:childTnLst>
                                    <p:set>
                                      <p:cBhvr>
                                        <p:cTn id="56" dur="1" fill="hold">
                                          <p:stCondLst>
                                            <p:cond delay="0"/>
                                          </p:stCondLst>
                                        </p:cTn>
                                        <p:tgtEl>
                                          <p:spTgt spid="1158154"/>
                                        </p:tgtEl>
                                        <p:attrNameLst>
                                          <p:attrName>style.visibility</p:attrName>
                                        </p:attrNameLst>
                                      </p:cBhvr>
                                      <p:to>
                                        <p:strVal val="visible"/>
                                      </p:to>
                                    </p:set>
                                    <p:animEffect transition="in" filter="wipe(up)">
                                      <p:cBhvr>
                                        <p:cTn id="57" dur="1000"/>
                                        <p:tgtEl>
                                          <p:spTgt spid="115815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58169"/>
                                        </p:tgtEl>
                                        <p:attrNameLst>
                                          <p:attrName>style.visibility</p:attrName>
                                        </p:attrNameLst>
                                      </p:cBhvr>
                                      <p:to>
                                        <p:strVal val="visible"/>
                                      </p:to>
                                    </p:set>
                                    <p:animEffect transition="in" filter="fade">
                                      <p:cBhvr>
                                        <p:cTn id="62" dur="1000"/>
                                        <p:tgtEl>
                                          <p:spTgt spid="115816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158164"/>
                                        </p:tgtEl>
                                        <p:attrNameLst>
                                          <p:attrName>style.visibility</p:attrName>
                                        </p:attrNameLst>
                                      </p:cBhvr>
                                      <p:to>
                                        <p:strVal val="visible"/>
                                      </p:to>
                                    </p:set>
                                    <p:animEffect transition="in" filter="wipe(down)">
                                      <p:cBhvr>
                                        <p:cTn id="67" dur="3000"/>
                                        <p:tgtEl>
                                          <p:spTgt spid="115816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1" nodeType="clickEffect">
                                  <p:stCondLst>
                                    <p:cond delay="0"/>
                                  </p:stCondLst>
                                  <p:childTnLst>
                                    <p:set>
                                      <p:cBhvr>
                                        <p:cTn id="71" dur="1" fill="hold">
                                          <p:stCondLst>
                                            <p:cond delay="0"/>
                                          </p:stCondLst>
                                        </p:cTn>
                                        <p:tgtEl>
                                          <p:spTgt spid="1158166"/>
                                        </p:tgtEl>
                                        <p:attrNameLst>
                                          <p:attrName>style.visibility</p:attrName>
                                        </p:attrNameLst>
                                      </p:cBhvr>
                                      <p:to>
                                        <p:strVal val="visible"/>
                                      </p:to>
                                    </p:set>
                                    <p:animEffect transition="in" filter="fade">
                                      <p:cBhvr>
                                        <p:cTn id="72" dur="500"/>
                                        <p:tgtEl>
                                          <p:spTgt spid="1158166"/>
                                        </p:tgtEl>
                                      </p:cBhvr>
                                    </p:animEffect>
                                  </p:childTnLst>
                                </p:cTn>
                              </p:par>
                            </p:childTnLst>
                          </p:cTn>
                        </p:par>
                        <p:par>
                          <p:cTn id="73" fill="hold">
                            <p:stCondLst>
                              <p:cond delay="500"/>
                            </p:stCondLst>
                            <p:childTnLst>
                              <p:par>
                                <p:cTn id="74" presetID="18" presetClass="path" presetSubtype="0" accel="50000" decel="50000" fill="hold" grpId="0" nodeType="afterEffect">
                                  <p:stCondLst>
                                    <p:cond delay="0"/>
                                  </p:stCondLst>
                                  <p:childTnLst>
                                    <p:animMotion origin="layout" path="M -3.05556E-6 4.07407E-6 C -0.00225 0.04259 0.00382 0.08263 0.01754 0.10995 C 0.01719 0.11111 0.03889 0.14838 0.03907 0.14699 C 0.05104 0.16782 0.05729 0.1949 0.05521 0.22291 C 0.05122 0.27546 0.01632 0.31828 -0.02291 0.31435 C -0.06232 0.3081 -0.09045 0.25949 -0.08646 0.20439 C -0.08437 0.17708 -0.07448 0.15162 -0.05972 0.13426 C -0.05972 0.13564 -0.03298 0.10416 -0.03298 0.10301 C -0.0158 0.08009 -0.00416 0.04236 -3.05556E-6 4.07407E-6 Z " pathEditMode="relative" rAng="335568" ptsTypes="fffffffff">
                                      <p:cBhvr>
                                        <p:cTn id="75" dur="2000" fill="hold"/>
                                        <p:tgtEl>
                                          <p:spTgt spid="1158166"/>
                                        </p:tgtEl>
                                        <p:attrNameLst>
                                          <p:attrName>ppt_x</p:attrName>
                                          <p:attrName>ppt_y</p:attrName>
                                        </p:attrNameLst>
                                      </p:cBhvr>
                                      <p:rCtr x="-1100" y="15700"/>
                                    </p:animMotion>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158167"/>
                                        </p:tgtEl>
                                        <p:attrNameLst>
                                          <p:attrName>style.visibility</p:attrName>
                                        </p:attrNameLst>
                                      </p:cBhvr>
                                      <p:to>
                                        <p:strVal val="visible"/>
                                      </p:to>
                                    </p:set>
                                    <p:animEffect transition="in" filter="fade">
                                      <p:cBhvr>
                                        <p:cTn id="80" dur="1000"/>
                                        <p:tgtEl>
                                          <p:spTgt spid="1158167"/>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1158170"/>
                                        </p:tgtEl>
                                        <p:attrNameLst>
                                          <p:attrName>style.visibility</p:attrName>
                                        </p:attrNameLst>
                                      </p:cBhvr>
                                      <p:to>
                                        <p:strVal val="visible"/>
                                      </p:to>
                                    </p:set>
                                    <p:animEffect transition="in" filter="fade">
                                      <p:cBhvr>
                                        <p:cTn id="84" dur="500"/>
                                        <p:tgtEl>
                                          <p:spTgt spid="1158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8151" grpId="0" animBg="1"/>
      <p:bldP spid="1158154" grpId="0" animBg="1"/>
      <p:bldP spid="1158155" grpId="0" animBg="1"/>
      <p:bldP spid="1158157" grpId="0" animBg="1"/>
      <p:bldP spid="1158160" grpId="0"/>
      <p:bldP spid="1158161" grpId="0"/>
      <p:bldP spid="1158162" grpId="0"/>
      <p:bldP spid="1158164" grpId="0" animBg="1"/>
      <p:bldP spid="1158156" grpId="0" animBg="1"/>
      <p:bldP spid="1158158" grpId="0" animBg="1"/>
      <p:bldP spid="1158152" grpId="0" animBg="1"/>
      <p:bldP spid="1158166" grpId="0"/>
      <p:bldP spid="1158166" grpId="1"/>
      <p:bldP spid="1158168" grpId="0"/>
      <p:bldP spid="1158169" grpId="0" animBg="1"/>
      <p:bldP spid="1158167" grpId="0"/>
      <p:bldP spid="115817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6" name="Text Box 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pic>
        <p:nvPicPr>
          <p:cNvPr id="3" name="Immagine 2"/>
          <p:cNvPicPr>
            <a:picLocks noChangeAspect="1"/>
          </p:cNvPicPr>
          <p:nvPr/>
        </p:nvPicPr>
        <p:blipFill rotWithShape="1">
          <a:blip r:embed="rId3"/>
          <a:srcRect l="1548" r="1905"/>
          <a:stretch/>
        </p:blipFill>
        <p:spPr>
          <a:xfrm>
            <a:off x="0" y="487131"/>
            <a:ext cx="9157970" cy="4770951"/>
          </a:xfrm>
          <a:prstGeom prst="rect">
            <a:avLst/>
          </a:prstGeom>
        </p:spPr>
      </p:pic>
      <p:sp>
        <p:nvSpPr>
          <p:cNvPr id="24" name="CasellaDiTesto 23"/>
          <p:cNvSpPr txBox="1"/>
          <p:nvPr/>
        </p:nvSpPr>
        <p:spPr>
          <a:xfrm>
            <a:off x="5587683" y="6537670"/>
            <a:ext cx="3570287" cy="307777"/>
          </a:xfrm>
          <a:prstGeom prst="rect">
            <a:avLst/>
          </a:prstGeom>
          <a:noFill/>
        </p:spPr>
        <p:txBody>
          <a:bodyPr wrap="square" rtlCol="0">
            <a:spAutoFit/>
          </a:bodyPr>
          <a:lstStyle/>
          <a:p>
            <a:pPr algn="r"/>
            <a:r>
              <a:rPr lang="en-GB" sz="1400" dirty="0" err="1" smtClean="0">
                <a:solidFill>
                  <a:schemeClr val="bg1"/>
                </a:solidFill>
                <a:effectLst/>
                <a:latin typeface="Calibri" pitchFamily="34" charset="0"/>
                <a:cs typeface="Calibri" panose="020F0502020204030204" pitchFamily="34" charset="0"/>
              </a:rPr>
              <a:t>Niu</a:t>
            </a:r>
            <a:r>
              <a:rPr lang="en-GB" sz="1400" dirty="0" smtClean="0">
                <a:solidFill>
                  <a:schemeClr val="bg1"/>
                </a:solidFill>
                <a:effectLst/>
                <a:latin typeface="Calibri" pitchFamily="34" charset="0"/>
                <a:cs typeface="Calibri" panose="020F0502020204030204" pitchFamily="34" charset="0"/>
              </a:rPr>
              <a:t>, 2020 (J. Asian Earth Sci., </a:t>
            </a:r>
            <a:r>
              <a:rPr lang="it-IT" sz="1400" dirty="0" smtClean="0">
                <a:solidFill>
                  <a:schemeClr val="bg1"/>
                </a:solidFill>
                <a:latin typeface="Calibri" panose="020F0502020204030204" pitchFamily="34" charset="0"/>
                <a:cs typeface="Calibri" panose="020F0502020204030204" pitchFamily="34" charset="0"/>
              </a:rPr>
              <a:t>194, 104367)</a:t>
            </a:r>
            <a:endParaRPr lang="en-GB" sz="1400" dirty="0">
              <a:solidFill>
                <a:schemeClr val="bg1"/>
              </a:solidFill>
              <a:effectLst/>
              <a:latin typeface="Calibri" pitchFamily="34" charset="0"/>
              <a:cs typeface="Calibri" panose="020F0502020204030204" pitchFamily="34" charset="0"/>
            </a:endParaRPr>
          </a:p>
        </p:txBody>
      </p:sp>
      <p:sp>
        <p:nvSpPr>
          <p:cNvPr id="4" name="CasellaDiTesto 3"/>
          <p:cNvSpPr txBox="1"/>
          <p:nvPr/>
        </p:nvSpPr>
        <p:spPr>
          <a:xfrm>
            <a:off x="0" y="5279570"/>
            <a:ext cx="9157970" cy="830997"/>
          </a:xfrm>
          <a:prstGeom prst="rect">
            <a:avLst/>
          </a:prstGeom>
          <a:noFill/>
        </p:spPr>
        <p:txBody>
          <a:bodyPr wrap="square" rtlCol="0">
            <a:spAutoFit/>
          </a:bodyPr>
          <a:lstStyle/>
          <a:p>
            <a:pPr algn="ctr"/>
            <a:r>
              <a:rPr lang="en-GB" sz="2400" dirty="0" smtClean="0">
                <a:solidFill>
                  <a:schemeClr val="bg1"/>
                </a:solidFill>
                <a:latin typeface="Calibri" panose="020F0502020204030204" pitchFamily="34" charset="0"/>
                <a:cs typeface="Calibri" panose="020F0502020204030204" pitchFamily="34" charset="0"/>
              </a:rPr>
              <a:t>State-of-the-art conceptual understanding of plate tectonics theory, including subduction dynamics and mantle plume hypothesis.</a:t>
            </a:r>
            <a:endParaRPr lang="en-GB"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05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2" name="Text Box 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162243" name="Text Box 3"/>
          <p:cNvSpPr txBox="1">
            <a:spLocks noChangeArrowheads="1"/>
          </p:cNvSpPr>
          <p:nvPr/>
        </p:nvSpPr>
        <p:spPr bwMode="auto">
          <a:xfrm>
            <a:off x="87086" y="960438"/>
            <a:ext cx="8969828" cy="4401205"/>
          </a:xfrm>
          <a:prstGeom prst="rect">
            <a:avLst/>
          </a:prstGeom>
          <a:noFill/>
          <a:ln w="9525" algn="ctr">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rPr>
              <a:t>Whatever is the correct model (i.e., slabs folding and accumulating at 670 or 2900 km discontinuities), ~10</a:t>
            </a:r>
            <a:r>
              <a:rPr lang="en-GB" sz="2800" baseline="30000" dirty="0" smtClean="0">
                <a:solidFill>
                  <a:schemeClr val="bg1"/>
                </a:solidFill>
                <a:effectLst>
                  <a:outerShdw blurRad="38100" dist="38100" dir="2700000" algn="tl">
                    <a:srgbClr val="000000"/>
                  </a:outerShdw>
                </a:effectLst>
                <a:latin typeface="Calibri" pitchFamily="34" charset="0"/>
              </a:rPr>
              <a:t>6</a:t>
            </a:r>
            <a:r>
              <a:rPr lang="en-GB" sz="2800" dirty="0" smtClean="0">
                <a:solidFill>
                  <a:schemeClr val="bg1"/>
                </a:solidFill>
                <a:effectLst>
                  <a:outerShdw blurRad="38100" dist="38100" dir="2700000" algn="tl">
                    <a:srgbClr val="000000"/>
                  </a:outerShdw>
                </a:effectLst>
                <a:latin typeface="Calibri" pitchFamily="34" charset="0"/>
              </a:rPr>
              <a:t> kg H</a:t>
            </a:r>
            <a:r>
              <a:rPr lang="en-GB" sz="2800" baseline="-25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O each m</a:t>
            </a:r>
            <a:r>
              <a:rPr lang="en-GB" sz="2800" baseline="30000" dirty="0" smtClean="0">
                <a:solidFill>
                  <a:schemeClr val="bg1"/>
                </a:solidFill>
                <a:effectLst>
                  <a:outerShdw blurRad="38100" dist="38100" dir="2700000" algn="tl">
                    <a:srgbClr val="000000"/>
                  </a:outerShdw>
                </a:effectLst>
                <a:latin typeface="Calibri" pitchFamily="34" charset="0"/>
              </a:rPr>
              <a:t>2</a:t>
            </a:r>
            <a:r>
              <a:rPr lang="en-GB" sz="2800" dirty="0" smtClean="0">
                <a:solidFill>
                  <a:schemeClr val="bg1"/>
                </a:solidFill>
                <a:effectLst>
                  <a:outerShdw blurRad="38100" dist="38100" dir="2700000" algn="tl">
                    <a:srgbClr val="000000"/>
                  </a:outerShdw>
                </a:effectLst>
                <a:latin typeface="Calibri" pitchFamily="34" charset="0"/>
              </a:rPr>
              <a:t> of oceanic lithosphere is carried to greater than 20 km depth, corresponding to the base of the overlying crust.</a:t>
            </a:r>
          </a:p>
          <a:p>
            <a:pPr>
              <a:defRPr/>
            </a:pPr>
            <a:endParaRPr lang="en-GB" sz="2800" dirty="0" smtClean="0">
              <a:solidFill>
                <a:schemeClr val="bg1"/>
              </a:solidFill>
              <a:effectLst>
                <a:outerShdw blurRad="38100" dist="38100" dir="2700000" algn="tl">
                  <a:srgbClr val="000000"/>
                </a:outerShdw>
              </a:effectLst>
              <a:latin typeface="Calibri" pitchFamily="34" charset="0"/>
            </a:endParaRPr>
          </a:p>
          <a:p>
            <a:pPr>
              <a:defRPr/>
            </a:pPr>
            <a:r>
              <a:rPr lang="en-GB" sz="2800" dirty="0" smtClean="0">
                <a:solidFill>
                  <a:schemeClr val="bg1"/>
                </a:solidFill>
                <a:effectLst>
                  <a:outerShdw blurRad="38100" dist="38100" dir="2700000" algn="tl">
                    <a:srgbClr val="000000"/>
                  </a:outerShdw>
                </a:effectLst>
                <a:latin typeface="Calibri" pitchFamily="34" charset="0"/>
              </a:rPr>
              <a:t>30-70% of the subducted water is released below the forearc, where it will likely </a:t>
            </a:r>
            <a:r>
              <a:rPr lang="en-GB" sz="2800" dirty="0" err="1" smtClean="0">
                <a:solidFill>
                  <a:schemeClr val="bg1"/>
                </a:solidFill>
                <a:effectLst>
                  <a:outerShdw blurRad="38100" dist="38100" dir="2700000" algn="tl">
                    <a:srgbClr val="000000"/>
                  </a:outerShdw>
                </a:effectLst>
                <a:latin typeface="Calibri" pitchFamily="34" charset="0"/>
              </a:rPr>
              <a:t>serpentinize</a:t>
            </a:r>
            <a:r>
              <a:rPr lang="en-GB" sz="2800" dirty="0" smtClean="0">
                <a:solidFill>
                  <a:schemeClr val="bg1"/>
                </a:solidFill>
                <a:effectLst>
                  <a:outerShdw blurRad="38100" dist="38100" dir="2700000" algn="tl">
                    <a:srgbClr val="000000"/>
                  </a:outerShdw>
                </a:effectLst>
                <a:latin typeface="Calibri" pitchFamily="34" charset="0"/>
              </a:rPr>
              <a:t> the overlying mantle, and another 18-37% of the subducted water will persist to depths where it might help generate arc magmas.</a:t>
            </a:r>
            <a:endParaRPr lang="en-GB" sz="2800" dirty="0">
              <a:solidFill>
                <a:schemeClr val="bg1"/>
              </a:solidFill>
              <a:effectLst>
                <a:outerShdw blurRad="38100" dist="38100" dir="2700000" algn="tl">
                  <a:srgbClr val="000000"/>
                </a:outerShdw>
              </a:effectLst>
              <a:latin typeface="Calibri" pitchFamily="34" charset="0"/>
            </a:endParaRPr>
          </a:p>
        </p:txBody>
      </p:sp>
      <p:sp>
        <p:nvSpPr>
          <p:cNvPr id="4" name="Text Box 24"/>
          <p:cNvSpPr txBox="1">
            <a:spLocks noChangeArrowheads="1"/>
          </p:cNvSpPr>
          <p:nvPr/>
        </p:nvSpPr>
        <p:spPr bwMode="auto">
          <a:xfrm>
            <a:off x="5380264" y="5792530"/>
            <a:ext cx="3044825" cy="523220"/>
          </a:xfrm>
          <a:prstGeom prst="rect">
            <a:avLst/>
          </a:prstGeom>
          <a:noFill/>
          <a:ln w="9525" algn="ctr">
            <a:noFill/>
            <a:miter lim="800000"/>
            <a:headEnd/>
            <a:tailEnd/>
          </a:ln>
          <a:effectLst/>
        </p:spPr>
        <p:txBody>
          <a:bodyPr>
            <a:spAutoFit/>
          </a:bodyPr>
          <a:lstStyle/>
          <a:p>
            <a:pPr>
              <a:spcBef>
                <a:spcPct val="50000"/>
              </a:spcBef>
              <a:defRPr/>
            </a:pPr>
            <a:r>
              <a:rPr lang="en-GB" sz="1400" dirty="0" smtClean="0">
                <a:solidFill>
                  <a:schemeClr val="bg1"/>
                </a:solidFill>
                <a:effectLst/>
                <a:latin typeface="Calibri" pitchFamily="34" charset="0"/>
              </a:rPr>
              <a:t>Stern, 2002 (Rev</a:t>
            </a:r>
            <a:r>
              <a:rPr lang="en-GB" sz="1400" dirty="0" smtClean="0">
                <a:solidFill>
                  <a:schemeClr val="bg1"/>
                </a:solidFill>
                <a:effectLst/>
                <a:latin typeface="Calibri" pitchFamily="34" charset="0"/>
              </a:rPr>
              <a:t>. </a:t>
            </a:r>
            <a:r>
              <a:rPr lang="en-GB" sz="1400" dirty="0" err="1" smtClean="0">
                <a:solidFill>
                  <a:schemeClr val="bg1"/>
                </a:solidFill>
                <a:effectLst/>
                <a:latin typeface="Calibri" pitchFamily="34" charset="0"/>
              </a:rPr>
              <a:t>Geophys</a:t>
            </a:r>
            <a:r>
              <a:rPr lang="en-GB" sz="1400" dirty="0" smtClean="0">
                <a:solidFill>
                  <a:schemeClr val="bg1"/>
                </a:solidFill>
                <a:effectLst/>
                <a:latin typeface="Calibri" pitchFamily="34" charset="0"/>
              </a:rPr>
              <a:t>., 40, </a:t>
            </a:r>
            <a:r>
              <a:rPr lang="en-GB" sz="1400" dirty="0" smtClean="0">
                <a:solidFill>
                  <a:schemeClr val="bg1"/>
                </a:solidFill>
                <a:effectLst/>
                <a:latin typeface="Calibri" pitchFamily="34" charset="0"/>
              </a:rPr>
              <a:t>doi:10.1029/2001RG000108)</a:t>
            </a:r>
            <a:endParaRPr lang="en-GB" sz="1400" dirty="0">
              <a:solidFill>
                <a:schemeClr val="bg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2243">
                                            <p:txEl>
                                              <p:pRg st="0" end="0"/>
                                            </p:txEl>
                                          </p:spTgt>
                                        </p:tgtEl>
                                        <p:attrNameLst>
                                          <p:attrName>style.visibility</p:attrName>
                                        </p:attrNameLst>
                                      </p:cBhvr>
                                      <p:to>
                                        <p:strVal val="visible"/>
                                      </p:to>
                                    </p:set>
                                    <p:animEffect transition="in" filter="fade">
                                      <p:cBhvr>
                                        <p:cTn id="7" dur="500"/>
                                        <p:tgtEl>
                                          <p:spTgt spid="1162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62243">
                                            <p:txEl>
                                              <p:pRg st="2" end="2"/>
                                            </p:txEl>
                                          </p:spTgt>
                                        </p:tgtEl>
                                        <p:attrNameLst>
                                          <p:attrName>style.visibility</p:attrName>
                                        </p:attrNameLst>
                                      </p:cBhvr>
                                      <p:to>
                                        <p:strVal val="visible"/>
                                      </p:to>
                                    </p:set>
                                    <p:animEffect transition="in" filter="fade">
                                      <p:cBhvr>
                                        <p:cTn id="12" dur="500"/>
                                        <p:tgtEl>
                                          <p:spTgt spid="1162243">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243" grpId="0" build="p"/>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Text Box 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pic>
        <p:nvPicPr>
          <p:cNvPr id="1160197" name="Picture 5"/>
          <p:cNvPicPr>
            <a:picLocks noChangeAspect="1" noChangeArrowheads="1"/>
          </p:cNvPicPr>
          <p:nvPr/>
        </p:nvPicPr>
        <p:blipFill>
          <a:blip r:embed="rId3" cstate="print"/>
          <a:srcRect/>
          <a:stretch>
            <a:fillRect/>
          </a:stretch>
        </p:blipFill>
        <p:spPr bwMode="auto">
          <a:xfrm>
            <a:off x="2254250" y="590550"/>
            <a:ext cx="6889750" cy="6267450"/>
          </a:xfrm>
          <a:prstGeom prst="rect">
            <a:avLst/>
          </a:prstGeom>
          <a:noFill/>
          <a:ln w="9525" algn="ctr">
            <a:noFill/>
            <a:miter lim="800000"/>
            <a:headEnd/>
            <a:tailEnd/>
          </a:ln>
        </p:spPr>
      </p:pic>
      <p:sp>
        <p:nvSpPr>
          <p:cNvPr id="1160199" name="Text Box 7"/>
          <p:cNvSpPr txBox="1">
            <a:spLocks noChangeArrowheads="1"/>
          </p:cNvSpPr>
          <p:nvPr/>
        </p:nvSpPr>
        <p:spPr bwMode="auto">
          <a:xfrm>
            <a:off x="6310312" y="6458631"/>
            <a:ext cx="2833687" cy="461665"/>
          </a:xfrm>
          <a:prstGeom prst="rect">
            <a:avLst/>
          </a:prstGeom>
          <a:noFill/>
          <a:ln w="9525" algn="ctr">
            <a:noFill/>
            <a:miter lim="800000"/>
            <a:headEnd/>
            <a:tailEnd/>
          </a:ln>
          <a:effectLst/>
        </p:spPr>
        <p:txBody>
          <a:bodyPr wrap="square">
            <a:spAutoFit/>
          </a:bodyPr>
          <a:lstStyle/>
          <a:p>
            <a:pPr>
              <a:spcBef>
                <a:spcPct val="50000"/>
              </a:spcBef>
              <a:defRPr/>
            </a:pPr>
            <a:r>
              <a:rPr lang="en-GB" sz="1200" dirty="0" smtClean="0">
                <a:solidFill>
                  <a:schemeClr val="tx1"/>
                </a:solidFill>
                <a:effectLst/>
                <a:latin typeface="Calibri" pitchFamily="34" charset="0"/>
              </a:rPr>
              <a:t>Stern, 2002 (Rev</a:t>
            </a:r>
            <a:r>
              <a:rPr lang="en-GB" sz="1200" dirty="0" smtClean="0">
                <a:solidFill>
                  <a:schemeClr val="tx1"/>
                </a:solidFill>
                <a:effectLst/>
                <a:latin typeface="Calibri" pitchFamily="34" charset="0"/>
              </a:rPr>
              <a:t>. </a:t>
            </a:r>
            <a:r>
              <a:rPr lang="en-GB" sz="1200" dirty="0" err="1" smtClean="0">
                <a:solidFill>
                  <a:schemeClr val="tx1"/>
                </a:solidFill>
                <a:effectLst/>
                <a:latin typeface="Calibri" pitchFamily="34" charset="0"/>
              </a:rPr>
              <a:t>Geophys</a:t>
            </a:r>
            <a:r>
              <a:rPr lang="en-GB" sz="1200" dirty="0" smtClean="0">
                <a:solidFill>
                  <a:schemeClr val="tx1"/>
                </a:solidFill>
                <a:effectLst/>
                <a:latin typeface="Calibri" pitchFamily="34" charset="0"/>
              </a:rPr>
              <a:t>., 40, </a:t>
            </a:r>
            <a:r>
              <a:rPr lang="en-GB" sz="1200" dirty="0" smtClean="0">
                <a:solidFill>
                  <a:schemeClr val="tx1"/>
                </a:solidFill>
                <a:effectLst/>
                <a:latin typeface="Calibri" pitchFamily="34" charset="0"/>
              </a:rPr>
              <a:t>doi:10.1029/2001RG000108)</a:t>
            </a:r>
            <a:endParaRPr lang="en-GB" sz="1200" dirty="0">
              <a:solidFill>
                <a:schemeClr val="tx1"/>
              </a:solidFill>
              <a:effectLst/>
              <a:latin typeface="Calibri" pitchFamily="34" charset="0"/>
            </a:endParaRPr>
          </a:p>
        </p:txBody>
      </p:sp>
      <p:sp>
        <p:nvSpPr>
          <p:cNvPr id="1160200" name="Text Box 8"/>
          <p:cNvSpPr txBox="1">
            <a:spLocks noChangeArrowheads="1"/>
          </p:cNvSpPr>
          <p:nvPr/>
        </p:nvSpPr>
        <p:spPr bwMode="auto">
          <a:xfrm>
            <a:off x="0" y="612775"/>
            <a:ext cx="2351088" cy="1938992"/>
          </a:xfrm>
          <a:prstGeom prst="rect">
            <a:avLst/>
          </a:prstGeom>
          <a:noFill/>
          <a:ln w="9525" algn="ctr">
            <a:noFill/>
            <a:miter lim="800000"/>
            <a:headEnd/>
            <a:tailEnd/>
          </a:ln>
          <a:effectLst/>
        </p:spPr>
        <p:txBody>
          <a:bodyPr wrap="square">
            <a:spAutoFit/>
          </a:bodyPr>
          <a:lstStyle/>
          <a:p>
            <a:pPr>
              <a:defRPr/>
            </a:pPr>
            <a:r>
              <a:rPr lang="en-GB" sz="2000" dirty="0" smtClean="0">
                <a:solidFill>
                  <a:schemeClr val="bg1"/>
                </a:solidFill>
                <a:effectLst>
                  <a:outerShdw blurRad="38100" dist="38100" dir="2700000" algn="tl">
                    <a:srgbClr val="000000"/>
                  </a:outerShdw>
                </a:effectLst>
                <a:latin typeface="Calibri" pitchFamily="34" charset="0"/>
              </a:rPr>
              <a:t>Material movement (arrows) and temperature structure (dashed lines) of a simplified convergent margin.</a:t>
            </a:r>
            <a:endParaRPr lang="en-GB" sz="2000" dirty="0">
              <a:solidFill>
                <a:schemeClr val="bg1"/>
              </a:solidFill>
              <a:effectLst>
                <a:outerShdw blurRad="38100" dist="38100" dir="2700000" algn="tl">
                  <a:srgbClr val="000000"/>
                </a:outerShdw>
              </a:effectLst>
              <a:latin typeface="Calibri" pitchFamily="34" charset="0"/>
            </a:endParaRPr>
          </a:p>
        </p:txBody>
      </p:sp>
      <p:sp>
        <p:nvSpPr>
          <p:cNvPr id="1160201" name="Rectangle 9"/>
          <p:cNvSpPr>
            <a:spLocks noChangeArrowheads="1"/>
          </p:cNvSpPr>
          <p:nvPr/>
        </p:nvSpPr>
        <p:spPr bwMode="auto">
          <a:xfrm>
            <a:off x="5821363" y="1363663"/>
            <a:ext cx="174625" cy="2860675"/>
          </a:xfrm>
          <a:prstGeom prst="rect">
            <a:avLst/>
          </a:prstGeom>
          <a:solidFill>
            <a:srgbClr val="FF5050">
              <a:alpha val="80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160204" name="Freeform 12"/>
          <p:cNvSpPr>
            <a:spLocks/>
          </p:cNvSpPr>
          <p:nvPr/>
        </p:nvSpPr>
        <p:spPr bwMode="auto">
          <a:xfrm>
            <a:off x="3938588" y="5829300"/>
            <a:ext cx="914400" cy="476250"/>
          </a:xfrm>
          <a:custGeom>
            <a:avLst/>
            <a:gdLst/>
            <a:ahLst/>
            <a:cxnLst>
              <a:cxn ang="0">
                <a:pos x="0" y="0"/>
              </a:cxn>
              <a:cxn ang="0">
                <a:pos x="192" y="153"/>
              </a:cxn>
              <a:cxn ang="0">
                <a:pos x="576" y="300"/>
              </a:cxn>
            </a:cxnLst>
            <a:rect l="0" t="0" r="r" b="b"/>
            <a:pathLst>
              <a:path w="576" h="300">
                <a:moveTo>
                  <a:pt x="0" y="0"/>
                </a:moveTo>
                <a:lnTo>
                  <a:pt x="192" y="153"/>
                </a:lnTo>
                <a:lnTo>
                  <a:pt x="576" y="300"/>
                </a:lnTo>
              </a:path>
            </a:pathLst>
          </a:custGeom>
          <a:noFill/>
          <a:ln w="38100" cap="flat" cmpd="sng">
            <a:solidFill>
              <a:srgbClr val="00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60206" name="Freeform 14"/>
          <p:cNvSpPr>
            <a:spLocks/>
          </p:cNvSpPr>
          <p:nvPr/>
        </p:nvSpPr>
        <p:spPr bwMode="auto">
          <a:xfrm>
            <a:off x="5946775" y="4367213"/>
            <a:ext cx="363538" cy="1957387"/>
          </a:xfrm>
          <a:custGeom>
            <a:avLst/>
            <a:gdLst/>
            <a:ahLst/>
            <a:cxnLst>
              <a:cxn ang="0">
                <a:pos x="229" y="0"/>
              </a:cxn>
              <a:cxn ang="0">
                <a:pos x="91" y="108"/>
              </a:cxn>
              <a:cxn ang="0">
                <a:pos x="10" y="261"/>
              </a:cxn>
              <a:cxn ang="0">
                <a:pos x="31" y="489"/>
              </a:cxn>
              <a:cxn ang="0">
                <a:pos x="157" y="1233"/>
              </a:cxn>
            </a:cxnLst>
            <a:rect l="0" t="0" r="r" b="b"/>
            <a:pathLst>
              <a:path w="229" h="1233">
                <a:moveTo>
                  <a:pt x="229" y="0"/>
                </a:moveTo>
                <a:cubicBezTo>
                  <a:pt x="178" y="32"/>
                  <a:pt x="128" y="65"/>
                  <a:pt x="91" y="108"/>
                </a:cubicBezTo>
                <a:cubicBezTo>
                  <a:pt x="54" y="151"/>
                  <a:pt x="20" y="198"/>
                  <a:pt x="10" y="261"/>
                </a:cubicBezTo>
                <a:cubicBezTo>
                  <a:pt x="0" y="324"/>
                  <a:pt x="7" y="327"/>
                  <a:pt x="31" y="489"/>
                </a:cubicBezTo>
                <a:cubicBezTo>
                  <a:pt x="55" y="651"/>
                  <a:pt x="106" y="942"/>
                  <a:pt x="157" y="1233"/>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60205" name="Freeform 13"/>
          <p:cNvSpPr>
            <a:spLocks/>
          </p:cNvSpPr>
          <p:nvPr/>
        </p:nvSpPr>
        <p:spPr bwMode="auto">
          <a:xfrm>
            <a:off x="6010275" y="5067300"/>
            <a:ext cx="309563" cy="295275"/>
          </a:xfrm>
          <a:custGeom>
            <a:avLst/>
            <a:gdLst/>
            <a:ahLst/>
            <a:cxnLst>
              <a:cxn ang="0">
                <a:pos x="0" y="0"/>
              </a:cxn>
              <a:cxn ang="0">
                <a:pos x="30" y="186"/>
              </a:cxn>
              <a:cxn ang="0">
                <a:pos x="111" y="174"/>
              </a:cxn>
              <a:cxn ang="0">
                <a:pos x="207" y="96"/>
              </a:cxn>
              <a:cxn ang="0">
                <a:pos x="0" y="0"/>
              </a:cxn>
            </a:cxnLst>
            <a:rect l="0" t="0" r="r" b="b"/>
            <a:pathLst>
              <a:path w="207" h="186">
                <a:moveTo>
                  <a:pt x="0" y="0"/>
                </a:moveTo>
                <a:lnTo>
                  <a:pt x="30" y="186"/>
                </a:lnTo>
                <a:lnTo>
                  <a:pt x="111" y="174"/>
                </a:lnTo>
                <a:lnTo>
                  <a:pt x="207" y="96"/>
                </a:lnTo>
                <a:lnTo>
                  <a:pt x="0" y="0"/>
                </a:lnTo>
                <a:close/>
              </a:path>
            </a:pathLst>
          </a:custGeom>
          <a:solidFill>
            <a:srgbClr val="FFFF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160202" name="Freeform 10"/>
          <p:cNvSpPr>
            <a:spLocks/>
          </p:cNvSpPr>
          <p:nvPr/>
        </p:nvSpPr>
        <p:spPr bwMode="auto">
          <a:xfrm>
            <a:off x="2995613" y="4348163"/>
            <a:ext cx="3357562" cy="881062"/>
          </a:xfrm>
          <a:custGeom>
            <a:avLst/>
            <a:gdLst/>
            <a:ahLst/>
            <a:cxnLst>
              <a:cxn ang="0">
                <a:pos x="0" y="0"/>
              </a:cxn>
              <a:cxn ang="0">
                <a:pos x="481" y="157"/>
              </a:cxn>
              <a:cxn ang="0">
                <a:pos x="1895" y="462"/>
              </a:cxn>
              <a:cxn ang="0">
                <a:pos x="2115" y="555"/>
              </a:cxn>
            </a:cxnLst>
            <a:rect l="0" t="0" r="r" b="b"/>
            <a:pathLst>
              <a:path w="2115" h="555">
                <a:moveTo>
                  <a:pt x="0" y="0"/>
                </a:moveTo>
                <a:lnTo>
                  <a:pt x="481" y="157"/>
                </a:lnTo>
                <a:lnTo>
                  <a:pt x="1895" y="462"/>
                </a:lnTo>
                <a:lnTo>
                  <a:pt x="2115" y="555"/>
                </a:lnTo>
              </a:path>
            </a:pathLst>
          </a:custGeom>
          <a:noFill/>
          <a:ln w="38100" cap="flat" cmpd="sng">
            <a:solidFill>
              <a:srgbClr val="00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60203" name="Freeform 11"/>
          <p:cNvSpPr>
            <a:spLocks/>
          </p:cNvSpPr>
          <p:nvPr/>
        </p:nvSpPr>
        <p:spPr bwMode="auto">
          <a:xfrm>
            <a:off x="3919538" y="5224463"/>
            <a:ext cx="2419350" cy="609600"/>
          </a:xfrm>
          <a:custGeom>
            <a:avLst/>
            <a:gdLst/>
            <a:ahLst/>
            <a:cxnLst>
              <a:cxn ang="0">
                <a:pos x="1524" y="0"/>
              </a:cxn>
              <a:cxn ang="0">
                <a:pos x="1419" y="73"/>
              </a:cxn>
              <a:cxn ang="0">
                <a:pos x="611" y="219"/>
              </a:cxn>
              <a:cxn ang="0">
                <a:pos x="0" y="384"/>
              </a:cxn>
            </a:cxnLst>
            <a:rect l="0" t="0" r="r" b="b"/>
            <a:pathLst>
              <a:path w="1524" h="384">
                <a:moveTo>
                  <a:pt x="1524" y="0"/>
                </a:moveTo>
                <a:lnTo>
                  <a:pt x="1419" y="73"/>
                </a:lnTo>
                <a:lnTo>
                  <a:pt x="611" y="219"/>
                </a:lnTo>
                <a:lnTo>
                  <a:pt x="0" y="384"/>
                </a:lnTo>
              </a:path>
            </a:pathLst>
          </a:custGeom>
          <a:noFill/>
          <a:ln w="38100" cap="flat" cmpd="sng">
            <a:solidFill>
              <a:srgbClr val="00FF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60207" name="AutoShape 15"/>
          <p:cNvSpPr>
            <a:spLocks noChangeArrowheads="1"/>
          </p:cNvSpPr>
          <p:nvPr/>
        </p:nvSpPr>
        <p:spPr bwMode="auto">
          <a:xfrm>
            <a:off x="5210175" y="1233488"/>
            <a:ext cx="566738" cy="246062"/>
          </a:xfrm>
          <a:prstGeom prst="rightArrow">
            <a:avLst>
              <a:gd name="adj1" fmla="val 50000"/>
              <a:gd name="adj2" fmla="val 57581"/>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60208" name="AutoShape 16"/>
          <p:cNvSpPr>
            <a:spLocks noChangeArrowheads="1"/>
          </p:cNvSpPr>
          <p:nvPr/>
        </p:nvSpPr>
        <p:spPr bwMode="auto">
          <a:xfrm>
            <a:off x="5210175" y="2698750"/>
            <a:ext cx="566738" cy="246063"/>
          </a:xfrm>
          <a:prstGeom prst="rightArrow">
            <a:avLst>
              <a:gd name="adj1" fmla="val 50000"/>
              <a:gd name="adj2" fmla="val 57581"/>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sp>
        <p:nvSpPr>
          <p:cNvPr id="1160209" name="AutoShape 17"/>
          <p:cNvSpPr>
            <a:spLocks noChangeArrowheads="1"/>
          </p:cNvSpPr>
          <p:nvPr/>
        </p:nvSpPr>
        <p:spPr bwMode="auto">
          <a:xfrm>
            <a:off x="5210175" y="3454400"/>
            <a:ext cx="566738" cy="246063"/>
          </a:xfrm>
          <a:prstGeom prst="rightArrow">
            <a:avLst>
              <a:gd name="adj1" fmla="val 50000"/>
              <a:gd name="adj2" fmla="val 57581"/>
            </a:avLst>
          </a:prstGeom>
          <a:solidFill>
            <a:srgbClr val="FFFF00"/>
          </a:solidFill>
          <a:ln w="9525" algn="ctr">
            <a:solidFill>
              <a:schemeClr val="tx1"/>
            </a:solidFill>
            <a:miter lim="800000"/>
            <a:headEnd/>
            <a:tailEnd/>
          </a:ln>
          <a:effectLst/>
          <a:scene3d>
            <a:camera prst="orthographicFront"/>
            <a:lightRig rig="threePt" dir="t"/>
          </a:scene3d>
          <a:sp3d>
            <a:bevelT/>
          </a:sp3d>
        </p:spPr>
        <p:txBody>
          <a:bodyPr wrap="none" anchor="ctr"/>
          <a:lstStyle/>
          <a:p>
            <a:pPr>
              <a:defRPr/>
            </a:pPr>
            <a:endParaRPr lang="en-GB">
              <a:latin typeface="Calibri" pitchFamily="34" charset="0"/>
            </a:endParaRPr>
          </a:p>
        </p:txBody>
      </p:sp>
      <p:pic>
        <p:nvPicPr>
          <p:cNvPr id="1160210" name="Picture 18"/>
          <p:cNvPicPr>
            <a:picLocks noChangeAspect="1" noChangeArrowheads="1"/>
          </p:cNvPicPr>
          <p:nvPr/>
        </p:nvPicPr>
        <p:blipFill>
          <a:blip r:embed="rId4" cstate="print"/>
          <a:srcRect/>
          <a:stretch>
            <a:fillRect/>
          </a:stretch>
        </p:blipFill>
        <p:spPr bwMode="auto">
          <a:xfrm>
            <a:off x="0" y="4262438"/>
            <a:ext cx="2495550" cy="2166937"/>
          </a:xfrm>
          <a:prstGeom prst="rect">
            <a:avLst/>
          </a:prstGeom>
          <a:noFill/>
          <a:ln w="9525" algn="ctr">
            <a:noFill/>
            <a:miter lim="800000"/>
            <a:headEnd/>
            <a:tailEnd/>
          </a:ln>
        </p:spPr>
      </p:pic>
      <p:sp>
        <p:nvSpPr>
          <p:cNvPr id="1160211" name="Freeform 19"/>
          <p:cNvSpPr>
            <a:spLocks/>
          </p:cNvSpPr>
          <p:nvPr/>
        </p:nvSpPr>
        <p:spPr bwMode="auto">
          <a:xfrm>
            <a:off x="319088" y="4424363"/>
            <a:ext cx="346075" cy="1293812"/>
          </a:xfrm>
          <a:custGeom>
            <a:avLst/>
            <a:gdLst/>
            <a:ahLst/>
            <a:cxnLst>
              <a:cxn ang="0">
                <a:pos x="283" y="9"/>
              </a:cxn>
              <a:cxn ang="0">
                <a:pos x="183" y="9"/>
              </a:cxn>
              <a:cxn ang="0">
                <a:pos x="63" y="65"/>
              </a:cxn>
              <a:cxn ang="0">
                <a:pos x="3" y="233"/>
              </a:cxn>
              <a:cxn ang="0">
                <a:pos x="47" y="533"/>
              </a:cxn>
              <a:cxn ang="0">
                <a:pos x="107" y="781"/>
              </a:cxn>
              <a:cxn ang="0">
                <a:pos x="155" y="1073"/>
              </a:cxn>
            </a:cxnLst>
            <a:rect l="0" t="0" r="r" b="b"/>
            <a:pathLst>
              <a:path w="283" h="1073">
                <a:moveTo>
                  <a:pt x="283" y="9"/>
                </a:moveTo>
                <a:cubicBezTo>
                  <a:pt x="251" y="4"/>
                  <a:pt x="220" y="0"/>
                  <a:pt x="183" y="9"/>
                </a:cubicBezTo>
                <a:cubicBezTo>
                  <a:pt x="146" y="18"/>
                  <a:pt x="93" y="28"/>
                  <a:pt x="63" y="65"/>
                </a:cubicBezTo>
                <a:cubicBezTo>
                  <a:pt x="33" y="102"/>
                  <a:pt x="6" y="155"/>
                  <a:pt x="3" y="233"/>
                </a:cubicBezTo>
                <a:cubicBezTo>
                  <a:pt x="0" y="311"/>
                  <a:pt x="30" y="442"/>
                  <a:pt x="47" y="533"/>
                </a:cubicBezTo>
                <a:cubicBezTo>
                  <a:pt x="64" y="624"/>
                  <a:pt x="89" y="691"/>
                  <a:pt x="107" y="781"/>
                </a:cubicBezTo>
                <a:cubicBezTo>
                  <a:pt x="125" y="871"/>
                  <a:pt x="147" y="1024"/>
                  <a:pt x="155" y="1073"/>
                </a:cubicBez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 name="Figura a mano libera 1"/>
          <p:cNvSpPr/>
          <p:nvPr/>
        </p:nvSpPr>
        <p:spPr bwMode="auto">
          <a:xfrm>
            <a:off x="377371" y="4060745"/>
            <a:ext cx="5558972" cy="874112"/>
          </a:xfrm>
          <a:custGeom>
            <a:avLst/>
            <a:gdLst>
              <a:gd name="connsiteX0" fmla="*/ 0 w 5558972"/>
              <a:gd name="connsiteY0" fmla="*/ 874112 h 874112"/>
              <a:gd name="connsiteX1" fmla="*/ 2467429 w 5558972"/>
              <a:gd name="connsiteY1" fmla="*/ 75826 h 874112"/>
              <a:gd name="connsiteX2" fmla="*/ 4281715 w 5558972"/>
              <a:gd name="connsiteY2" fmla="*/ 90341 h 874112"/>
              <a:gd name="connsiteX3" fmla="*/ 5558972 w 5558972"/>
              <a:gd name="connsiteY3" fmla="*/ 583826 h 874112"/>
            </a:gdLst>
            <a:ahLst/>
            <a:cxnLst>
              <a:cxn ang="0">
                <a:pos x="connsiteX0" y="connsiteY0"/>
              </a:cxn>
              <a:cxn ang="0">
                <a:pos x="connsiteX1" y="connsiteY1"/>
              </a:cxn>
              <a:cxn ang="0">
                <a:pos x="connsiteX2" y="connsiteY2"/>
              </a:cxn>
              <a:cxn ang="0">
                <a:pos x="connsiteX3" y="connsiteY3"/>
              </a:cxn>
            </a:cxnLst>
            <a:rect l="l" t="t" r="r" b="b"/>
            <a:pathLst>
              <a:path w="5558972" h="874112">
                <a:moveTo>
                  <a:pt x="0" y="874112"/>
                </a:moveTo>
                <a:cubicBezTo>
                  <a:pt x="876905" y="540283"/>
                  <a:pt x="1753810" y="206454"/>
                  <a:pt x="2467429" y="75826"/>
                </a:cubicBezTo>
                <a:cubicBezTo>
                  <a:pt x="3181048" y="-54802"/>
                  <a:pt x="3766458" y="5674"/>
                  <a:pt x="4281715" y="90341"/>
                </a:cubicBezTo>
                <a:cubicBezTo>
                  <a:pt x="4796972" y="175008"/>
                  <a:pt x="5177972" y="379417"/>
                  <a:pt x="5558972" y="583826"/>
                </a:cubicBezTo>
              </a:path>
            </a:pathLst>
          </a:custGeom>
          <a:noFill/>
          <a:ln w="28575" cap="flat" cmpd="sng" algn="ctr">
            <a:solidFill>
              <a:srgbClr val="00B05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60197"/>
                                        </p:tgtEl>
                                        <p:attrNameLst>
                                          <p:attrName>style.visibility</p:attrName>
                                        </p:attrNameLst>
                                      </p:cBhvr>
                                      <p:to>
                                        <p:strVal val="visible"/>
                                      </p:to>
                                    </p:set>
                                    <p:animEffect transition="in" filter="fade">
                                      <p:cBhvr>
                                        <p:cTn id="7" dur="500"/>
                                        <p:tgtEl>
                                          <p:spTgt spid="116019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60199"/>
                                        </p:tgtEl>
                                        <p:attrNameLst>
                                          <p:attrName>style.visibility</p:attrName>
                                        </p:attrNameLst>
                                      </p:cBhvr>
                                      <p:to>
                                        <p:strVal val="visible"/>
                                      </p:to>
                                    </p:set>
                                    <p:animEffect transition="in" filter="fade">
                                      <p:cBhvr>
                                        <p:cTn id="11" dur="500"/>
                                        <p:tgtEl>
                                          <p:spTgt spid="116019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60200"/>
                                        </p:tgtEl>
                                        <p:attrNameLst>
                                          <p:attrName>style.visibility</p:attrName>
                                        </p:attrNameLst>
                                      </p:cBhvr>
                                      <p:to>
                                        <p:strVal val="visible"/>
                                      </p:to>
                                    </p:set>
                                    <p:animEffect transition="in" filter="fade">
                                      <p:cBhvr>
                                        <p:cTn id="15" dur="500"/>
                                        <p:tgtEl>
                                          <p:spTgt spid="116020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60201"/>
                                        </p:tgtEl>
                                        <p:attrNameLst>
                                          <p:attrName>style.visibility</p:attrName>
                                        </p:attrNameLst>
                                      </p:cBhvr>
                                      <p:to>
                                        <p:strVal val="visible"/>
                                      </p:to>
                                    </p:set>
                                    <p:animEffect transition="in" filter="wipe(up)">
                                      <p:cBhvr>
                                        <p:cTn id="20" dur="1000"/>
                                        <p:tgtEl>
                                          <p:spTgt spid="116020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60210"/>
                                        </p:tgtEl>
                                        <p:attrNameLst>
                                          <p:attrName>style.visibility</p:attrName>
                                        </p:attrNameLst>
                                      </p:cBhvr>
                                      <p:to>
                                        <p:strVal val="visible"/>
                                      </p:to>
                                    </p:set>
                                    <p:animEffect transition="in" filter="fade">
                                      <p:cBhvr>
                                        <p:cTn id="25" dur="500"/>
                                        <p:tgtEl>
                                          <p:spTgt spid="11602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60211"/>
                                        </p:tgtEl>
                                        <p:attrNameLst>
                                          <p:attrName>style.visibility</p:attrName>
                                        </p:attrNameLst>
                                      </p:cBhvr>
                                      <p:to>
                                        <p:strVal val="visible"/>
                                      </p:to>
                                    </p:set>
                                    <p:animEffect transition="in" filter="wipe(up)">
                                      <p:cBhvr>
                                        <p:cTn id="30" dur="3000"/>
                                        <p:tgtEl>
                                          <p:spTgt spid="11602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160206"/>
                                        </p:tgtEl>
                                        <p:attrNameLst>
                                          <p:attrName>style.visibility</p:attrName>
                                        </p:attrNameLst>
                                      </p:cBhvr>
                                      <p:to>
                                        <p:strVal val="visible"/>
                                      </p:to>
                                    </p:set>
                                    <p:animEffect transition="in" filter="wipe(up)">
                                      <p:cBhvr>
                                        <p:cTn id="39" dur="3000"/>
                                        <p:tgtEl>
                                          <p:spTgt spid="116020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60207"/>
                                        </p:tgtEl>
                                        <p:attrNameLst>
                                          <p:attrName>style.visibility</p:attrName>
                                        </p:attrNameLst>
                                      </p:cBhvr>
                                      <p:to>
                                        <p:strVal val="visible"/>
                                      </p:to>
                                    </p:set>
                                    <p:animEffect transition="in" filter="fade">
                                      <p:cBhvr>
                                        <p:cTn id="44" dur="500"/>
                                        <p:tgtEl>
                                          <p:spTgt spid="1160207"/>
                                        </p:tgtEl>
                                      </p:cBhvr>
                                    </p:animEffect>
                                  </p:childTnLst>
                                </p:cTn>
                              </p:par>
                            </p:childTnLst>
                          </p:cTn>
                        </p:par>
                        <p:par>
                          <p:cTn id="45" fill="hold">
                            <p:stCondLst>
                              <p:cond delay="500"/>
                            </p:stCondLst>
                            <p:childTnLst>
                              <p:par>
                                <p:cTn id="46" presetID="42" presetClass="path" presetSubtype="0" accel="50000" decel="50000" fill="hold" grpId="1" nodeType="afterEffect">
                                  <p:stCondLst>
                                    <p:cond delay="0"/>
                                  </p:stCondLst>
                                  <p:childTnLst>
                                    <p:animMotion origin="layout" path="M -4.44444E-6 3.3526E-6 L -4.44444E-6 0.21456 " pathEditMode="relative" rAng="0" ptsTypes="AA">
                                      <p:cBhvr>
                                        <p:cTn id="47" dur="5000" fill="hold"/>
                                        <p:tgtEl>
                                          <p:spTgt spid="1160207"/>
                                        </p:tgtEl>
                                        <p:attrNameLst>
                                          <p:attrName>ppt_x</p:attrName>
                                          <p:attrName>ppt_y</p:attrName>
                                        </p:attrNameLst>
                                      </p:cBhvr>
                                      <p:rCtr x="0" y="107"/>
                                    </p:animMotion>
                                  </p:childTnLst>
                                </p:cTn>
                              </p:par>
                              <p:par>
                                <p:cTn id="48" presetID="22" presetClass="entr" presetSubtype="8" fill="hold" grpId="0" nodeType="withEffect">
                                  <p:stCondLst>
                                    <p:cond delay="0"/>
                                  </p:stCondLst>
                                  <p:childTnLst>
                                    <p:set>
                                      <p:cBhvr>
                                        <p:cTn id="49" dur="1" fill="hold">
                                          <p:stCondLst>
                                            <p:cond delay="0"/>
                                          </p:stCondLst>
                                        </p:cTn>
                                        <p:tgtEl>
                                          <p:spTgt spid="1160202"/>
                                        </p:tgtEl>
                                        <p:attrNameLst>
                                          <p:attrName>style.visibility</p:attrName>
                                        </p:attrNameLst>
                                      </p:cBhvr>
                                      <p:to>
                                        <p:strVal val="visible"/>
                                      </p:to>
                                    </p:set>
                                    <p:animEffect transition="in" filter="wipe(left)">
                                      <p:cBhvr>
                                        <p:cTn id="50" dur="5000"/>
                                        <p:tgtEl>
                                          <p:spTgt spid="116020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1160203"/>
                                        </p:tgtEl>
                                        <p:attrNameLst>
                                          <p:attrName>style.visibility</p:attrName>
                                        </p:attrNameLst>
                                      </p:cBhvr>
                                      <p:to>
                                        <p:strVal val="visible"/>
                                      </p:to>
                                    </p:set>
                                    <p:animEffect transition="in" filter="wipe(right)">
                                      <p:cBhvr>
                                        <p:cTn id="55" dur="5000"/>
                                        <p:tgtEl>
                                          <p:spTgt spid="116020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60208"/>
                                        </p:tgtEl>
                                        <p:attrNameLst>
                                          <p:attrName>style.visibility</p:attrName>
                                        </p:attrNameLst>
                                      </p:cBhvr>
                                      <p:to>
                                        <p:strVal val="visible"/>
                                      </p:to>
                                    </p:set>
                                    <p:animEffect transition="in" filter="fade">
                                      <p:cBhvr>
                                        <p:cTn id="58" dur="500"/>
                                        <p:tgtEl>
                                          <p:spTgt spid="1160208"/>
                                        </p:tgtEl>
                                      </p:cBhvr>
                                    </p:animEffect>
                                  </p:childTnLst>
                                </p:cTn>
                              </p:par>
                              <p:par>
                                <p:cTn id="59" presetID="42" presetClass="path" presetSubtype="0" accel="50000" decel="50000" fill="hold" grpId="1" nodeType="withEffect">
                                  <p:stCondLst>
                                    <p:cond delay="0"/>
                                  </p:stCondLst>
                                  <p:childTnLst>
                                    <p:animMotion origin="layout" path="M -4.44444E-6 0.00393 L -4.44444E-6 0.11366 " pathEditMode="relative" rAng="0" ptsTypes="AA">
                                      <p:cBhvr>
                                        <p:cTn id="60" dur="5000" fill="hold"/>
                                        <p:tgtEl>
                                          <p:spTgt spid="1160208"/>
                                        </p:tgtEl>
                                        <p:attrNameLst>
                                          <p:attrName>ppt_x</p:attrName>
                                          <p:attrName>ppt_y</p:attrName>
                                        </p:attrNameLst>
                                      </p:cBhvr>
                                      <p:rCtr x="0" y="55"/>
                                    </p:animMotion>
                                  </p:childTnLst>
                                </p:cTn>
                              </p:par>
                            </p:childTnLst>
                          </p:cTn>
                        </p:par>
                        <p:par>
                          <p:cTn id="61" fill="hold">
                            <p:stCondLst>
                              <p:cond delay="5000"/>
                            </p:stCondLst>
                            <p:childTnLst>
                              <p:par>
                                <p:cTn id="62" presetID="10" presetClass="entr" presetSubtype="0" fill="hold" grpId="0" nodeType="afterEffect">
                                  <p:stCondLst>
                                    <p:cond delay="0"/>
                                  </p:stCondLst>
                                  <p:childTnLst>
                                    <p:set>
                                      <p:cBhvr>
                                        <p:cTn id="63" dur="1" fill="hold">
                                          <p:stCondLst>
                                            <p:cond delay="0"/>
                                          </p:stCondLst>
                                        </p:cTn>
                                        <p:tgtEl>
                                          <p:spTgt spid="1160205"/>
                                        </p:tgtEl>
                                        <p:attrNameLst>
                                          <p:attrName>style.visibility</p:attrName>
                                        </p:attrNameLst>
                                      </p:cBhvr>
                                      <p:to>
                                        <p:strVal val="visible"/>
                                      </p:to>
                                    </p:set>
                                    <p:animEffect transition="in" filter="fade">
                                      <p:cBhvr>
                                        <p:cTn id="64" dur="2000"/>
                                        <p:tgtEl>
                                          <p:spTgt spid="116020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160204"/>
                                        </p:tgtEl>
                                        <p:attrNameLst>
                                          <p:attrName>style.visibility</p:attrName>
                                        </p:attrNameLst>
                                      </p:cBhvr>
                                      <p:to>
                                        <p:strVal val="visible"/>
                                      </p:to>
                                    </p:set>
                                    <p:animEffect transition="in" filter="wipe(left)">
                                      <p:cBhvr>
                                        <p:cTn id="69" dur="3000"/>
                                        <p:tgtEl>
                                          <p:spTgt spid="116020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60209"/>
                                        </p:tgtEl>
                                        <p:attrNameLst>
                                          <p:attrName>style.visibility</p:attrName>
                                        </p:attrNameLst>
                                      </p:cBhvr>
                                      <p:to>
                                        <p:strVal val="visible"/>
                                      </p:to>
                                    </p:set>
                                    <p:animEffect transition="in" filter="fade">
                                      <p:cBhvr>
                                        <p:cTn id="72" dur="500"/>
                                        <p:tgtEl>
                                          <p:spTgt spid="1160209"/>
                                        </p:tgtEl>
                                      </p:cBhvr>
                                    </p:animEffect>
                                  </p:childTnLst>
                                </p:cTn>
                              </p:par>
                              <p:par>
                                <p:cTn id="73" presetID="42" presetClass="path" presetSubtype="0" accel="50000" decel="50000" fill="hold" grpId="1" nodeType="withEffect">
                                  <p:stCondLst>
                                    <p:cond delay="0"/>
                                  </p:stCondLst>
                                  <p:childTnLst>
                                    <p:animMotion origin="layout" path="M -4.44444E-6 0.003 L -4.44444E-6 0.09711 " pathEditMode="relative" rAng="0" ptsTypes="AA">
                                      <p:cBhvr>
                                        <p:cTn id="74" dur="5000" fill="hold"/>
                                        <p:tgtEl>
                                          <p:spTgt spid="1160209"/>
                                        </p:tgtEl>
                                        <p:attrNameLst>
                                          <p:attrName>ppt_x</p:attrName>
                                          <p:attrName>ppt_y</p:attrName>
                                        </p:attrNameLst>
                                      </p:cBhvr>
                                      <p:rCtr x="0" y="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0199" grpId="0"/>
      <p:bldP spid="1160200" grpId="0"/>
      <p:bldP spid="1160201" grpId="0" animBg="1"/>
      <p:bldP spid="1160204" grpId="0" animBg="1"/>
      <p:bldP spid="1160206" grpId="0" animBg="1"/>
      <p:bldP spid="1160205" grpId="0" animBg="1"/>
      <p:bldP spid="1160202" grpId="0" animBg="1"/>
      <p:bldP spid="1160203" grpId="0" animBg="1"/>
      <p:bldP spid="1160207" grpId="0" animBg="1"/>
      <p:bldP spid="1160207" grpId="1" animBg="1"/>
      <p:bldP spid="1160208" grpId="0" animBg="1"/>
      <p:bldP spid="1160208" grpId="1" animBg="1"/>
      <p:bldP spid="1160209" grpId="0" animBg="1"/>
      <p:bldP spid="1160209" grpId="1" animBg="1"/>
      <p:bldP spid="1160211" grpId="0" animBg="1"/>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586" name="Rectangle 2"/>
          <p:cNvSpPr>
            <a:spLocks noChangeArrowheads="1"/>
          </p:cNvSpPr>
          <p:nvPr/>
        </p:nvSpPr>
        <p:spPr bwMode="auto">
          <a:xfrm>
            <a:off x="0" y="6265863"/>
            <a:ext cx="9144000" cy="601662"/>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1219587"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19588" name="Text Box 4"/>
          <p:cNvSpPr txBox="1">
            <a:spLocks noChangeArrowheads="1"/>
          </p:cNvSpPr>
          <p:nvPr/>
        </p:nvSpPr>
        <p:spPr bwMode="auto">
          <a:xfrm>
            <a:off x="717755" y="6329364"/>
            <a:ext cx="2806700" cy="523220"/>
          </a:xfrm>
          <a:prstGeom prst="rect">
            <a:avLst/>
          </a:prstGeom>
          <a:noFill/>
          <a:ln w="9525" algn="ctr">
            <a:noFill/>
            <a:miter lim="800000"/>
            <a:headEnd/>
            <a:tailEnd/>
          </a:ln>
          <a:effectLst/>
        </p:spPr>
        <p:txBody>
          <a:bodyPr>
            <a:spAutoFit/>
          </a:bodyPr>
          <a:lstStyle/>
          <a:p>
            <a:pP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Stern, 2002 (Rev</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err="1" smtClean="0">
                <a:solidFill>
                  <a:schemeClr val="bg1"/>
                </a:solidFill>
                <a:effectLst>
                  <a:outerShdw blurRad="38100" dist="38100" dir="2700000" algn="tl">
                    <a:srgbClr val="000000"/>
                  </a:outerShdw>
                </a:effectLst>
                <a:latin typeface="Calibri" pitchFamily="34" charset="0"/>
              </a:rPr>
              <a:t>Geophys</a:t>
            </a:r>
            <a:r>
              <a:rPr lang="en-GB" sz="1400" dirty="0" smtClean="0">
                <a:solidFill>
                  <a:schemeClr val="bg1"/>
                </a:solidFill>
                <a:effectLst>
                  <a:outerShdw blurRad="38100" dist="38100" dir="2700000" algn="tl">
                    <a:srgbClr val="000000"/>
                  </a:outerShdw>
                </a:effectLst>
                <a:latin typeface="Calibri" pitchFamily="34" charset="0"/>
              </a:rPr>
              <a:t>., 40, </a:t>
            </a:r>
            <a:r>
              <a:rPr lang="en-GB" sz="1400" dirty="0" smtClean="0">
                <a:solidFill>
                  <a:schemeClr val="bg1"/>
                </a:solidFill>
                <a:effectLst>
                  <a:outerShdw blurRad="38100" dist="38100" dir="2700000" algn="tl">
                    <a:srgbClr val="000000"/>
                  </a:outerShdw>
                </a:effectLst>
                <a:latin typeface="Calibri" pitchFamily="34" charset="0"/>
              </a:rPr>
              <a:t>doi:10.1029/2001RG000108)</a:t>
            </a:r>
            <a:endParaRPr lang="en-GB" sz="1400" dirty="0">
              <a:solidFill>
                <a:schemeClr val="bg1"/>
              </a:solidFill>
              <a:effectLst>
                <a:outerShdw blurRad="38100" dist="38100" dir="2700000" algn="tl">
                  <a:srgbClr val="000000"/>
                </a:outerShdw>
              </a:effectLst>
              <a:latin typeface="Calibri" pitchFamily="34" charset="0"/>
            </a:endParaRPr>
          </a:p>
        </p:txBody>
      </p:sp>
      <p:sp>
        <p:nvSpPr>
          <p:cNvPr id="1219589" name="Text Box 5"/>
          <p:cNvSpPr txBox="1">
            <a:spLocks noChangeArrowheads="1"/>
          </p:cNvSpPr>
          <p:nvPr/>
        </p:nvSpPr>
        <p:spPr bwMode="auto">
          <a:xfrm>
            <a:off x="25400" y="612775"/>
            <a:ext cx="3482975" cy="2308324"/>
          </a:xfrm>
          <a:prstGeom prst="rect">
            <a:avLst/>
          </a:prstGeom>
          <a:noFill/>
          <a:ln w="9525" algn="ctr">
            <a:noFill/>
            <a:miter lim="800000"/>
            <a:headEnd/>
            <a:tailEnd/>
          </a:ln>
          <a:effectLst/>
        </p:spPr>
        <p:txBody>
          <a:bodyPr wrap="square">
            <a:spAutoFit/>
          </a:bodyPr>
          <a:lstStyle/>
          <a:p>
            <a:r>
              <a:rPr lang="en-GB" sz="2400" dirty="0" smtClean="0">
                <a:solidFill>
                  <a:schemeClr val="bg1"/>
                </a:solidFill>
                <a:effectLst>
                  <a:outerShdw blurRad="38100" dist="38100" dir="2700000" algn="tl">
                    <a:srgbClr val="000000"/>
                  </a:outerShdw>
                </a:effectLst>
                <a:latin typeface="Calibri" pitchFamily="34" charset="0"/>
              </a:rPr>
              <a:t>Detailed cartoon of the mantle wedge, showing how fluids might move from the subducted slab into a region where melts could be generated. </a:t>
            </a:r>
            <a:endParaRPr lang="en-GB" sz="2400" dirty="0">
              <a:solidFill>
                <a:schemeClr val="bg1"/>
              </a:solidFill>
              <a:effectLst>
                <a:outerShdw blurRad="38100" dist="38100" dir="2700000" algn="tl">
                  <a:srgbClr val="000000"/>
                </a:outerShdw>
              </a:effectLst>
              <a:latin typeface="Calibri" pitchFamily="34" charset="0"/>
            </a:endParaRPr>
          </a:p>
        </p:txBody>
      </p:sp>
      <p:grpSp>
        <p:nvGrpSpPr>
          <p:cNvPr id="2" name="Group 6"/>
          <p:cNvGrpSpPr>
            <a:grpSpLocks/>
          </p:cNvGrpSpPr>
          <p:nvPr/>
        </p:nvGrpSpPr>
        <p:grpSpPr bwMode="auto">
          <a:xfrm>
            <a:off x="3513138" y="533400"/>
            <a:ext cx="5607050" cy="6324600"/>
            <a:chOff x="2213" y="336"/>
            <a:chExt cx="3532" cy="3984"/>
          </a:xfrm>
        </p:grpSpPr>
        <p:pic>
          <p:nvPicPr>
            <p:cNvPr id="149577" name="Picture 7"/>
            <p:cNvPicPr>
              <a:picLocks noChangeAspect="1" noChangeArrowheads="1"/>
            </p:cNvPicPr>
            <p:nvPr/>
          </p:nvPicPr>
          <p:blipFill>
            <a:blip r:embed="rId3" cstate="print"/>
            <a:srcRect l="5391" r="3505"/>
            <a:stretch>
              <a:fillRect/>
            </a:stretch>
          </p:blipFill>
          <p:spPr bwMode="auto">
            <a:xfrm>
              <a:off x="2213" y="336"/>
              <a:ext cx="3532" cy="3984"/>
            </a:xfrm>
            <a:prstGeom prst="rect">
              <a:avLst/>
            </a:prstGeom>
            <a:noFill/>
            <a:ln w="9525" algn="ctr">
              <a:noFill/>
              <a:miter lim="800000"/>
              <a:headEnd/>
              <a:tailEnd/>
            </a:ln>
          </p:spPr>
        </p:pic>
        <p:sp>
          <p:nvSpPr>
            <p:cNvPr id="1219592" name="AutoShape 8"/>
            <p:cNvSpPr>
              <a:spLocks noChangeArrowheads="1"/>
            </p:cNvSpPr>
            <p:nvPr/>
          </p:nvSpPr>
          <p:spPr bwMode="auto">
            <a:xfrm rot="-46616257">
              <a:off x="3575" y="1040"/>
              <a:ext cx="1425" cy="195"/>
            </a:xfrm>
            <a:prstGeom prst="roundRect">
              <a:avLst>
                <a:gd name="adj" fmla="val 16667"/>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grpSp>
      <p:sp>
        <p:nvSpPr>
          <p:cNvPr id="1219593" name="AutoShape 9"/>
          <p:cNvSpPr>
            <a:spLocks noChangeArrowheads="1"/>
          </p:cNvSpPr>
          <p:nvPr/>
        </p:nvSpPr>
        <p:spPr bwMode="auto">
          <a:xfrm rot="-25022148">
            <a:off x="5451247" y="1771891"/>
            <a:ext cx="3235325" cy="604813"/>
          </a:xfrm>
          <a:prstGeom prst="roundRect">
            <a:avLst>
              <a:gd name="adj" fmla="val 16667"/>
            </a:avLst>
          </a:prstGeom>
          <a:solidFill>
            <a:srgbClr val="FFCC00"/>
          </a:solidFill>
          <a:ln w="9525" algn="ctr">
            <a:noFill/>
            <a:round/>
            <a:headEnd/>
            <a:tailEnd/>
          </a:ln>
          <a:effectLst>
            <a:softEdge rad="127000"/>
          </a:effectLst>
        </p:spPr>
        <p:txBody>
          <a:bodyPr wrap="none" anchor="ctr"/>
          <a:lstStyle/>
          <a:p>
            <a:pPr>
              <a:defRPr/>
            </a:pPr>
            <a:endParaRPr lang="en-GB">
              <a:latin typeface="Calibri" pitchFamily="34" charset="0"/>
            </a:endParaRPr>
          </a:p>
        </p:txBody>
      </p:sp>
      <p:sp>
        <p:nvSpPr>
          <p:cNvPr id="1219594" name="AutoShape 10"/>
          <p:cNvSpPr>
            <a:spLocks noChangeArrowheads="1"/>
          </p:cNvSpPr>
          <p:nvPr/>
        </p:nvSpPr>
        <p:spPr bwMode="auto">
          <a:xfrm rot="-25022148">
            <a:off x="5742552" y="2118760"/>
            <a:ext cx="2208213" cy="604813"/>
          </a:xfrm>
          <a:prstGeom prst="roundRect">
            <a:avLst>
              <a:gd name="adj" fmla="val 16667"/>
            </a:avLst>
          </a:prstGeom>
          <a:solidFill>
            <a:srgbClr val="FFCC00"/>
          </a:solidFill>
          <a:ln w="9525" algn="ctr">
            <a:noFill/>
            <a:round/>
            <a:headEnd/>
            <a:tailEnd/>
          </a:ln>
          <a:effectLst>
            <a:softEdge rad="127000"/>
          </a:effectLst>
        </p:spPr>
        <p:txBody>
          <a:bodyPr wrap="none" anchor="ctr"/>
          <a:lstStyle/>
          <a:p>
            <a:pPr>
              <a:defRPr/>
            </a:pPr>
            <a:endParaRPr lang="en-GB">
              <a:latin typeface="Calibri" pitchFamily="34" charset="0"/>
            </a:endParaRPr>
          </a:p>
        </p:txBody>
      </p:sp>
      <p:sp>
        <p:nvSpPr>
          <p:cNvPr id="1219595" name="AutoShape 11"/>
          <p:cNvSpPr>
            <a:spLocks noChangeArrowheads="1"/>
          </p:cNvSpPr>
          <p:nvPr/>
        </p:nvSpPr>
        <p:spPr bwMode="auto">
          <a:xfrm>
            <a:off x="4224338" y="5195888"/>
            <a:ext cx="1146175" cy="817562"/>
          </a:xfrm>
          <a:prstGeom prst="roundRect">
            <a:avLst>
              <a:gd name="adj" fmla="val 16667"/>
            </a:avLst>
          </a:prstGeom>
          <a:noFill/>
          <a:ln w="38100" algn="ctr">
            <a:solidFill>
              <a:srgbClr val="FF0000"/>
            </a:solidFill>
            <a:round/>
            <a:headEnd/>
            <a:tailEnd/>
          </a:ln>
          <a:effectLst/>
        </p:spPr>
        <p:txBody>
          <a:bodyPr wrap="none" anchor="ctr"/>
          <a:lstStyle/>
          <a:p>
            <a:pPr>
              <a:defRPr/>
            </a:pPr>
            <a:endParaRPr lang="en-GB">
              <a:latin typeface="Calibri" pitchFamily="34" charset="0"/>
            </a:endParaRPr>
          </a:p>
        </p:txBody>
      </p:sp>
      <p:sp>
        <p:nvSpPr>
          <p:cNvPr id="1219596" name="Rectangle 12"/>
          <p:cNvSpPr>
            <a:spLocks noChangeArrowheads="1"/>
          </p:cNvSpPr>
          <p:nvPr/>
        </p:nvSpPr>
        <p:spPr bwMode="auto">
          <a:xfrm>
            <a:off x="6435725" y="5122863"/>
            <a:ext cx="363538" cy="233362"/>
          </a:xfrm>
          <a:prstGeom prst="rect">
            <a:avLst/>
          </a:prstGeom>
          <a:solidFill>
            <a:srgbClr val="FFCC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grpSp>
        <p:nvGrpSpPr>
          <p:cNvPr id="3" name="Group 13"/>
          <p:cNvGrpSpPr>
            <a:grpSpLocks/>
          </p:cNvGrpSpPr>
          <p:nvPr/>
        </p:nvGrpSpPr>
        <p:grpSpPr bwMode="auto">
          <a:xfrm>
            <a:off x="5457825" y="4330700"/>
            <a:ext cx="111125" cy="608013"/>
            <a:chOff x="3273" y="2728"/>
            <a:chExt cx="70" cy="383"/>
          </a:xfrm>
          <a:effectLst>
            <a:outerShdw blurRad="50800" dist="38100" dir="2700000" algn="tl" rotWithShape="0">
              <a:prstClr val="black">
                <a:alpha val="40000"/>
              </a:prstClr>
            </a:outerShdw>
          </a:effectLst>
        </p:grpSpPr>
        <p:sp>
          <p:nvSpPr>
            <p:cNvPr id="1219598" name="Freeform 14"/>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599" name="AutoShape 15"/>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4" name="Group 16"/>
          <p:cNvGrpSpPr>
            <a:grpSpLocks/>
          </p:cNvGrpSpPr>
          <p:nvPr/>
        </p:nvGrpSpPr>
        <p:grpSpPr bwMode="auto">
          <a:xfrm>
            <a:off x="6551613" y="5722938"/>
            <a:ext cx="111125" cy="608012"/>
            <a:chOff x="3273" y="2728"/>
            <a:chExt cx="70" cy="383"/>
          </a:xfrm>
          <a:effectLst>
            <a:outerShdw blurRad="50800" dist="38100" dir="2700000" algn="tl" rotWithShape="0">
              <a:prstClr val="black">
                <a:alpha val="40000"/>
              </a:prstClr>
            </a:outerShdw>
          </a:effectLst>
        </p:grpSpPr>
        <p:sp>
          <p:nvSpPr>
            <p:cNvPr id="1219601" name="Freeform 17"/>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02" name="AutoShape 18"/>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sp>
        <p:nvSpPr>
          <p:cNvPr id="1219616" name="Line 32"/>
          <p:cNvSpPr>
            <a:spLocks noChangeShapeType="1"/>
          </p:cNvSpPr>
          <p:nvPr/>
        </p:nvSpPr>
        <p:spPr bwMode="auto">
          <a:xfrm>
            <a:off x="4162425" y="4919663"/>
            <a:ext cx="1338263" cy="4762"/>
          </a:xfrm>
          <a:prstGeom prst="line">
            <a:avLst/>
          </a:prstGeom>
          <a:noFill/>
          <a:ln w="76200">
            <a:solidFill>
              <a:srgbClr val="FF0000"/>
            </a:solidFill>
            <a:prstDash val="sysDot"/>
            <a:round/>
            <a:headEnd/>
            <a:tailEnd/>
          </a:ln>
          <a:effectLst/>
        </p:spPr>
        <p:txBody>
          <a:bodyPr anchor="ctr"/>
          <a:lstStyle/>
          <a:p>
            <a:pPr>
              <a:defRPr/>
            </a:pPr>
            <a:endParaRPr lang="en-GB">
              <a:latin typeface="Calibri" pitchFamily="34" charset="0"/>
            </a:endParaRPr>
          </a:p>
        </p:txBody>
      </p:sp>
      <p:grpSp>
        <p:nvGrpSpPr>
          <p:cNvPr id="8" name="Group 36"/>
          <p:cNvGrpSpPr>
            <a:grpSpLocks/>
          </p:cNvGrpSpPr>
          <p:nvPr/>
        </p:nvGrpSpPr>
        <p:grpSpPr bwMode="auto">
          <a:xfrm>
            <a:off x="6350000" y="3090863"/>
            <a:ext cx="111125" cy="608012"/>
            <a:chOff x="3273" y="2728"/>
            <a:chExt cx="70" cy="383"/>
          </a:xfrm>
          <a:effectLst>
            <a:outerShdw blurRad="50800" dist="38100" dir="2700000" algn="tl" rotWithShape="0">
              <a:prstClr val="black">
                <a:alpha val="40000"/>
              </a:prstClr>
            </a:outerShdw>
          </a:effectLst>
        </p:grpSpPr>
        <p:sp>
          <p:nvSpPr>
            <p:cNvPr id="1219621" name="Freeform 37"/>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22" name="AutoShape 38"/>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9" name="Group 39"/>
          <p:cNvGrpSpPr>
            <a:grpSpLocks/>
          </p:cNvGrpSpPr>
          <p:nvPr/>
        </p:nvGrpSpPr>
        <p:grpSpPr bwMode="auto">
          <a:xfrm>
            <a:off x="6578600" y="2698750"/>
            <a:ext cx="111125" cy="608013"/>
            <a:chOff x="3273" y="2728"/>
            <a:chExt cx="70" cy="383"/>
          </a:xfrm>
          <a:effectLst>
            <a:outerShdw blurRad="50800" dist="38100" dir="2700000" algn="tl" rotWithShape="0">
              <a:prstClr val="black">
                <a:alpha val="40000"/>
              </a:prstClr>
            </a:outerShdw>
          </a:effectLst>
        </p:grpSpPr>
        <p:sp>
          <p:nvSpPr>
            <p:cNvPr id="1219624" name="Freeform 40"/>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25" name="AutoShape 41"/>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10" name="Group 42"/>
          <p:cNvGrpSpPr>
            <a:grpSpLocks/>
          </p:cNvGrpSpPr>
          <p:nvPr/>
        </p:nvGrpSpPr>
        <p:grpSpPr bwMode="auto">
          <a:xfrm>
            <a:off x="6816725" y="2349500"/>
            <a:ext cx="111125" cy="608013"/>
            <a:chOff x="3273" y="2728"/>
            <a:chExt cx="70" cy="383"/>
          </a:xfrm>
          <a:effectLst>
            <a:outerShdw blurRad="50800" dist="38100" dir="2700000" algn="tl" rotWithShape="0">
              <a:prstClr val="black">
                <a:alpha val="40000"/>
              </a:prstClr>
            </a:outerShdw>
          </a:effectLst>
        </p:grpSpPr>
        <p:sp>
          <p:nvSpPr>
            <p:cNvPr id="1219627" name="Freeform 43"/>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28" name="AutoShape 44"/>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11" name="Group 45"/>
          <p:cNvGrpSpPr>
            <a:grpSpLocks/>
          </p:cNvGrpSpPr>
          <p:nvPr/>
        </p:nvGrpSpPr>
        <p:grpSpPr bwMode="auto">
          <a:xfrm>
            <a:off x="7056438" y="1944688"/>
            <a:ext cx="111125" cy="608012"/>
            <a:chOff x="3273" y="2728"/>
            <a:chExt cx="70" cy="383"/>
          </a:xfrm>
          <a:effectLst>
            <a:outerShdw blurRad="50800" dist="38100" dir="2700000" algn="tl" rotWithShape="0">
              <a:prstClr val="black">
                <a:alpha val="40000"/>
              </a:prstClr>
            </a:outerShdw>
          </a:effectLst>
        </p:grpSpPr>
        <p:sp>
          <p:nvSpPr>
            <p:cNvPr id="1219630" name="Freeform 46"/>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31" name="AutoShape 47"/>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12" name="Group 48"/>
          <p:cNvGrpSpPr>
            <a:grpSpLocks/>
          </p:cNvGrpSpPr>
          <p:nvPr/>
        </p:nvGrpSpPr>
        <p:grpSpPr bwMode="auto">
          <a:xfrm>
            <a:off x="7300913" y="1530350"/>
            <a:ext cx="111125" cy="608013"/>
            <a:chOff x="3273" y="2728"/>
            <a:chExt cx="70" cy="383"/>
          </a:xfrm>
          <a:effectLst>
            <a:outerShdw blurRad="50800" dist="38100" dir="2700000" algn="tl" rotWithShape="0">
              <a:prstClr val="black">
                <a:alpha val="40000"/>
              </a:prstClr>
            </a:outerShdw>
          </a:effectLst>
        </p:grpSpPr>
        <p:sp>
          <p:nvSpPr>
            <p:cNvPr id="1219633" name="Freeform 49"/>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34" name="AutoShape 50"/>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13" name="Group 51"/>
          <p:cNvGrpSpPr>
            <a:grpSpLocks/>
          </p:cNvGrpSpPr>
          <p:nvPr/>
        </p:nvGrpSpPr>
        <p:grpSpPr bwMode="auto">
          <a:xfrm>
            <a:off x="7531100" y="1177925"/>
            <a:ext cx="111125" cy="608013"/>
            <a:chOff x="3273" y="2728"/>
            <a:chExt cx="70" cy="383"/>
          </a:xfrm>
          <a:effectLst>
            <a:outerShdw blurRad="50800" dist="38100" dir="2700000" algn="tl" rotWithShape="0">
              <a:prstClr val="black">
                <a:alpha val="40000"/>
              </a:prstClr>
            </a:outerShdw>
          </a:effectLst>
        </p:grpSpPr>
        <p:sp>
          <p:nvSpPr>
            <p:cNvPr id="1219636" name="Freeform 52"/>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37" name="AutoShape 53"/>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14" name="Group 54"/>
          <p:cNvGrpSpPr>
            <a:grpSpLocks/>
          </p:cNvGrpSpPr>
          <p:nvPr/>
        </p:nvGrpSpPr>
        <p:grpSpPr bwMode="auto">
          <a:xfrm>
            <a:off x="7764463" y="827088"/>
            <a:ext cx="111125" cy="608012"/>
            <a:chOff x="3273" y="2728"/>
            <a:chExt cx="70" cy="383"/>
          </a:xfrm>
          <a:effectLst>
            <a:outerShdw blurRad="50800" dist="38100" dir="2700000" algn="tl" rotWithShape="0">
              <a:prstClr val="black">
                <a:alpha val="40000"/>
              </a:prstClr>
            </a:outerShdw>
          </a:effectLst>
        </p:grpSpPr>
        <p:sp>
          <p:nvSpPr>
            <p:cNvPr id="1219639" name="Freeform 55"/>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40" name="AutoShape 56"/>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sp>
        <p:nvSpPr>
          <p:cNvPr id="1219641" name="AutoShape 57"/>
          <p:cNvSpPr>
            <a:spLocks noChangeArrowheads="1"/>
          </p:cNvSpPr>
          <p:nvPr/>
        </p:nvSpPr>
        <p:spPr bwMode="auto">
          <a:xfrm rot="-3387525">
            <a:off x="5754687" y="4235451"/>
            <a:ext cx="847725" cy="336550"/>
          </a:xfrm>
          <a:prstGeom prst="leftArrow">
            <a:avLst>
              <a:gd name="adj1" fmla="val 50000"/>
              <a:gd name="adj2" fmla="val 62972"/>
            </a:avLst>
          </a:prstGeom>
          <a:solidFill>
            <a:schemeClr val="bg2"/>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19642" name="AutoShape 58"/>
          <p:cNvSpPr>
            <a:spLocks noChangeArrowheads="1"/>
          </p:cNvSpPr>
          <p:nvPr/>
        </p:nvSpPr>
        <p:spPr bwMode="auto">
          <a:xfrm rot="-3387525">
            <a:off x="5461000" y="3875088"/>
            <a:ext cx="847725" cy="336550"/>
          </a:xfrm>
          <a:prstGeom prst="leftArrow">
            <a:avLst>
              <a:gd name="adj1" fmla="val 50000"/>
              <a:gd name="adj2" fmla="val 62972"/>
            </a:avLst>
          </a:prstGeom>
          <a:solidFill>
            <a:schemeClr val="bg2"/>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19649" name="AutoShape 65"/>
          <p:cNvSpPr>
            <a:spLocks noChangeArrowheads="1"/>
          </p:cNvSpPr>
          <p:nvPr/>
        </p:nvSpPr>
        <p:spPr bwMode="auto">
          <a:xfrm rot="-3387525">
            <a:off x="7637462" y="1236663"/>
            <a:ext cx="847725" cy="336550"/>
          </a:xfrm>
          <a:prstGeom prst="leftArrow">
            <a:avLst>
              <a:gd name="adj1" fmla="val 50000"/>
              <a:gd name="adj2" fmla="val 62972"/>
            </a:avLst>
          </a:prstGeom>
          <a:solidFill>
            <a:schemeClr val="bg2"/>
          </a:solidFill>
          <a:ln w="9525"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grpSp>
        <p:nvGrpSpPr>
          <p:cNvPr id="15" name="Group 72"/>
          <p:cNvGrpSpPr>
            <a:grpSpLocks/>
          </p:cNvGrpSpPr>
          <p:nvPr/>
        </p:nvGrpSpPr>
        <p:grpSpPr bwMode="auto">
          <a:xfrm>
            <a:off x="5648325" y="4094163"/>
            <a:ext cx="111125" cy="608012"/>
            <a:chOff x="3273" y="2728"/>
            <a:chExt cx="70" cy="383"/>
          </a:xfrm>
          <a:effectLst>
            <a:outerShdw blurRad="50800" dist="38100" dir="2700000" algn="tl" rotWithShape="0">
              <a:prstClr val="black">
                <a:alpha val="40000"/>
              </a:prstClr>
            </a:outerShdw>
          </a:effectLst>
        </p:grpSpPr>
        <p:sp>
          <p:nvSpPr>
            <p:cNvPr id="1219657" name="Freeform 73"/>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58" name="AutoShape 74"/>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16" name="Group 75"/>
          <p:cNvGrpSpPr>
            <a:grpSpLocks/>
          </p:cNvGrpSpPr>
          <p:nvPr/>
        </p:nvGrpSpPr>
        <p:grpSpPr bwMode="auto">
          <a:xfrm>
            <a:off x="5878513" y="3741738"/>
            <a:ext cx="111125" cy="608012"/>
            <a:chOff x="3273" y="2728"/>
            <a:chExt cx="70" cy="383"/>
          </a:xfrm>
          <a:effectLst>
            <a:outerShdw blurRad="50800" dist="38100" dir="2700000" algn="tl" rotWithShape="0">
              <a:prstClr val="black">
                <a:alpha val="40000"/>
              </a:prstClr>
            </a:outerShdw>
          </a:effectLst>
        </p:grpSpPr>
        <p:sp>
          <p:nvSpPr>
            <p:cNvPr id="1219660" name="Freeform 76"/>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61" name="AutoShape 77"/>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17" name="Group 78"/>
          <p:cNvGrpSpPr>
            <a:grpSpLocks/>
          </p:cNvGrpSpPr>
          <p:nvPr/>
        </p:nvGrpSpPr>
        <p:grpSpPr bwMode="auto">
          <a:xfrm>
            <a:off x="6111875" y="3390900"/>
            <a:ext cx="111125" cy="608013"/>
            <a:chOff x="3273" y="2728"/>
            <a:chExt cx="70" cy="383"/>
          </a:xfrm>
          <a:effectLst>
            <a:outerShdw blurRad="50800" dist="38100" dir="2700000" algn="tl" rotWithShape="0">
              <a:prstClr val="black">
                <a:alpha val="40000"/>
              </a:prstClr>
            </a:outerShdw>
          </a:effectLst>
        </p:grpSpPr>
        <p:sp>
          <p:nvSpPr>
            <p:cNvPr id="1219663" name="Freeform 79"/>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219664" name="AutoShape 80"/>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nvGrpSpPr>
          <p:cNvPr id="149601" name="Group 97"/>
          <p:cNvGrpSpPr>
            <a:grpSpLocks/>
          </p:cNvGrpSpPr>
          <p:nvPr/>
        </p:nvGrpSpPr>
        <p:grpSpPr bwMode="auto">
          <a:xfrm>
            <a:off x="125413" y="2960688"/>
            <a:ext cx="3257550" cy="3343275"/>
            <a:chOff x="3663" y="1014"/>
            <a:chExt cx="2052" cy="2106"/>
          </a:xfrm>
        </p:grpSpPr>
        <p:sp>
          <p:nvSpPr>
            <p:cNvPr id="1061991" name="Rectangle 103"/>
            <p:cNvSpPr>
              <a:spLocks noChangeArrowheads="1"/>
            </p:cNvSpPr>
            <p:nvPr/>
          </p:nvSpPr>
          <p:spPr bwMode="auto">
            <a:xfrm>
              <a:off x="3663" y="1029"/>
              <a:ext cx="2052" cy="2091"/>
            </a:xfrm>
            <a:prstGeom prst="rect">
              <a:avLst/>
            </a:prstGeom>
            <a:solidFill>
              <a:schemeClr val="bg1"/>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61992" name="Freeform 104"/>
            <p:cNvSpPr>
              <a:spLocks/>
            </p:cNvSpPr>
            <p:nvPr/>
          </p:nvSpPr>
          <p:spPr bwMode="auto">
            <a:xfrm>
              <a:off x="3966" y="1380"/>
              <a:ext cx="1076" cy="1492"/>
            </a:xfrm>
            <a:custGeom>
              <a:avLst/>
              <a:gdLst/>
              <a:ahLst/>
              <a:cxnLst>
                <a:cxn ang="0">
                  <a:pos x="243" y="0"/>
                </a:cxn>
                <a:cxn ang="0">
                  <a:pos x="480" y="99"/>
                </a:cxn>
                <a:cxn ang="0">
                  <a:pos x="765" y="303"/>
                </a:cxn>
                <a:cxn ang="0">
                  <a:pos x="1005" y="702"/>
                </a:cxn>
                <a:cxn ang="0">
                  <a:pos x="1065" y="1074"/>
                </a:cxn>
                <a:cxn ang="0">
                  <a:pos x="936" y="1251"/>
                </a:cxn>
                <a:cxn ang="0">
                  <a:pos x="651" y="1329"/>
                </a:cxn>
                <a:cxn ang="0">
                  <a:pos x="630" y="1329"/>
                </a:cxn>
                <a:cxn ang="0">
                  <a:pos x="477" y="1392"/>
                </a:cxn>
                <a:cxn ang="0">
                  <a:pos x="198" y="1476"/>
                </a:cxn>
                <a:cxn ang="0">
                  <a:pos x="0" y="1488"/>
                </a:cxn>
              </a:cxnLst>
              <a:rect l="0" t="0" r="r" b="b"/>
              <a:pathLst>
                <a:path w="1076" h="1492">
                  <a:moveTo>
                    <a:pt x="243" y="0"/>
                  </a:moveTo>
                  <a:cubicBezTo>
                    <a:pt x="318" y="24"/>
                    <a:pt x="393" y="48"/>
                    <a:pt x="480" y="99"/>
                  </a:cubicBezTo>
                  <a:cubicBezTo>
                    <a:pt x="567" y="150"/>
                    <a:pt x="677" y="202"/>
                    <a:pt x="765" y="303"/>
                  </a:cubicBezTo>
                  <a:cubicBezTo>
                    <a:pt x="853" y="404"/>
                    <a:pt x="955" y="574"/>
                    <a:pt x="1005" y="702"/>
                  </a:cubicBezTo>
                  <a:cubicBezTo>
                    <a:pt x="1055" y="830"/>
                    <a:pt x="1076" y="983"/>
                    <a:pt x="1065" y="1074"/>
                  </a:cubicBezTo>
                  <a:cubicBezTo>
                    <a:pt x="1054" y="1165"/>
                    <a:pt x="1005" y="1208"/>
                    <a:pt x="936" y="1251"/>
                  </a:cubicBezTo>
                  <a:cubicBezTo>
                    <a:pt x="867" y="1294"/>
                    <a:pt x="702" y="1316"/>
                    <a:pt x="651" y="1329"/>
                  </a:cubicBezTo>
                  <a:cubicBezTo>
                    <a:pt x="600" y="1342"/>
                    <a:pt x="659" y="1319"/>
                    <a:pt x="630" y="1329"/>
                  </a:cubicBezTo>
                  <a:cubicBezTo>
                    <a:pt x="601" y="1339"/>
                    <a:pt x="549" y="1368"/>
                    <a:pt x="477" y="1392"/>
                  </a:cubicBezTo>
                  <a:cubicBezTo>
                    <a:pt x="405" y="1416"/>
                    <a:pt x="277" y="1460"/>
                    <a:pt x="198" y="1476"/>
                  </a:cubicBezTo>
                  <a:cubicBezTo>
                    <a:pt x="119" y="1492"/>
                    <a:pt x="59" y="1490"/>
                    <a:pt x="0" y="1488"/>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61993" name="Freeform 105"/>
            <p:cNvSpPr>
              <a:spLocks/>
            </p:cNvSpPr>
            <p:nvPr/>
          </p:nvSpPr>
          <p:spPr bwMode="auto">
            <a:xfrm>
              <a:off x="4392" y="1458"/>
              <a:ext cx="604" cy="1515"/>
            </a:xfrm>
            <a:custGeom>
              <a:avLst/>
              <a:gdLst/>
              <a:ahLst/>
              <a:cxnLst>
                <a:cxn ang="0">
                  <a:pos x="0" y="0"/>
                </a:cxn>
                <a:cxn ang="0">
                  <a:pos x="204" y="138"/>
                </a:cxn>
                <a:cxn ang="0">
                  <a:pos x="417" y="432"/>
                </a:cxn>
                <a:cxn ang="0">
                  <a:pos x="573" y="795"/>
                </a:cxn>
                <a:cxn ang="0">
                  <a:pos x="558" y="1068"/>
                </a:cxn>
                <a:cxn ang="0">
                  <a:pos x="297" y="1188"/>
                </a:cxn>
                <a:cxn ang="0">
                  <a:pos x="204" y="1212"/>
                </a:cxn>
                <a:cxn ang="0">
                  <a:pos x="183" y="1224"/>
                </a:cxn>
                <a:cxn ang="0">
                  <a:pos x="231" y="1302"/>
                </a:cxn>
                <a:cxn ang="0">
                  <a:pos x="420" y="1515"/>
                </a:cxn>
              </a:cxnLst>
              <a:rect l="0" t="0" r="r" b="b"/>
              <a:pathLst>
                <a:path w="604" h="1515">
                  <a:moveTo>
                    <a:pt x="0" y="0"/>
                  </a:moveTo>
                  <a:cubicBezTo>
                    <a:pt x="67" y="33"/>
                    <a:pt x="135" y="66"/>
                    <a:pt x="204" y="138"/>
                  </a:cubicBezTo>
                  <a:cubicBezTo>
                    <a:pt x="273" y="210"/>
                    <a:pt x="356" y="323"/>
                    <a:pt x="417" y="432"/>
                  </a:cubicBezTo>
                  <a:cubicBezTo>
                    <a:pt x="478" y="541"/>
                    <a:pt x="550" y="689"/>
                    <a:pt x="573" y="795"/>
                  </a:cubicBezTo>
                  <a:cubicBezTo>
                    <a:pt x="596" y="901"/>
                    <a:pt x="604" y="1002"/>
                    <a:pt x="558" y="1068"/>
                  </a:cubicBezTo>
                  <a:cubicBezTo>
                    <a:pt x="512" y="1134"/>
                    <a:pt x="356" y="1164"/>
                    <a:pt x="297" y="1188"/>
                  </a:cubicBezTo>
                  <a:cubicBezTo>
                    <a:pt x="238" y="1212"/>
                    <a:pt x="223" y="1206"/>
                    <a:pt x="204" y="1212"/>
                  </a:cubicBezTo>
                  <a:cubicBezTo>
                    <a:pt x="185" y="1218"/>
                    <a:pt x="178" y="1209"/>
                    <a:pt x="183" y="1224"/>
                  </a:cubicBezTo>
                  <a:cubicBezTo>
                    <a:pt x="188" y="1239"/>
                    <a:pt x="192" y="1254"/>
                    <a:pt x="231" y="1302"/>
                  </a:cubicBezTo>
                  <a:cubicBezTo>
                    <a:pt x="270" y="1350"/>
                    <a:pt x="345" y="1432"/>
                    <a:pt x="420" y="1515"/>
                  </a:cubicBezTo>
                </a:path>
              </a:pathLst>
            </a:custGeom>
            <a:noFill/>
            <a:ln w="28575"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61994" name="Text Box 106"/>
            <p:cNvSpPr txBox="1">
              <a:spLocks noChangeArrowheads="1"/>
            </p:cNvSpPr>
            <p:nvPr/>
          </p:nvSpPr>
          <p:spPr bwMode="auto">
            <a:xfrm rot="199067">
              <a:off x="4102" y="1790"/>
              <a:ext cx="393" cy="140"/>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Pl-out</a:t>
              </a:r>
            </a:p>
          </p:txBody>
        </p:sp>
        <p:sp>
          <p:nvSpPr>
            <p:cNvPr id="1061995" name="Text Box 107"/>
            <p:cNvSpPr txBox="1">
              <a:spLocks noChangeArrowheads="1"/>
            </p:cNvSpPr>
            <p:nvPr/>
          </p:nvSpPr>
          <p:spPr bwMode="auto">
            <a:xfrm rot="21255593">
              <a:off x="4170" y="2348"/>
              <a:ext cx="402" cy="140"/>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Gar-in</a:t>
              </a:r>
            </a:p>
          </p:txBody>
        </p:sp>
        <p:sp>
          <p:nvSpPr>
            <p:cNvPr id="1061996" name="Freeform 108"/>
            <p:cNvSpPr>
              <a:spLocks/>
            </p:cNvSpPr>
            <p:nvPr/>
          </p:nvSpPr>
          <p:spPr bwMode="auto">
            <a:xfrm>
              <a:off x="3999" y="2274"/>
              <a:ext cx="1338" cy="102"/>
            </a:xfrm>
            <a:custGeom>
              <a:avLst/>
              <a:gdLst/>
              <a:ahLst/>
              <a:cxnLst>
                <a:cxn ang="0">
                  <a:pos x="0" y="102"/>
                </a:cxn>
                <a:cxn ang="0">
                  <a:pos x="990" y="0"/>
                </a:cxn>
                <a:cxn ang="0">
                  <a:pos x="1338" y="69"/>
                </a:cxn>
              </a:cxnLst>
              <a:rect l="0" t="0" r="r" b="b"/>
              <a:pathLst>
                <a:path w="1338" h="102">
                  <a:moveTo>
                    <a:pt x="0" y="102"/>
                  </a:moveTo>
                  <a:lnTo>
                    <a:pt x="990" y="0"/>
                  </a:lnTo>
                  <a:lnTo>
                    <a:pt x="1338" y="69"/>
                  </a:lnTo>
                </a:path>
              </a:pathLst>
            </a:custGeom>
            <a:noFill/>
            <a:ln w="28575" cap="flat" cmpd="sng">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61997" name="Line 109"/>
            <p:cNvSpPr>
              <a:spLocks noChangeShapeType="1"/>
            </p:cNvSpPr>
            <p:nvPr/>
          </p:nvSpPr>
          <p:spPr bwMode="auto">
            <a:xfrm>
              <a:off x="3978" y="1758"/>
              <a:ext cx="1020" cy="30"/>
            </a:xfrm>
            <a:prstGeom prst="line">
              <a:avLst/>
            </a:prstGeom>
            <a:noFill/>
            <a:ln w="28575">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61998" name="Text Box 110"/>
            <p:cNvSpPr txBox="1">
              <a:spLocks noChangeArrowheads="1"/>
            </p:cNvSpPr>
            <p:nvPr/>
          </p:nvSpPr>
          <p:spPr bwMode="auto">
            <a:xfrm>
              <a:off x="4031" y="1959"/>
              <a:ext cx="700" cy="277"/>
            </a:xfrm>
            <a:prstGeom prst="rect">
              <a:avLst/>
            </a:prstGeom>
            <a:noFill/>
            <a:ln w="9525" algn="ctr">
              <a:noFill/>
              <a:miter lim="800000"/>
              <a:headEnd/>
              <a:tailEnd/>
            </a:ln>
            <a:effectLst/>
          </p:spPr>
          <p:txBody>
            <a:bodyPr>
              <a:spAutoFit/>
            </a:bodyPr>
            <a:lstStyle/>
            <a:p>
              <a:pPr algn="ctr">
                <a:lnSpc>
                  <a:spcPct val="80000"/>
                </a:lnSpc>
                <a:defRPr/>
              </a:pPr>
              <a:r>
                <a:rPr lang="en-GB" sz="1400" b="1">
                  <a:solidFill>
                    <a:srgbClr val="FF0000"/>
                  </a:solidFill>
                  <a:effectLst/>
                  <a:latin typeface="Calibri" pitchFamily="34" charset="0"/>
                </a:rPr>
                <a:t>Amphibole Lherzolite</a:t>
              </a:r>
            </a:p>
          </p:txBody>
        </p:sp>
        <p:sp>
          <p:nvSpPr>
            <p:cNvPr id="1061999" name="Text Box 111"/>
            <p:cNvSpPr txBox="1">
              <a:spLocks noChangeArrowheads="1"/>
            </p:cNvSpPr>
            <p:nvPr/>
          </p:nvSpPr>
          <p:spPr bwMode="auto">
            <a:xfrm>
              <a:off x="4804" y="1355"/>
              <a:ext cx="790" cy="425"/>
            </a:xfrm>
            <a:prstGeom prst="rect">
              <a:avLst/>
            </a:prstGeom>
            <a:noFill/>
            <a:ln w="9525" algn="ctr">
              <a:noFill/>
              <a:miter lim="800000"/>
              <a:headEnd/>
              <a:tailEnd/>
            </a:ln>
            <a:effectLst/>
          </p:spPr>
          <p:txBody>
            <a:bodyPr wrap="none">
              <a:spAutoFit/>
            </a:bodyPr>
            <a:lstStyle/>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MORB pyrolite</a:t>
              </a:r>
            </a:p>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-40% olivine</a:t>
              </a:r>
            </a:p>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(+ 0.6% H</a:t>
              </a:r>
              <a:r>
                <a:rPr lang="en-GB" sz="1400" baseline="-25000" dirty="0">
                  <a:solidFill>
                    <a:schemeClr val="tx1"/>
                  </a:solidFill>
                  <a:effectLst>
                    <a:outerShdw blurRad="38100" dist="38100" dir="2700000" algn="tl">
                      <a:srgbClr val="FFFFFF"/>
                    </a:outerShdw>
                  </a:effectLst>
                  <a:latin typeface="Calibri" pitchFamily="34" charset="0"/>
                </a:rPr>
                <a:t>2</a:t>
              </a:r>
              <a:r>
                <a:rPr lang="en-GB" sz="1400" dirty="0">
                  <a:solidFill>
                    <a:schemeClr val="tx1"/>
                  </a:solidFill>
                  <a:effectLst>
                    <a:outerShdw blurRad="38100" dist="38100" dir="2700000" algn="tl">
                      <a:srgbClr val="FFFFFF"/>
                    </a:outerShdw>
                  </a:effectLst>
                  <a:latin typeface="Calibri" pitchFamily="34" charset="0"/>
                </a:rPr>
                <a:t>O)</a:t>
              </a:r>
            </a:p>
          </p:txBody>
        </p:sp>
        <p:sp>
          <p:nvSpPr>
            <p:cNvPr id="1062000" name="Text Box 112"/>
            <p:cNvSpPr txBox="1">
              <a:spLocks noChangeArrowheads="1"/>
            </p:cNvSpPr>
            <p:nvPr/>
          </p:nvSpPr>
          <p:spPr bwMode="auto">
            <a:xfrm>
              <a:off x="4970" y="1926"/>
              <a:ext cx="700" cy="277"/>
            </a:xfrm>
            <a:prstGeom prst="rect">
              <a:avLst/>
            </a:prstGeom>
            <a:noFill/>
            <a:ln w="9525" algn="ctr">
              <a:noFill/>
              <a:miter lim="800000"/>
              <a:headEnd/>
              <a:tailEnd/>
            </a:ln>
            <a:effectLst/>
          </p:spPr>
          <p:txBody>
            <a:bodyPr>
              <a:spAutoFit/>
            </a:bodyPr>
            <a:lstStyle/>
            <a:p>
              <a:pPr algn="ctr">
                <a:lnSpc>
                  <a:spcPct val="80000"/>
                </a:lnSpc>
                <a:defRPr/>
              </a:pPr>
              <a:r>
                <a:rPr lang="en-GB" sz="1400" b="1">
                  <a:solidFill>
                    <a:srgbClr val="FF0000"/>
                  </a:solidFill>
                  <a:effectLst/>
                  <a:latin typeface="Calibri" pitchFamily="34" charset="0"/>
                </a:rPr>
                <a:t>Lherzolite + melt</a:t>
              </a:r>
            </a:p>
          </p:txBody>
        </p:sp>
        <p:sp>
          <p:nvSpPr>
            <p:cNvPr id="1062001" name="Text Box 113"/>
            <p:cNvSpPr txBox="1">
              <a:spLocks noChangeArrowheads="1"/>
            </p:cNvSpPr>
            <p:nvPr/>
          </p:nvSpPr>
          <p:spPr bwMode="auto">
            <a:xfrm rot="20608858">
              <a:off x="4034" y="2812"/>
              <a:ext cx="583" cy="140"/>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Amph-out</a:t>
              </a:r>
            </a:p>
          </p:txBody>
        </p:sp>
        <p:sp>
          <p:nvSpPr>
            <p:cNvPr id="1062002" name="Rectangle 114"/>
            <p:cNvSpPr>
              <a:spLocks noChangeArrowheads="1"/>
            </p:cNvSpPr>
            <p:nvPr/>
          </p:nvSpPr>
          <p:spPr bwMode="auto">
            <a:xfrm>
              <a:off x="3942" y="1326"/>
              <a:ext cx="1716" cy="1719"/>
            </a:xfrm>
            <a:prstGeom prst="rect">
              <a:avLst/>
            </a:prstGeom>
            <a:no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62003" name="Text Box 115"/>
            <p:cNvSpPr txBox="1">
              <a:spLocks noChangeArrowheads="1"/>
            </p:cNvSpPr>
            <p:nvPr/>
          </p:nvSpPr>
          <p:spPr bwMode="auto">
            <a:xfrm>
              <a:off x="4322" y="1014"/>
              <a:ext cx="786" cy="163"/>
            </a:xfrm>
            <a:prstGeom prst="rect">
              <a:avLst/>
            </a:prstGeom>
            <a:noFill/>
            <a:ln w="9525" algn="ctr">
              <a:noFill/>
              <a:miter lim="800000"/>
              <a:headEnd/>
              <a:tailEnd/>
            </a:ln>
            <a:effectLst/>
          </p:spPr>
          <p:txBody>
            <a:bodyPr wrap="none">
              <a:spAutoFit/>
            </a:bodyPr>
            <a:lstStyle/>
            <a:p>
              <a:pPr algn="ctr">
                <a:lnSpc>
                  <a:spcPct val="90000"/>
                </a:lnSpc>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1062004" name="Text Box 116"/>
            <p:cNvSpPr txBox="1">
              <a:spLocks noChangeArrowheads="1"/>
            </p:cNvSpPr>
            <p:nvPr/>
          </p:nvSpPr>
          <p:spPr bwMode="auto">
            <a:xfrm>
              <a:off x="3842" y="1196"/>
              <a:ext cx="241" cy="145"/>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900</a:t>
              </a:r>
            </a:p>
          </p:txBody>
        </p:sp>
        <p:sp>
          <p:nvSpPr>
            <p:cNvPr id="1062005" name="Text Box 117"/>
            <p:cNvSpPr txBox="1">
              <a:spLocks noChangeArrowheads="1"/>
            </p:cNvSpPr>
            <p:nvPr/>
          </p:nvSpPr>
          <p:spPr bwMode="auto">
            <a:xfrm>
              <a:off x="4371" y="1196"/>
              <a:ext cx="282" cy="145"/>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1000</a:t>
              </a:r>
            </a:p>
          </p:txBody>
        </p:sp>
        <p:sp>
          <p:nvSpPr>
            <p:cNvPr id="1062006" name="Text Box 118"/>
            <p:cNvSpPr txBox="1">
              <a:spLocks noChangeArrowheads="1"/>
            </p:cNvSpPr>
            <p:nvPr/>
          </p:nvSpPr>
          <p:spPr bwMode="auto">
            <a:xfrm>
              <a:off x="4942" y="1196"/>
              <a:ext cx="286" cy="144"/>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1100</a:t>
              </a:r>
            </a:p>
          </p:txBody>
        </p:sp>
        <p:sp>
          <p:nvSpPr>
            <p:cNvPr id="1062007" name="Text Box 119"/>
            <p:cNvSpPr txBox="1">
              <a:spLocks noChangeArrowheads="1"/>
            </p:cNvSpPr>
            <p:nvPr/>
          </p:nvSpPr>
          <p:spPr bwMode="auto">
            <a:xfrm rot="16200000">
              <a:off x="3430" y="2208"/>
              <a:ext cx="692" cy="163"/>
            </a:xfrm>
            <a:prstGeom prst="rect">
              <a:avLst/>
            </a:prstGeom>
            <a:noFill/>
            <a:ln w="9525" algn="ctr">
              <a:noFill/>
              <a:miter lim="800000"/>
              <a:headEnd/>
              <a:tailEnd/>
            </a:ln>
            <a:effectLst/>
          </p:spPr>
          <p:txBody>
            <a:bodyPr wrap="none">
              <a:spAutoFit/>
            </a:bodyPr>
            <a:lstStyle/>
            <a:p>
              <a:pPr algn="ctr">
                <a:lnSpc>
                  <a:spcPct val="90000"/>
                </a:lnSpc>
                <a:defRPr/>
              </a:pPr>
              <a:r>
                <a:rPr lang="en-GB" sz="1200">
                  <a:solidFill>
                    <a:schemeClr val="tx1"/>
                  </a:solidFill>
                  <a:effectLst>
                    <a:outerShdw blurRad="38100" dist="38100" dir="2700000" algn="tl">
                      <a:srgbClr val="FFFFFF"/>
                    </a:outerShdw>
                  </a:effectLst>
                  <a:latin typeface="Calibri" pitchFamily="34" charset="0"/>
                </a:rPr>
                <a:t>Pressure (GPa)</a:t>
              </a:r>
            </a:p>
          </p:txBody>
        </p:sp>
        <p:sp>
          <p:nvSpPr>
            <p:cNvPr id="1062008" name="Text Box 120"/>
            <p:cNvSpPr txBox="1">
              <a:spLocks noChangeArrowheads="1"/>
            </p:cNvSpPr>
            <p:nvPr/>
          </p:nvSpPr>
          <p:spPr bwMode="auto">
            <a:xfrm>
              <a:off x="3798" y="1748"/>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1</a:t>
              </a:r>
            </a:p>
          </p:txBody>
        </p:sp>
        <p:sp>
          <p:nvSpPr>
            <p:cNvPr id="1062009" name="Text Box 121"/>
            <p:cNvSpPr txBox="1">
              <a:spLocks noChangeArrowheads="1"/>
            </p:cNvSpPr>
            <p:nvPr/>
          </p:nvSpPr>
          <p:spPr bwMode="auto">
            <a:xfrm>
              <a:off x="3798" y="2243"/>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2</a:t>
              </a:r>
            </a:p>
          </p:txBody>
        </p:sp>
        <p:sp>
          <p:nvSpPr>
            <p:cNvPr id="1062010" name="Text Box 122"/>
            <p:cNvSpPr txBox="1">
              <a:spLocks noChangeArrowheads="1"/>
            </p:cNvSpPr>
            <p:nvPr/>
          </p:nvSpPr>
          <p:spPr bwMode="auto">
            <a:xfrm>
              <a:off x="3798" y="2735"/>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3</a:t>
              </a:r>
            </a:p>
          </p:txBody>
        </p:sp>
        <p:sp>
          <p:nvSpPr>
            <p:cNvPr id="1059947" name="Text Box 107"/>
            <p:cNvSpPr txBox="1">
              <a:spLocks noChangeArrowheads="1"/>
            </p:cNvSpPr>
            <p:nvPr/>
          </p:nvSpPr>
          <p:spPr bwMode="auto">
            <a:xfrm>
              <a:off x="4840" y="2618"/>
              <a:ext cx="845" cy="442"/>
            </a:xfrm>
            <a:prstGeom prst="rect">
              <a:avLst/>
            </a:prstGeom>
            <a:noFill/>
            <a:ln w="9525" algn="ctr">
              <a:noFill/>
              <a:miter lim="800000"/>
              <a:headEnd/>
              <a:tailEnd/>
            </a:ln>
            <a:effectLst/>
          </p:spPr>
          <p:txBody>
            <a:bodyPr>
              <a:spAutoFit/>
            </a:bodyPr>
            <a:lstStyle/>
            <a:p>
              <a:pPr>
                <a:spcBef>
                  <a:spcPct val="50000"/>
                </a:spcBef>
              </a:pPr>
              <a:r>
                <a:rPr lang="en-GB" sz="1000" smtClean="0">
                  <a:solidFill>
                    <a:schemeClr val="tx1"/>
                  </a:solidFill>
                  <a:effectLst>
                    <a:outerShdw blurRad="38100" dist="38100" dir="2700000" algn="tl">
                      <a:srgbClr val="FFFFFF"/>
                    </a:outerShdw>
                  </a:effectLst>
                  <a:latin typeface="Calibri" pitchFamily="34" charset="0"/>
                </a:rPr>
                <a:t>From: Niida and Green (1999) Contrib. Mineral. Petrol., 135, 18-40</a:t>
              </a:r>
              <a:endParaRPr lang="en-GB" sz="1000">
                <a:solidFill>
                  <a:schemeClr val="tx1"/>
                </a:solidFill>
                <a:effectLst>
                  <a:outerShdw blurRad="38100" dist="38100" dir="2700000" algn="tl">
                    <a:srgbClr val="FFFFFF"/>
                  </a:outerShdw>
                </a:effectLst>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19588"/>
                                        </p:tgtEl>
                                        <p:attrNameLst>
                                          <p:attrName>style.visibility</p:attrName>
                                        </p:attrNameLst>
                                      </p:cBhvr>
                                      <p:to>
                                        <p:strVal val="visible"/>
                                      </p:to>
                                    </p:set>
                                    <p:animEffect transition="in" filter="fade">
                                      <p:cBhvr>
                                        <p:cTn id="11" dur="500"/>
                                        <p:tgtEl>
                                          <p:spTgt spid="121958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19589"/>
                                        </p:tgtEl>
                                        <p:attrNameLst>
                                          <p:attrName>style.visibility</p:attrName>
                                        </p:attrNameLst>
                                      </p:cBhvr>
                                      <p:to>
                                        <p:strVal val="visible"/>
                                      </p:to>
                                    </p:set>
                                    <p:animEffect transition="in" filter="fade">
                                      <p:cBhvr>
                                        <p:cTn id="15" dur="500"/>
                                        <p:tgtEl>
                                          <p:spTgt spid="12195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19649"/>
                                        </p:tgtEl>
                                        <p:attrNameLst>
                                          <p:attrName>style.visibility</p:attrName>
                                        </p:attrNameLst>
                                      </p:cBhvr>
                                      <p:to>
                                        <p:strVal val="visible"/>
                                      </p:to>
                                    </p:set>
                                    <p:animEffect transition="in" filter="fade">
                                      <p:cBhvr>
                                        <p:cTn id="20" dur="500"/>
                                        <p:tgtEl>
                                          <p:spTgt spid="1219649"/>
                                        </p:tgtEl>
                                      </p:cBhvr>
                                    </p:animEffect>
                                  </p:childTnLst>
                                </p:cTn>
                              </p:par>
                            </p:childTnLst>
                          </p:cTn>
                        </p:par>
                        <p:par>
                          <p:cTn id="21" fill="hold">
                            <p:stCondLst>
                              <p:cond delay="500"/>
                            </p:stCondLst>
                            <p:childTnLst>
                              <p:par>
                                <p:cTn id="22" presetID="0" presetClass="path" presetSubtype="0" accel="50000" decel="50000" fill="hold" grpId="1" nodeType="afterEffect">
                                  <p:stCondLst>
                                    <p:cond delay="0"/>
                                  </p:stCondLst>
                                  <p:childTnLst>
                                    <p:animMotion origin="layout" path="M -1.66667E-6 4.44444E-6 L -0.20591 0.43727 " pathEditMode="relative" rAng="0" ptsTypes="AA">
                                      <p:cBhvr>
                                        <p:cTn id="23" dur="5000" fill="hold"/>
                                        <p:tgtEl>
                                          <p:spTgt spid="1219649"/>
                                        </p:tgtEl>
                                        <p:attrNameLst>
                                          <p:attrName>ppt_x</p:attrName>
                                          <p:attrName>ppt_y</p:attrName>
                                        </p:attrNameLst>
                                      </p:cBhvr>
                                      <p:rCtr x="-10330" y="21829"/>
                                    </p:animMotion>
                                  </p:childTnLst>
                                  <p:subTnLst>
                                    <p:set>
                                      <p:cBhvr override="childStyle">
                                        <p:cTn dur="1" fill="hold" display="0" masterRel="sameClick" afterEffect="1">
                                          <p:stCondLst>
                                            <p:cond evt="end" delay="0">
                                              <p:tn val="22"/>
                                            </p:cond>
                                          </p:stCondLst>
                                        </p:cTn>
                                        <p:tgtEl>
                                          <p:spTgt spid="1219649"/>
                                        </p:tgtEl>
                                        <p:attrNameLst>
                                          <p:attrName>style.visibility</p:attrName>
                                        </p:attrNameLst>
                                      </p:cBhvr>
                                      <p:to>
                                        <p:strVal val="hidden"/>
                                      </p:to>
                                    </p:set>
                                  </p:subTnLst>
                                </p:cTn>
                              </p:par>
                              <p:par>
                                <p:cTn id="24" presetID="22" presetClass="entr" presetSubtype="1" fill="hold" grpId="0" nodeType="withEffect">
                                  <p:stCondLst>
                                    <p:cond delay="0"/>
                                  </p:stCondLst>
                                  <p:childTnLst>
                                    <p:set>
                                      <p:cBhvr>
                                        <p:cTn id="25" dur="1" fill="hold">
                                          <p:stCondLst>
                                            <p:cond delay="0"/>
                                          </p:stCondLst>
                                        </p:cTn>
                                        <p:tgtEl>
                                          <p:spTgt spid="1219593"/>
                                        </p:tgtEl>
                                        <p:attrNameLst>
                                          <p:attrName>style.visibility</p:attrName>
                                        </p:attrNameLst>
                                      </p:cBhvr>
                                      <p:to>
                                        <p:strVal val="visible"/>
                                      </p:to>
                                    </p:set>
                                    <p:animEffect transition="in" filter="wipe(up)">
                                      <p:cBhvr>
                                        <p:cTn id="26" dur="5000"/>
                                        <p:tgtEl>
                                          <p:spTgt spid="1219593"/>
                                        </p:tgtEl>
                                      </p:cBhvr>
                                    </p:animEffect>
                                  </p:childTnLst>
                                </p:cTn>
                              </p:par>
                              <p:par>
                                <p:cTn id="27" presetID="2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3000"/>
                                        <p:tgtEl>
                                          <p:spTgt spid="14"/>
                                        </p:tgtEl>
                                      </p:cBhvr>
                                    </p:animEffect>
                                  </p:childTnLst>
                                </p:cTn>
                              </p:par>
                              <p:par>
                                <p:cTn id="30" presetID="22" presetClass="entr" presetSubtype="4" fill="hold" nodeType="withEffect">
                                  <p:stCondLst>
                                    <p:cond delay="50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3000"/>
                                        <p:tgtEl>
                                          <p:spTgt spid="13"/>
                                        </p:tgtEl>
                                      </p:cBhvr>
                                    </p:animEffect>
                                  </p:childTnLst>
                                </p:cTn>
                              </p:par>
                              <p:par>
                                <p:cTn id="33" presetID="22" presetClass="entr" presetSubtype="4" fill="hold" nodeType="withEffect">
                                  <p:stCondLst>
                                    <p:cond delay="100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3000"/>
                                        <p:tgtEl>
                                          <p:spTgt spid="12"/>
                                        </p:tgtEl>
                                      </p:cBhvr>
                                    </p:animEffect>
                                  </p:childTnLst>
                                </p:cTn>
                              </p:par>
                              <p:par>
                                <p:cTn id="36" presetID="22" presetClass="entr" presetSubtype="4" fill="hold" nodeType="withEffect">
                                  <p:stCondLst>
                                    <p:cond delay="150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3000"/>
                                        <p:tgtEl>
                                          <p:spTgt spid="11"/>
                                        </p:tgtEl>
                                      </p:cBhvr>
                                    </p:animEffect>
                                  </p:childTnLst>
                                </p:cTn>
                              </p:par>
                              <p:par>
                                <p:cTn id="39" presetID="22" presetClass="entr" presetSubtype="4" fill="hold" nodeType="withEffect">
                                  <p:stCondLst>
                                    <p:cond delay="180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3000"/>
                                        <p:tgtEl>
                                          <p:spTgt spid="10"/>
                                        </p:tgtEl>
                                      </p:cBhvr>
                                    </p:animEffect>
                                  </p:childTnLst>
                                </p:cTn>
                              </p:par>
                              <p:par>
                                <p:cTn id="42" presetID="22" presetClass="entr" presetSubtype="4" fill="hold" nodeType="withEffect">
                                  <p:stCondLst>
                                    <p:cond delay="200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3000"/>
                                        <p:tgtEl>
                                          <p:spTgt spid="9"/>
                                        </p:tgtEl>
                                      </p:cBhvr>
                                    </p:animEffect>
                                  </p:childTnLst>
                                </p:cTn>
                              </p:par>
                              <p:par>
                                <p:cTn id="45" presetID="22" presetClass="entr" presetSubtype="4" fill="hold" nodeType="withEffect">
                                  <p:stCondLst>
                                    <p:cond delay="230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3000"/>
                                        <p:tgtEl>
                                          <p:spTgt spid="8"/>
                                        </p:tgtEl>
                                      </p:cBhvr>
                                    </p:animEffect>
                                  </p:childTnLst>
                                </p:cTn>
                              </p:par>
                            </p:childTnLst>
                          </p:cTn>
                        </p:par>
                        <p:par>
                          <p:cTn id="48" fill="hold">
                            <p:stCondLst>
                              <p:cond delay="5800"/>
                            </p:stCondLst>
                            <p:childTnLst>
                              <p:par>
                                <p:cTn id="49" presetID="22" presetClass="entr" presetSubtype="4"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down)">
                                      <p:cBhvr>
                                        <p:cTn id="51" dur="2000"/>
                                        <p:tgtEl>
                                          <p:spTgt spid="4"/>
                                        </p:tgtEl>
                                      </p:cBhvr>
                                    </p:animEffect>
                                  </p:childTnLst>
                                </p:cTn>
                              </p:par>
                            </p:childTnLst>
                          </p:cTn>
                        </p:par>
                        <p:par>
                          <p:cTn id="52" fill="hold">
                            <p:stCondLst>
                              <p:cond delay="7800"/>
                            </p:stCondLst>
                            <p:childTnLst>
                              <p:par>
                                <p:cTn id="53" presetID="10" presetClass="entr" presetSubtype="0" fill="hold" grpId="0" nodeType="afterEffect">
                                  <p:stCondLst>
                                    <p:cond delay="0"/>
                                  </p:stCondLst>
                                  <p:childTnLst>
                                    <p:set>
                                      <p:cBhvr>
                                        <p:cTn id="54" dur="1" fill="hold">
                                          <p:stCondLst>
                                            <p:cond delay="0"/>
                                          </p:stCondLst>
                                        </p:cTn>
                                        <p:tgtEl>
                                          <p:spTgt spid="1219596"/>
                                        </p:tgtEl>
                                        <p:attrNameLst>
                                          <p:attrName>style.visibility</p:attrName>
                                        </p:attrNameLst>
                                      </p:cBhvr>
                                      <p:to>
                                        <p:strVal val="visible"/>
                                      </p:to>
                                    </p:set>
                                    <p:animEffect transition="in" filter="fade">
                                      <p:cBhvr>
                                        <p:cTn id="55" dur="1000"/>
                                        <p:tgtEl>
                                          <p:spTgt spid="121959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19594"/>
                                        </p:tgtEl>
                                        <p:attrNameLst>
                                          <p:attrName>style.visibility</p:attrName>
                                        </p:attrNameLst>
                                      </p:cBhvr>
                                      <p:to>
                                        <p:strVal val="visible"/>
                                      </p:to>
                                    </p:set>
                                    <p:animEffect transition="in" filter="fade">
                                      <p:cBhvr>
                                        <p:cTn id="60" dur="500"/>
                                        <p:tgtEl>
                                          <p:spTgt spid="121959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19641"/>
                                        </p:tgtEl>
                                        <p:attrNameLst>
                                          <p:attrName>style.visibility</p:attrName>
                                        </p:attrNameLst>
                                      </p:cBhvr>
                                      <p:to>
                                        <p:strVal val="visible"/>
                                      </p:to>
                                    </p:set>
                                    <p:animEffect transition="in" filter="fade">
                                      <p:cBhvr>
                                        <p:cTn id="63" dur="500"/>
                                        <p:tgtEl>
                                          <p:spTgt spid="121964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19642"/>
                                        </p:tgtEl>
                                        <p:attrNameLst>
                                          <p:attrName>style.visibility</p:attrName>
                                        </p:attrNameLst>
                                      </p:cBhvr>
                                      <p:to>
                                        <p:strVal val="visible"/>
                                      </p:to>
                                    </p:set>
                                    <p:animEffect transition="in" filter="fade">
                                      <p:cBhvr>
                                        <p:cTn id="66" dur="500"/>
                                        <p:tgtEl>
                                          <p:spTgt spid="1219642"/>
                                        </p:tgtEl>
                                      </p:cBhvr>
                                    </p:animEffect>
                                  </p:childTnLst>
                                </p:cTn>
                              </p:par>
                            </p:childTnLst>
                          </p:cTn>
                        </p:par>
                        <p:par>
                          <p:cTn id="67" fill="hold">
                            <p:stCondLst>
                              <p:cond delay="500"/>
                            </p:stCondLst>
                            <p:childTnLst>
                              <p:par>
                                <p:cTn id="68" presetID="0" presetClass="path" presetSubtype="0" accel="50000" decel="50000" fill="hold" grpId="1" nodeType="afterEffect">
                                  <p:stCondLst>
                                    <p:cond delay="0"/>
                                  </p:stCondLst>
                                  <p:childTnLst>
                                    <p:animMotion origin="layout" path="M -1.11111E-6 7.40741E-7 L -0.10989 0.22778 " pathEditMode="relative" rAng="0" ptsTypes="AA">
                                      <p:cBhvr>
                                        <p:cTn id="69" dur="5000" fill="hold"/>
                                        <p:tgtEl>
                                          <p:spTgt spid="1219594"/>
                                        </p:tgtEl>
                                        <p:attrNameLst>
                                          <p:attrName>ppt_x</p:attrName>
                                          <p:attrName>ppt_y</p:attrName>
                                        </p:attrNameLst>
                                      </p:cBhvr>
                                      <p:rCtr x="-5503" y="11389"/>
                                    </p:animMotion>
                                  </p:childTnLst>
                                </p:cTn>
                              </p:par>
                              <p:par>
                                <p:cTn id="70" presetID="22" presetClass="entr" presetSubtype="4"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down)">
                                      <p:cBhvr>
                                        <p:cTn id="72" dur="3000"/>
                                        <p:tgtEl>
                                          <p:spTgt spid="17"/>
                                        </p:tgtEl>
                                      </p:cBhvr>
                                    </p:animEffect>
                                  </p:childTnLst>
                                </p:cTn>
                              </p:par>
                              <p:par>
                                <p:cTn id="73" presetID="22" presetClass="entr" presetSubtype="4" fill="hold" nodeType="withEffect">
                                  <p:stCondLst>
                                    <p:cond delay="50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3000"/>
                                        <p:tgtEl>
                                          <p:spTgt spid="16"/>
                                        </p:tgtEl>
                                      </p:cBhvr>
                                    </p:animEffect>
                                  </p:childTnLst>
                                </p:cTn>
                              </p:par>
                              <p:par>
                                <p:cTn id="76" presetID="22" presetClass="entr" presetSubtype="4" fill="hold" nodeType="withEffect">
                                  <p:stCondLst>
                                    <p:cond delay="1000"/>
                                  </p:stCondLst>
                                  <p:childTnLst>
                                    <p:set>
                                      <p:cBhvr>
                                        <p:cTn id="77" dur="1" fill="hold">
                                          <p:stCondLst>
                                            <p:cond delay="0"/>
                                          </p:stCondLst>
                                        </p:cTn>
                                        <p:tgtEl>
                                          <p:spTgt spid="15"/>
                                        </p:tgtEl>
                                        <p:attrNameLst>
                                          <p:attrName>style.visibility</p:attrName>
                                        </p:attrNameLst>
                                      </p:cBhvr>
                                      <p:to>
                                        <p:strVal val="visible"/>
                                      </p:to>
                                    </p:set>
                                    <p:animEffect transition="in" filter="wipe(down)">
                                      <p:cBhvr>
                                        <p:cTn id="78" dur="3000"/>
                                        <p:tgtEl>
                                          <p:spTgt spid="15"/>
                                        </p:tgtEl>
                                      </p:cBhvr>
                                    </p:animEffect>
                                  </p:childTnLst>
                                </p:cTn>
                              </p:par>
                              <p:par>
                                <p:cTn id="79" presetID="22" presetClass="entr" presetSubtype="4" fill="hold" nodeType="withEffect">
                                  <p:stCondLst>
                                    <p:cond delay="1000"/>
                                  </p:stCondLst>
                                  <p:childTnLst>
                                    <p:set>
                                      <p:cBhvr>
                                        <p:cTn id="80" dur="1" fill="hold">
                                          <p:stCondLst>
                                            <p:cond delay="0"/>
                                          </p:stCondLst>
                                        </p:cTn>
                                        <p:tgtEl>
                                          <p:spTgt spid="3"/>
                                        </p:tgtEl>
                                        <p:attrNameLst>
                                          <p:attrName>style.visibility</p:attrName>
                                        </p:attrNameLst>
                                      </p:cBhvr>
                                      <p:to>
                                        <p:strVal val="visible"/>
                                      </p:to>
                                    </p:set>
                                    <p:animEffect transition="in" filter="wipe(down)">
                                      <p:cBhvr>
                                        <p:cTn id="81" dur="3000"/>
                                        <p:tgtEl>
                                          <p:spTgt spid="3"/>
                                        </p:tgtEl>
                                      </p:cBhvr>
                                    </p:animEffect>
                                  </p:childTnLst>
                                </p:cTn>
                              </p:par>
                              <p:par>
                                <p:cTn id="82" presetID="0" presetClass="path" presetSubtype="0" accel="50000" decel="50000" fill="hold" grpId="1" nodeType="withEffect">
                                  <p:stCondLst>
                                    <p:cond delay="0"/>
                                  </p:stCondLst>
                                  <p:childTnLst>
                                    <p:animMotion origin="layout" path="M 4.16667E-6 -3.7037E-6 L -0.12639 0.2588 " pathEditMode="relative" ptsTypes="AA">
                                      <p:cBhvr>
                                        <p:cTn id="83" dur="5000" fill="hold"/>
                                        <p:tgtEl>
                                          <p:spTgt spid="1219641"/>
                                        </p:tgtEl>
                                        <p:attrNameLst>
                                          <p:attrName>ppt_x</p:attrName>
                                          <p:attrName>ppt_y</p:attrName>
                                        </p:attrNameLst>
                                      </p:cBhvr>
                                    </p:animMotion>
                                  </p:childTnLst>
                                  <p:subTnLst>
                                    <p:set>
                                      <p:cBhvr override="childStyle">
                                        <p:cTn dur="1" fill="hold" display="0" masterRel="sameClick" afterEffect="1">
                                          <p:stCondLst>
                                            <p:cond evt="end" delay="0">
                                              <p:tn val="82"/>
                                            </p:cond>
                                          </p:stCondLst>
                                        </p:cTn>
                                        <p:tgtEl>
                                          <p:spTgt spid="1219641"/>
                                        </p:tgtEl>
                                        <p:attrNameLst>
                                          <p:attrName>style.visibility</p:attrName>
                                        </p:attrNameLst>
                                      </p:cBhvr>
                                      <p:to>
                                        <p:strVal val="hidden"/>
                                      </p:to>
                                    </p:set>
                                  </p:subTnLst>
                                </p:cTn>
                              </p:par>
                              <p:par>
                                <p:cTn id="84" presetID="0" presetClass="path" presetSubtype="0" accel="50000" decel="50000" fill="hold" grpId="1" nodeType="withEffect">
                                  <p:stCondLst>
                                    <p:cond delay="0"/>
                                  </p:stCondLst>
                                  <p:childTnLst>
                                    <p:animMotion origin="layout" path="M 4.16667E-6 -3.7037E-6 L -0.12639 0.2588 " pathEditMode="relative" ptsTypes="AA">
                                      <p:cBhvr>
                                        <p:cTn id="85" dur="5000" fill="hold"/>
                                        <p:tgtEl>
                                          <p:spTgt spid="1219642"/>
                                        </p:tgtEl>
                                        <p:attrNameLst>
                                          <p:attrName>ppt_x</p:attrName>
                                          <p:attrName>ppt_y</p:attrName>
                                        </p:attrNameLst>
                                      </p:cBhvr>
                                    </p:animMotion>
                                  </p:childTnLst>
                                  <p:subTnLst>
                                    <p:set>
                                      <p:cBhvr override="childStyle">
                                        <p:cTn dur="1" fill="hold" display="0" masterRel="sameClick" afterEffect="1">
                                          <p:stCondLst>
                                            <p:cond evt="end" delay="0">
                                              <p:tn val="84"/>
                                            </p:cond>
                                          </p:stCondLst>
                                        </p:cTn>
                                        <p:tgtEl>
                                          <p:spTgt spid="1219642"/>
                                        </p:tgtEl>
                                        <p:attrNameLst>
                                          <p:attrName>style.visibility</p:attrName>
                                        </p:attrNameLst>
                                      </p:cBhvr>
                                      <p:to>
                                        <p:strVal val="hidden"/>
                                      </p:to>
                                    </p:set>
                                  </p:subTnLst>
                                </p:cTn>
                              </p:par>
                            </p:childTnLst>
                          </p:cTn>
                        </p:par>
                        <p:par>
                          <p:cTn id="86" fill="hold">
                            <p:stCondLst>
                              <p:cond delay="5500"/>
                            </p:stCondLst>
                            <p:childTnLst>
                              <p:par>
                                <p:cTn id="87" presetID="22" presetClass="entr" presetSubtype="8" fill="hold" nodeType="afterEffect">
                                  <p:stCondLst>
                                    <p:cond delay="0"/>
                                  </p:stCondLst>
                                  <p:childTnLst>
                                    <p:set>
                                      <p:cBhvr>
                                        <p:cTn id="88" dur="1" fill="hold">
                                          <p:stCondLst>
                                            <p:cond delay="0"/>
                                          </p:stCondLst>
                                        </p:cTn>
                                        <p:tgtEl>
                                          <p:spTgt spid="1219616"/>
                                        </p:tgtEl>
                                        <p:attrNameLst>
                                          <p:attrName>style.visibility</p:attrName>
                                        </p:attrNameLst>
                                      </p:cBhvr>
                                      <p:to>
                                        <p:strVal val="visible"/>
                                      </p:to>
                                    </p:set>
                                    <p:animEffect transition="in" filter="wipe(left)">
                                      <p:cBhvr>
                                        <p:cTn id="89" dur="1000"/>
                                        <p:tgtEl>
                                          <p:spTgt spid="1219616"/>
                                        </p:tgtEl>
                                      </p:cBhvr>
                                    </p:animEffect>
                                  </p:childTnLst>
                                </p:cTn>
                              </p:par>
                            </p:childTnLst>
                          </p:cTn>
                        </p:par>
                        <p:par>
                          <p:cTn id="90" fill="hold">
                            <p:stCondLst>
                              <p:cond delay="6500"/>
                            </p:stCondLst>
                            <p:childTnLst>
                              <p:par>
                                <p:cTn id="91" presetID="10" presetClass="entr" presetSubtype="0" fill="hold" grpId="0" nodeType="afterEffect">
                                  <p:stCondLst>
                                    <p:cond delay="0"/>
                                  </p:stCondLst>
                                  <p:childTnLst>
                                    <p:set>
                                      <p:cBhvr>
                                        <p:cTn id="92" dur="1" fill="hold">
                                          <p:stCondLst>
                                            <p:cond delay="0"/>
                                          </p:stCondLst>
                                        </p:cTn>
                                        <p:tgtEl>
                                          <p:spTgt spid="1219595"/>
                                        </p:tgtEl>
                                        <p:attrNameLst>
                                          <p:attrName>style.visibility</p:attrName>
                                        </p:attrNameLst>
                                      </p:cBhvr>
                                      <p:to>
                                        <p:strVal val="visible"/>
                                      </p:to>
                                    </p:set>
                                    <p:animEffect transition="in" filter="fade">
                                      <p:cBhvr>
                                        <p:cTn id="93" dur="500"/>
                                        <p:tgtEl>
                                          <p:spTgt spid="121959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49601"/>
                                        </p:tgtEl>
                                        <p:attrNameLst>
                                          <p:attrName>style.visibility</p:attrName>
                                        </p:attrNameLst>
                                      </p:cBhvr>
                                      <p:to>
                                        <p:strVal val="visible"/>
                                      </p:to>
                                    </p:set>
                                    <p:animEffect transition="in" filter="fade">
                                      <p:cBhvr>
                                        <p:cTn id="98" dur="500"/>
                                        <p:tgtEl>
                                          <p:spTgt spid="149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588" grpId="0"/>
      <p:bldP spid="1219589" grpId="0"/>
      <p:bldP spid="1219593" grpId="0" animBg="1"/>
      <p:bldP spid="1219594" grpId="0" animBg="1"/>
      <p:bldP spid="1219594" grpId="1" animBg="1"/>
      <p:bldP spid="1219595" grpId="0" animBg="1"/>
      <p:bldP spid="1219596" grpId="0" animBg="1"/>
      <p:bldP spid="1219641" grpId="0" animBg="1"/>
      <p:bldP spid="1219641" grpId="1" animBg="1"/>
      <p:bldP spid="1219642" grpId="0" animBg="1"/>
      <p:bldP spid="1219642" grpId="1" animBg="1"/>
      <p:bldP spid="1219649" grpId="0" animBg="1"/>
      <p:bldP spid="121964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67" name="Text Box 47"/>
          <p:cNvSpPr txBox="1">
            <a:spLocks noChangeArrowheads="1"/>
          </p:cNvSpPr>
          <p:nvPr/>
        </p:nvSpPr>
        <p:spPr bwMode="auto">
          <a:xfrm>
            <a:off x="152400" y="850900"/>
            <a:ext cx="8775700" cy="4708981"/>
          </a:xfrm>
          <a:prstGeom prst="rect">
            <a:avLst/>
          </a:prstGeom>
          <a:noFill/>
          <a:ln w="9525" algn="ctr">
            <a:noFill/>
            <a:miter lim="800000"/>
            <a:headEnd/>
            <a:tailEnd/>
          </a:ln>
          <a:effectLst/>
        </p:spPr>
        <p:txBody>
          <a:bodyPr wrap="square">
            <a:spAutoFit/>
          </a:bodyPr>
          <a:lstStyle/>
          <a:p>
            <a:pPr>
              <a:defRPr/>
            </a:pPr>
            <a:r>
              <a:rPr lang="en-GB" sz="3200" dirty="0" smtClean="0">
                <a:solidFill>
                  <a:srgbClr val="FFFF00"/>
                </a:solidFill>
                <a:effectLst>
                  <a:outerShdw blurRad="38100" dist="38100" dir="2700000" algn="tl">
                    <a:srgbClr val="000000"/>
                  </a:outerShdw>
                </a:effectLst>
                <a:latin typeface="Calibri" pitchFamily="34" charset="0"/>
              </a:rPr>
              <a:t>Water:</a:t>
            </a:r>
          </a:p>
          <a:p>
            <a:pPr>
              <a:defRPr/>
            </a:pPr>
            <a:endParaRPr lang="en-GB" sz="1400" dirty="0" smtClean="0">
              <a:solidFill>
                <a:srgbClr val="FFFF00"/>
              </a:solidFill>
              <a:effectLst>
                <a:outerShdw blurRad="38100" dist="38100" dir="2700000" algn="tl">
                  <a:srgbClr val="000000"/>
                </a:outerShdw>
              </a:effectLst>
              <a:latin typeface="Calibri" pitchFamily="34" charset="0"/>
            </a:endParaRPr>
          </a:p>
          <a:p>
            <a:pPr>
              <a:spcAft>
                <a:spcPts val="1200"/>
              </a:spcAft>
              <a:defRPr/>
            </a:pPr>
            <a:r>
              <a:rPr lang="en-GB" sz="2800" dirty="0" smtClean="0">
                <a:solidFill>
                  <a:srgbClr val="FFFF00"/>
                </a:solidFill>
                <a:effectLst>
                  <a:outerShdw blurRad="38100" dist="38100" dir="2700000" algn="tl">
                    <a:srgbClr val="000000"/>
                  </a:outerShdw>
                </a:effectLst>
                <a:latin typeface="Calibri" pitchFamily="34" charset="0"/>
              </a:rPr>
              <a:t>1. </a:t>
            </a:r>
            <a:r>
              <a:rPr lang="en-GB" sz="2800" dirty="0" smtClean="0">
                <a:solidFill>
                  <a:schemeClr val="bg1"/>
                </a:solidFill>
                <a:effectLst>
                  <a:outerShdw blurRad="38100" dist="38100" dir="2700000" algn="tl">
                    <a:srgbClr val="000000"/>
                  </a:outerShdw>
                </a:effectLst>
                <a:latin typeface="Calibri" pitchFamily="34" charset="0"/>
              </a:rPr>
              <a:t>Has a large effect on the mantle solidus;</a:t>
            </a:r>
          </a:p>
          <a:p>
            <a:pPr>
              <a:spcAft>
                <a:spcPts val="1200"/>
              </a:spcAft>
              <a:defRPr/>
            </a:pPr>
            <a:r>
              <a:rPr lang="en-GB" sz="2800" dirty="0" smtClean="0">
                <a:solidFill>
                  <a:srgbClr val="FFFF00"/>
                </a:solidFill>
                <a:effectLst>
                  <a:outerShdw blurRad="38100" dist="38100" dir="2700000" algn="tl">
                    <a:srgbClr val="000000"/>
                  </a:outerShdw>
                </a:effectLst>
                <a:latin typeface="Calibri" pitchFamily="34" charset="0"/>
              </a:rPr>
              <a:t>2. </a:t>
            </a:r>
            <a:r>
              <a:rPr lang="en-GB" sz="2800" dirty="0" smtClean="0">
                <a:solidFill>
                  <a:schemeClr val="bg1"/>
                </a:solidFill>
                <a:effectLst>
                  <a:outerShdw blurRad="38100" dist="38100" dir="2700000" algn="tl">
                    <a:srgbClr val="000000"/>
                  </a:outerShdw>
                </a:effectLst>
                <a:latin typeface="Calibri" pitchFamily="34" charset="0"/>
              </a:rPr>
              <a:t>Is also responsible for the broadening of the melting zone under mid-ocean ridges;</a:t>
            </a:r>
          </a:p>
          <a:p>
            <a:pPr>
              <a:spcAft>
                <a:spcPts val="1200"/>
              </a:spcAft>
              <a:defRPr/>
            </a:pPr>
            <a:r>
              <a:rPr lang="en-GB" sz="2800" dirty="0" smtClean="0">
                <a:solidFill>
                  <a:srgbClr val="FFFF00"/>
                </a:solidFill>
                <a:effectLst>
                  <a:outerShdw blurRad="38100" dist="38100" dir="2700000" algn="tl">
                    <a:srgbClr val="000000"/>
                  </a:outerShdw>
                </a:effectLst>
                <a:latin typeface="Calibri" pitchFamily="34" charset="0"/>
              </a:rPr>
              <a:t>3. </a:t>
            </a:r>
            <a:r>
              <a:rPr lang="en-GB" sz="2800" dirty="0" smtClean="0">
                <a:solidFill>
                  <a:schemeClr val="bg1"/>
                </a:solidFill>
                <a:effectLst>
                  <a:outerShdw blurRad="38100" dist="38100" dir="2700000" algn="tl">
                    <a:srgbClr val="000000"/>
                  </a:outerShdw>
                </a:effectLst>
                <a:latin typeface="Calibri" pitchFamily="34" charset="0"/>
              </a:rPr>
              <a:t>Is responsible for the initiation of melting in subduction zones;</a:t>
            </a:r>
          </a:p>
          <a:p>
            <a:pPr>
              <a:spcAft>
                <a:spcPts val="1200"/>
              </a:spcAft>
              <a:defRPr/>
            </a:pPr>
            <a:r>
              <a:rPr lang="en-GB" sz="2800" dirty="0" smtClean="0">
                <a:solidFill>
                  <a:srgbClr val="FFFF00"/>
                </a:solidFill>
                <a:effectLst>
                  <a:outerShdw blurRad="38100" dist="38100" dir="2700000" algn="tl">
                    <a:srgbClr val="000000"/>
                  </a:outerShdw>
                </a:effectLst>
                <a:latin typeface="Calibri" pitchFamily="34" charset="0"/>
              </a:rPr>
              <a:t>4. </a:t>
            </a:r>
            <a:r>
              <a:rPr lang="en-GB" sz="2800" dirty="0" smtClean="0">
                <a:solidFill>
                  <a:schemeClr val="bg1"/>
                </a:solidFill>
                <a:effectLst>
                  <a:outerShdw blurRad="38100" dist="38100" dir="2700000" algn="tl">
                    <a:srgbClr val="000000"/>
                  </a:outerShdw>
                </a:effectLst>
                <a:latin typeface="Calibri" pitchFamily="34" charset="0"/>
              </a:rPr>
              <a:t>Drastically changes the liquid line of descent of basaltic magmas (it is responsible for the calcalkaline versus tholeiitic differentiation trend).</a:t>
            </a:r>
            <a:endParaRPr lang="en-GB" sz="2800" dirty="0">
              <a:solidFill>
                <a:schemeClr val="bg1"/>
              </a:solidFill>
              <a:effectLst>
                <a:outerShdw blurRad="38100" dist="38100" dir="2700000" algn="tl">
                  <a:srgbClr val="000000"/>
                </a:outerShdw>
              </a:effectLst>
              <a:latin typeface="Calibri" pitchFamily="34" charset="0"/>
            </a:endParaRPr>
          </a:p>
        </p:txBody>
      </p:sp>
      <p:sp>
        <p:nvSpPr>
          <p:cNvPr id="721968" name="Text Box 48"/>
          <p:cNvSpPr txBox="1">
            <a:spLocks noChangeArrowheads="1"/>
          </p:cNvSpPr>
          <p:nvPr/>
        </p:nvSpPr>
        <p:spPr bwMode="auto">
          <a:xfrm>
            <a:off x="1400175" y="85725"/>
            <a:ext cx="6316663" cy="641350"/>
          </a:xfrm>
          <a:prstGeom prst="rect">
            <a:avLst/>
          </a:prstGeom>
          <a:noFill/>
          <a:ln w="9525" algn="ctr">
            <a:noFill/>
            <a:miter lim="800000"/>
            <a:headEnd/>
            <a:tailEnd/>
          </a:ln>
          <a:effectLst/>
        </p:spPr>
        <p:txBody>
          <a:bodyPr>
            <a:spAutoFit/>
          </a:bodyPr>
          <a:lstStyle/>
          <a:p>
            <a:pPr algn="ctr">
              <a:spcBef>
                <a:spcPct val="50000"/>
              </a:spcBef>
              <a:defRPr/>
            </a:pPr>
            <a:r>
              <a:rPr lang="en-GB" sz="3600" smtClean="0">
                <a:solidFill>
                  <a:schemeClr val="bg1"/>
                </a:solidFill>
                <a:effectLst>
                  <a:outerShdw blurRad="38100" dist="38100" dir="2700000" algn="tl">
                    <a:srgbClr val="000000"/>
                  </a:outerShdw>
                </a:effectLst>
                <a:latin typeface="Calibri" pitchFamily="34" charset="0"/>
              </a:rPr>
              <a:t>The effects of water:</a:t>
            </a:r>
            <a:endParaRPr lang="en-GB" sz="360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1968"/>
                                        </p:tgtEl>
                                        <p:attrNameLst>
                                          <p:attrName>style.visibility</p:attrName>
                                        </p:attrNameLst>
                                      </p:cBhvr>
                                      <p:to>
                                        <p:strVal val="visible"/>
                                      </p:to>
                                    </p:set>
                                    <p:animEffect transition="in" filter="fade">
                                      <p:cBhvr>
                                        <p:cTn id="7" dur="500"/>
                                        <p:tgtEl>
                                          <p:spTgt spid="7219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1967">
                                            <p:txEl>
                                              <p:pRg st="0" end="0"/>
                                            </p:txEl>
                                          </p:spTgt>
                                        </p:tgtEl>
                                        <p:attrNameLst>
                                          <p:attrName>style.visibility</p:attrName>
                                        </p:attrNameLst>
                                      </p:cBhvr>
                                      <p:to>
                                        <p:strVal val="visible"/>
                                      </p:to>
                                    </p:set>
                                    <p:animEffect transition="in" filter="fade">
                                      <p:cBhvr>
                                        <p:cTn id="12" dur="500"/>
                                        <p:tgtEl>
                                          <p:spTgt spid="721967">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21967">
                                            <p:txEl>
                                              <p:pRg st="2" end="2"/>
                                            </p:txEl>
                                          </p:spTgt>
                                        </p:tgtEl>
                                        <p:attrNameLst>
                                          <p:attrName>style.visibility</p:attrName>
                                        </p:attrNameLst>
                                      </p:cBhvr>
                                      <p:to>
                                        <p:strVal val="visible"/>
                                      </p:to>
                                    </p:set>
                                    <p:animEffect transition="in" filter="fade">
                                      <p:cBhvr>
                                        <p:cTn id="16" dur="500"/>
                                        <p:tgtEl>
                                          <p:spTgt spid="72196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21967">
                                            <p:txEl>
                                              <p:pRg st="3" end="3"/>
                                            </p:txEl>
                                          </p:spTgt>
                                        </p:tgtEl>
                                        <p:attrNameLst>
                                          <p:attrName>style.visibility</p:attrName>
                                        </p:attrNameLst>
                                      </p:cBhvr>
                                      <p:to>
                                        <p:strVal val="visible"/>
                                      </p:to>
                                    </p:set>
                                    <p:animEffect transition="in" filter="fade">
                                      <p:cBhvr>
                                        <p:cTn id="21" dur="500"/>
                                        <p:tgtEl>
                                          <p:spTgt spid="72196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21967">
                                            <p:txEl>
                                              <p:pRg st="4" end="4"/>
                                            </p:txEl>
                                          </p:spTgt>
                                        </p:tgtEl>
                                        <p:attrNameLst>
                                          <p:attrName>style.visibility</p:attrName>
                                        </p:attrNameLst>
                                      </p:cBhvr>
                                      <p:to>
                                        <p:strVal val="visible"/>
                                      </p:to>
                                    </p:set>
                                    <p:animEffect transition="in" filter="fade">
                                      <p:cBhvr>
                                        <p:cTn id="26" dur="500"/>
                                        <p:tgtEl>
                                          <p:spTgt spid="72196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21967">
                                            <p:txEl>
                                              <p:pRg st="5" end="5"/>
                                            </p:txEl>
                                          </p:spTgt>
                                        </p:tgtEl>
                                        <p:attrNameLst>
                                          <p:attrName>style.visibility</p:attrName>
                                        </p:attrNameLst>
                                      </p:cBhvr>
                                      <p:to>
                                        <p:strVal val="visible"/>
                                      </p:to>
                                    </p:set>
                                    <p:animEffect transition="in" filter="fade">
                                      <p:cBhvr>
                                        <p:cTn id="31" dur="500"/>
                                        <p:tgtEl>
                                          <p:spTgt spid="7219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67" grpId="0" build="p"/>
      <p:bldP spid="72196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513138" y="533400"/>
            <a:ext cx="5607050" cy="6324600"/>
            <a:chOff x="2213" y="336"/>
            <a:chExt cx="3532" cy="3984"/>
          </a:xfrm>
        </p:grpSpPr>
        <p:pic>
          <p:nvPicPr>
            <p:cNvPr id="359431" name="Picture 7"/>
            <p:cNvPicPr>
              <a:picLocks noChangeAspect="1" noChangeArrowheads="1"/>
            </p:cNvPicPr>
            <p:nvPr/>
          </p:nvPicPr>
          <p:blipFill>
            <a:blip r:embed="rId3" cstate="print"/>
            <a:srcRect l="5391" r="3505"/>
            <a:stretch>
              <a:fillRect/>
            </a:stretch>
          </p:blipFill>
          <p:spPr bwMode="auto">
            <a:xfrm>
              <a:off x="2213" y="336"/>
              <a:ext cx="3532" cy="3984"/>
            </a:xfrm>
            <a:prstGeom prst="rect">
              <a:avLst/>
            </a:prstGeom>
            <a:noFill/>
            <a:ln w="9525" algn="ctr">
              <a:noFill/>
              <a:miter lim="800000"/>
              <a:headEnd/>
              <a:tailEnd/>
            </a:ln>
          </p:spPr>
        </p:pic>
        <p:sp>
          <p:nvSpPr>
            <p:cNvPr id="1219592" name="AutoShape 8"/>
            <p:cNvSpPr>
              <a:spLocks noChangeArrowheads="1"/>
            </p:cNvSpPr>
            <p:nvPr/>
          </p:nvSpPr>
          <p:spPr bwMode="auto">
            <a:xfrm rot="-46616257">
              <a:off x="3575" y="1040"/>
              <a:ext cx="1425" cy="195"/>
            </a:xfrm>
            <a:prstGeom prst="roundRect">
              <a:avLst>
                <a:gd name="adj" fmla="val 16667"/>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grpSp>
      <p:sp>
        <p:nvSpPr>
          <p:cNvPr id="1219594" name="AutoShape 10"/>
          <p:cNvSpPr>
            <a:spLocks noChangeArrowheads="1"/>
          </p:cNvSpPr>
          <p:nvPr/>
        </p:nvSpPr>
        <p:spPr bwMode="auto">
          <a:xfrm rot="-3422148">
            <a:off x="4672651" y="3782823"/>
            <a:ext cx="2208212" cy="601203"/>
          </a:xfrm>
          <a:prstGeom prst="roundRect">
            <a:avLst>
              <a:gd name="adj" fmla="val 16667"/>
            </a:avLst>
          </a:prstGeom>
          <a:solidFill>
            <a:srgbClr val="FFCC00"/>
          </a:solidFill>
          <a:ln w="9525" algn="ctr">
            <a:noFill/>
            <a:round/>
            <a:headEnd/>
            <a:tailEnd/>
          </a:ln>
          <a:effectLst>
            <a:softEdge rad="127000"/>
          </a:effectLst>
        </p:spPr>
        <p:txBody>
          <a:bodyPr vert="eaVert" wrap="none" anchor="ctr"/>
          <a:lstStyle/>
          <a:p>
            <a:pPr>
              <a:defRPr/>
            </a:pPr>
            <a:endParaRPr lang="en-GB">
              <a:latin typeface="Calibri" pitchFamily="34" charset="0"/>
            </a:endParaRPr>
          </a:p>
        </p:txBody>
      </p:sp>
      <p:sp>
        <p:nvSpPr>
          <p:cNvPr id="1219587"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dirty="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dirty="0">
              <a:solidFill>
                <a:srgbClr val="FFFF00"/>
              </a:solidFill>
              <a:effectLst>
                <a:outerShdw blurRad="38100" dist="38100" dir="2700000" algn="tl">
                  <a:srgbClr val="000000"/>
                </a:outerShdw>
              </a:effectLst>
              <a:latin typeface="Calibri" pitchFamily="34" charset="0"/>
            </a:endParaRPr>
          </a:p>
        </p:txBody>
      </p:sp>
      <p:sp>
        <p:nvSpPr>
          <p:cNvPr id="1219593" name="AutoShape 9"/>
          <p:cNvSpPr>
            <a:spLocks noChangeArrowheads="1"/>
          </p:cNvSpPr>
          <p:nvPr/>
        </p:nvSpPr>
        <p:spPr bwMode="auto">
          <a:xfrm rot="-25022148">
            <a:off x="5471780" y="1762541"/>
            <a:ext cx="3235325" cy="615102"/>
          </a:xfrm>
          <a:prstGeom prst="roundRect">
            <a:avLst>
              <a:gd name="adj" fmla="val 16667"/>
            </a:avLst>
          </a:prstGeom>
          <a:solidFill>
            <a:srgbClr val="FFCC00"/>
          </a:solidFill>
          <a:ln w="9525" algn="ctr">
            <a:noFill/>
            <a:round/>
            <a:headEnd/>
            <a:tailEnd/>
          </a:ln>
          <a:effectLst>
            <a:softEdge rad="127000"/>
          </a:effectLst>
        </p:spPr>
        <p:txBody>
          <a:bodyPr wrap="none" anchor="ctr"/>
          <a:lstStyle/>
          <a:p>
            <a:pPr>
              <a:defRPr/>
            </a:pPr>
            <a:endParaRPr lang="en-GB">
              <a:latin typeface="Calibri" pitchFamily="34" charset="0"/>
            </a:endParaRPr>
          </a:p>
        </p:txBody>
      </p:sp>
      <p:sp>
        <p:nvSpPr>
          <p:cNvPr id="18" name="AutoShape 10"/>
          <p:cNvSpPr>
            <a:spLocks noChangeArrowheads="1"/>
          </p:cNvSpPr>
          <p:nvPr/>
        </p:nvSpPr>
        <p:spPr bwMode="auto">
          <a:xfrm rot="-25022148">
            <a:off x="5787443" y="2107229"/>
            <a:ext cx="2208213" cy="604800"/>
          </a:xfrm>
          <a:prstGeom prst="roundRect">
            <a:avLst>
              <a:gd name="adj" fmla="val 16667"/>
            </a:avLst>
          </a:prstGeom>
          <a:solidFill>
            <a:srgbClr val="FFCC00"/>
          </a:solidFill>
          <a:ln w="9525" algn="ctr">
            <a:noFill/>
            <a:round/>
            <a:headEnd/>
            <a:tailEnd/>
          </a:ln>
          <a:effectLst>
            <a:softEdge rad="127000"/>
          </a:effectLst>
        </p:spPr>
        <p:txBody>
          <a:bodyPr wrap="none" anchor="ctr"/>
          <a:lstStyle/>
          <a:p>
            <a:pPr>
              <a:defRPr/>
            </a:pPr>
            <a:endParaRPr lang="en-GB">
              <a:latin typeface="Calibri" pitchFamily="34" charset="0"/>
            </a:endParaRPr>
          </a:p>
        </p:txBody>
      </p:sp>
      <p:sp>
        <p:nvSpPr>
          <p:cNvPr id="1219595" name="AutoShape 11"/>
          <p:cNvSpPr>
            <a:spLocks noChangeArrowheads="1"/>
          </p:cNvSpPr>
          <p:nvPr/>
        </p:nvSpPr>
        <p:spPr bwMode="auto">
          <a:xfrm>
            <a:off x="4224338" y="5195888"/>
            <a:ext cx="1146175" cy="817562"/>
          </a:xfrm>
          <a:prstGeom prst="roundRect">
            <a:avLst>
              <a:gd name="adj" fmla="val 16667"/>
            </a:avLst>
          </a:prstGeom>
          <a:noFill/>
          <a:ln w="38100" algn="ctr">
            <a:solidFill>
              <a:srgbClr val="FF0000"/>
            </a:solidFill>
            <a:round/>
            <a:headEnd/>
            <a:tailEnd/>
          </a:ln>
          <a:effectLst/>
        </p:spPr>
        <p:txBody>
          <a:bodyPr wrap="none" anchor="ctr"/>
          <a:lstStyle/>
          <a:p>
            <a:pPr>
              <a:defRPr/>
            </a:pPr>
            <a:endParaRPr lang="en-GB">
              <a:latin typeface="Calibri" pitchFamily="34" charset="0"/>
            </a:endParaRPr>
          </a:p>
        </p:txBody>
      </p:sp>
      <p:sp>
        <p:nvSpPr>
          <p:cNvPr id="1219596" name="Rectangle 12"/>
          <p:cNvSpPr>
            <a:spLocks noChangeArrowheads="1"/>
          </p:cNvSpPr>
          <p:nvPr/>
        </p:nvSpPr>
        <p:spPr bwMode="auto">
          <a:xfrm>
            <a:off x="6435725" y="5122863"/>
            <a:ext cx="363538" cy="233362"/>
          </a:xfrm>
          <a:prstGeom prst="rect">
            <a:avLst/>
          </a:prstGeom>
          <a:solidFill>
            <a:srgbClr val="FFCC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grpSp>
        <p:nvGrpSpPr>
          <p:cNvPr id="3" name="Group 13"/>
          <p:cNvGrpSpPr>
            <a:grpSpLocks/>
          </p:cNvGrpSpPr>
          <p:nvPr/>
        </p:nvGrpSpPr>
        <p:grpSpPr bwMode="auto">
          <a:xfrm>
            <a:off x="5457825" y="4330700"/>
            <a:ext cx="111125" cy="608013"/>
            <a:chOff x="3273" y="2728"/>
            <a:chExt cx="70" cy="383"/>
          </a:xfrm>
          <a:effectLst>
            <a:outerShdw blurRad="50800" dist="38100" dir="2700000" algn="tl" rotWithShape="0">
              <a:prstClr val="black">
                <a:alpha val="40000"/>
              </a:prstClr>
            </a:outerShdw>
          </a:effectLst>
        </p:grpSpPr>
        <p:sp>
          <p:nvSpPr>
            <p:cNvPr id="1219598" name="Freeform 14"/>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599" name="AutoShape 15"/>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219603" name="Freeform 19"/>
          <p:cNvSpPr>
            <a:spLocks/>
          </p:cNvSpPr>
          <p:nvPr/>
        </p:nvSpPr>
        <p:spPr bwMode="auto">
          <a:xfrm>
            <a:off x="4930775" y="4352925"/>
            <a:ext cx="488950" cy="558800"/>
          </a:xfrm>
          <a:custGeom>
            <a:avLst/>
            <a:gdLst/>
            <a:ahLst/>
            <a:cxnLst>
              <a:cxn ang="0">
                <a:pos x="308" y="108"/>
              </a:cxn>
              <a:cxn ang="0">
                <a:pos x="268" y="98"/>
              </a:cxn>
              <a:cxn ang="0">
                <a:pos x="247" y="60"/>
              </a:cxn>
              <a:cxn ang="0">
                <a:pos x="220" y="14"/>
              </a:cxn>
              <a:cxn ang="0">
                <a:pos x="186" y="0"/>
              </a:cxn>
              <a:cxn ang="0">
                <a:pos x="108" y="16"/>
              </a:cxn>
              <a:cxn ang="0">
                <a:pos x="80" y="66"/>
              </a:cxn>
              <a:cxn ang="0">
                <a:pos x="46" y="100"/>
              </a:cxn>
              <a:cxn ang="0">
                <a:pos x="16" y="124"/>
              </a:cxn>
              <a:cxn ang="0">
                <a:pos x="0" y="156"/>
              </a:cxn>
              <a:cxn ang="0">
                <a:pos x="0" y="352"/>
              </a:cxn>
              <a:cxn ang="0">
                <a:pos x="268" y="352"/>
              </a:cxn>
              <a:cxn ang="0">
                <a:pos x="308" y="108"/>
              </a:cxn>
            </a:cxnLst>
            <a:rect l="0" t="0" r="r" b="b"/>
            <a:pathLst>
              <a:path w="308" h="352">
                <a:moveTo>
                  <a:pt x="308" y="108"/>
                </a:moveTo>
                <a:lnTo>
                  <a:pt x="268" y="98"/>
                </a:lnTo>
                <a:lnTo>
                  <a:pt x="247" y="60"/>
                </a:lnTo>
                <a:lnTo>
                  <a:pt x="220" y="14"/>
                </a:lnTo>
                <a:lnTo>
                  <a:pt x="186" y="0"/>
                </a:lnTo>
                <a:lnTo>
                  <a:pt x="108" y="16"/>
                </a:lnTo>
                <a:lnTo>
                  <a:pt x="80" y="66"/>
                </a:lnTo>
                <a:lnTo>
                  <a:pt x="46" y="100"/>
                </a:lnTo>
                <a:lnTo>
                  <a:pt x="16" y="124"/>
                </a:lnTo>
                <a:lnTo>
                  <a:pt x="0" y="156"/>
                </a:lnTo>
                <a:lnTo>
                  <a:pt x="0" y="352"/>
                </a:lnTo>
                <a:lnTo>
                  <a:pt x="268" y="352"/>
                </a:lnTo>
                <a:lnTo>
                  <a:pt x="308" y="108"/>
                </a:lnTo>
                <a:close/>
              </a:path>
            </a:pathLst>
          </a:custGeom>
          <a:solidFill>
            <a:srgbClr val="FFCC00"/>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5" name="Group 20"/>
          <p:cNvGrpSpPr>
            <a:grpSpLocks/>
          </p:cNvGrpSpPr>
          <p:nvPr/>
        </p:nvGrpSpPr>
        <p:grpSpPr bwMode="auto">
          <a:xfrm>
            <a:off x="5195888" y="4330700"/>
            <a:ext cx="111125" cy="608013"/>
            <a:chOff x="3273" y="2728"/>
            <a:chExt cx="70" cy="383"/>
          </a:xfrm>
          <a:effectLst>
            <a:outerShdw blurRad="50800" dist="38100" dir="2700000" algn="tl" rotWithShape="0">
              <a:prstClr val="black">
                <a:alpha val="40000"/>
              </a:prstClr>
            </a:outerShdw>
          </a:effectLst>
        </p:grpSpPr>
        <p:sp>
          <p:nvSpPr>
            <p:cNvPr id="1219605" name="Freeform 21"/>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06" name="AutoShape 22"/>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219607" name="Freeform 23"/>
          <p:cNvSpPr>
            <a:spLocks/>
          </p:cNvSpPr>
          <p:nvPr/>
        </p:nvSpPr>
        <p:spPr bwMode="auto">
          <a:xfrm>
            <a:off x="4441825" y="4552950"/>
            <a:ext cx="517525" cy="355600"/>
          </a:xfrm>
          <a:custGeom>
            <a:avLst/>
            <a:gdLst/>
            <a:ahLst/>
            <a:cxnLst>
              <a:cxn ang="0">
                <a:pos x="326" y="2"/>
              </a:cxn>
              <a:cxn ang="0">
                <a:pos x="274" y="0"/>
              </a:cxn>
              <a:cxn ang="0">
                <a:pos x="208" y="8"/>
              </a:cxn>
              <a:cxn ang="0">
                <a:pos x="173" y="43"/>
              </a:cxn>
              <a:cxn ang="0">
                <a:pos x="114" y="60"/>
              </a:cxn>
              <a:cxn ang="0">
                <a:pos x="0" y="224"/>
              </a:cxn>
              <a:cxn ang="0">
                <a:pos x="305" y="220"/>
              </a:cxn>
              <a:cxn ang="0">
                <a:pos x="326" y="2"/>
              </a:cxn>
            </a:cxnLst>
            <a:rect l="0" t="0" r="r" b="b"/>
            <a:pathLst>
              <a:path w="326" h="224">
                <a:moveTo>
                  <a:pt x="326" y="2"/>
                </a:moveTo>
                <a:lnTo>
                  <a:pt x="274" y="0"/>
                </a:lnTo>
                <a:lnTo>
                  <a:pt x="208" y="8"/>
                </a:lnTo>
                <a:lnTo>
                  <a:pt x="173" y="43"/>
                </a:lnTo>
                <a:lnTo>
                  <a:pt x="114" y="60"/>
                </a:lnTo>
                <a:lnTo>
                  <a:pt x="0" y="224"/>
                </a:lnTo>
                <a:lnTo>
                  <a:pt x="305" y="220"/>
                </a:lnTo>
                <a:lnTo>
                  <a:pt x="326" y="2"/>
                </a:lnTo>
                <a:close/>
              </a:path>
            </a:pathLst>
          </a:custGeom>
          <a:solidFill>
            <a:srgbClr val="FFCC00"/>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6" name="Group 24"/>
          <p:cNvGrpSpPr>
            <a:grpSpLocks/>
          </p:cNvGrpSpPr>
          <p:nvPr/>
        </p:nvGrpSpPr>
        <p:grpSpPr bwMode="auto">
          <a:xfrm>
            <a:off x="4865688" y="4330700"/>
            <a:ext cx="111125" cy="608013"/>
            <a:chOff x="3273" y="2728"/>
            <a:chExt cx="70" cy="383"/>
          </a:xfrm>
          <a:effectLst>
            <a:outerShdw blurRad="50800" dist="38100" dir="2700000" algn="tl" rotWithShape="0">
              <a:prstClr val="black">
                <a:alpha val="40000"/>
              </a:prstClr>
            </a:outerShdw>
          </a:effectLst>
        </p:grpSpPr>
        <p:sp>
          <p:nvSpPr>
            <p:cNvPr id="1219609" name="Freeform 25"/>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10" name="AutoShape 26"/>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7" name="Group 28"/>
          <p:cNvGrpSpPr>
            <a:grpSpLocks/>
          </p:cNvGrpSpPr>
          <p:nvPr/>
        </p:nvGrpSpPr>
        <p:grpSpPr bwMode="auto">
          <a:xfrm>
            <a:off x="4618038" y="4330700"/>
            <a:ext cx="111125" cy="608013"/>
            <a:chOff x="3273" y="2728"/>
            <a:chExt cx="70" cy="383"/>
          </a:xfrm>
          <a:effectLst>
            <a:outerShdw blurRad="50800" dist="38100" dir="2700000" algn="tl" rotWithShape="0">
              <a:prstClr val="black">
                <a:alpha val="40000"/>
              </a:prstClr>
            </a:outerShdw>
          </a:effectLst>
        </p:grpSpPr>
        <p:sp>
          <p:nvSpPr>
            <p:cNvPr id="1219613" name="Freeform 29"/>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14" name="AutoShape 30"/>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219616" name="Line 32"/>
          <p:cNvSpPr>
            <a:spLocks noChangeShapeType="1"/>
          </p:cNvSpPr>
          <p:nvPr/>
        </p:nvSpPr>
        <p:spPr bwMode="auto">
          <a:xfrm>
            <a:off x="4162425" y="4919663"/>
            <a:ext cx="1338263" cy="4762"/>
          </a:xfrm>
          <a:prstGeom prst="line">
            <a:avLst/>
          </a:prstGeom>
          <a:noFill/>
          <a:ln w="76200">
            <a:solidFill>
              <a:srgbClr val="FF0000"/>
            </a:solidFill>
            <a:prstDash val="sysDot"/>
            <a:round/>
            <a:headEnd/>
            <a:tailEnd/>
          </a:ln>
          <a:effectLst/>
        </p:spPr>
        <p:txBody>
          <a:bodyPr anchor="ctr"/>
          <a:lstStyle/>
          <a:p>
            <a:pPr>
              <a:defRPr/>
            </a:pPr>
            <a:endParaRPr lang="en-GB">
              <a:latin typeface="Calibri" pitchFamily="34" charset="0"/>
            </a:endParaRPr>
          </a:p>
        </p:txBody>
      </p:sp>
      <p:sp>
        <p:nvSpPr>
          <p:cNvPr id="1219617" name="Freeform 33"/>
          <p:cNvSpPr>
            <a:spLocks/>
          </p:cNvSpPr>
          <p:nvPr/>
        </p:nvSpPr>
        <p:spPr bwMode="auto">
          <a:xfrm rot="-874698">
            <a:off x="4697413" y="2792413"/>
            <a:ext cx="246062" cy="557212"/>
          </a:xfrm>
          <a:custGeom>
            <a:avLst/>
            <a:gdLst/>
            <a:ahLst/>
            <a:cxnLst>
              <a:cxn ang="0">
                <a:pos x="13" y="422"/>
              </a:cxn>
              <a:cxn ang="0">
                <a:pos x="21" y="278"/>
              </a:cxn>
              <a:cxn ang="0">
                <a:pos x="11" y="168"/>
              </a:cxn>
              <a:cxn ang="0">
                <a:pos x="5" y="66"/>
              </a:cxn>
              <a:cxn ang="0">
                <a:pos x="29" y="8"/>
              </a:cxn>
              <a:cxn ang="0">
                <a:pos x="111" y="16"/>
              </a:cxn>
              <a:cxn ang="0">
                <a:pos x="163" y="86"/>
              </a:cxn>
              <a:cxn ang="0">
                <a:pos x="165" y="176"/>
              </a:cxn>
              <a:cxn ang="0">
                <a:pos x="105" y="282"/>
              </a:cxn>
              <a:cxn ang="0">
                <a:pos x="15" y="434"/>
              </a:cxn>
              <a:cxn ang="0">
                <a:pos x="13" y="422"/>
              </a:cxn>
            </a:cxnLst>
            <a:rect l="0" t="0" r="r" b="b"/>
            <a:pathLst>
              <a:path w="175" h="456">
                <a:moveTo>
                  <a:pt x="13" y="422"/>
                </a:moveTo>
                <a:cubicBezTo>
                  <a:pt x="14" y="396"/>
                  <a:pt x="21" y="320"/>
                  <a:pt x="21" y="278"/>
                </a:cubicBezTo>
                <a:cubicBezTo>
                  <a:pt x="21" y="236"/>
                  <a:pt x="14" y="203"/>
                  <a:pt x="11" y="168"/>
                </a:cubicBezTo>
                <a:cubicBezTo>
                  <a:pt x="8" y="133"/>
                  <a:pt x="2" y="93"/>
                  <a:pt x="5" y="66"/>
                </a:cubicBezTo>
                <a:cubicBezTo>
                  <a:pt x="8" y="39"/>
                  <a:pt x="11" y="16"/>
                  <a:pt x="29" y="8"/>
                </a:cubicBezTo>
                <a:cubicBezTo>
                  <a:pt x="47" y="0"/>
                  <a:pt x="89" y="3"/>
                  <a:pt x="111" y="16"/>
                </a:cubicBezTo>
                <a:cubicBezTo>
                  <a:pt x="133" y="29"/>
                  <a:pt x="154" y="60"/>
                  <a:pt x="163" y="86"/>
                </a:cubicBezTo>
                <a:cubicBezTo>
                  <a:pt x="172" y="112"/>
                  <a:pt x="175" y="143"/>
                  <a:pt x="165" y="176"/>
                </a:cubicBezTo>
                <a:cubicBezTo>
                  <a:pt x="155" y="209"/>
                  <a:pt x="130" y="239"/>
                  <a:pt x="105" y="282"/>
                </a:cubicBezTo>
                <a:cubicBezTo>
                  <a:pt x="80" y="325"/>
                  <a:pt x="30" y="412"/>
                  <a:pt x="15" y="434"/>
                </a:cubicBezTo>
                <a:cubicBezTo>
                  <a:pt x="0" y="456"/>
                  <a:pt x="12" y="448"/>
                  <a:pt x="13" y="422"/>
                </a:cubicBezTo>
                <a:close/>
              </a:path>
            </a:pathLst>
          </a:custGeom>
          <a:gradFill rotWithShape="1">
            <a:gsLst>
              <a:gs pos="0">
                <a:srgbClr val="FFFF00"/>
              </a:gs>
              <a:gs pos="100000">
                <a:srgbClr val="FF000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
        <p:nvSpPr>
          <p:cNvPr id="1219618" name="Freeform 34"/>
          <p:cNvSpPr>
            <a:spLocks/>
          </p:cNvSpPr>
          <p:nvPr/>
        </p:nvSpPr>
        <p:spPr bwMode="auto">
          <a:xfrm rot="818937" flipH="1">
            <a:off x="4608513" y="1706563"/>
            <a:ext cx="265112" cy="557212"/>
          </a:xfrm>
          <a:custGeom>
            <a:avLst/>
            <a:gdLst/>
            <a:ahLst/>
            <a:cxnLst>
              <a:cxn ang="0">
                <a:pos x="13" y="422"/>
              </a:cxn>
              <a:cxn ang="0">
                <a:pos x="21" y="278"/>
              </a:cxn>
              <a:cxn ang="0">
                <a:pos x="11" y="168"/>
              </a:cxn>
              <a:cxn ang="0">
                <a:pos x="5" y="66"/>
              </a:cxn>
              <a:cxn ang="0">
                <a:pos x="29" y="8"/>
              </a:cxn>
              <a:cxn ang="0">
                <a:pos x="111" y="16"/>
              </a:cxn>
              <a:cxn ang="0">
                <a:pos x="163" y="86"/>
              </a:cxn>
              <a:cxn ang="0">
                <a:pos x="165" y="176"/>
              </a:cxn>
              <a:cxn ang="0">
                <a:pos x="105" y="282"/>
              </a:cxn>
              <a:cxn ang="0">
                <a:pos x="15" y="434"/>
              </a:cxn>
              <a:cxn ang="0">
                <a:pos x="13" y="422"/>
              </a:cxn>
            </a:cxnLst>
            <a:rect l="0" t="0" r="r" b="b"/>
            <a:pathLst>
              <a:path w="175" h="456">
                <a:moveTo>
                  <a:pt x="13" y="422"/>
                </a:moveTo>
                <a:cubicBezTo>
                  <a:pt x="14" y="396"/>
                  <a:pt x="21" y="320"/>
                  <a:pt x="21" y="278"/>
                </a:cubicBezTo>
                <a:cubicBezTo>
                  <a:pt x="21" y="236"/>
                  <a:pt x="14" y="203"/>
                  <a:pt x="11" y="168"/>
                </a:cubicBezTo>
                <a:cubicBezTo>
                  <a:pt x="8" y="133"/>
                  <a:pt x="2" y="93"/>
                  <a:pt x="5" y="66"/>
                </a:cubicBezTo>
                <a:cubicBezTo>
                  <a:pt x="8" y="39"/>
                  <a:pt x="11" y="16"/>
                  <a:pt x="29" y="8"/>
                </a:cubicBezTo>
                <a:cubicBezTo>
                  <a:pt x="47" y="0"/>
                  <a:pt x="89" y="3"/>
                  <a:pt x="111" y="16"/>
                </a:cubicBezTo>
                <a:cubicBezTo>
                  <a:pt x="133" y="29"/>
                  <a:pt x="154" y="60"/>
                  <a:pt x="163" y="86"/>
                </a:cubicBezTo>
                <a:cubicBezTo>
                  <a:pt x="172" y="112"/>
                  <a:pt x="175" y="143"/>
                  <a:pt x="165" y="176"/>
                </a:cubicBezTo>
                <a:cubicBezTo>
                  <a:pt x="155" y="209"/>
                  <a:pt x="130" y="239"/>
                  <a:pt x="105" y="282"/>
                </a:cubicBezTo>
                <a:cubicBezTo>
                  <a:pt x="80" y="325"/>
                  <a:pt x="30" y="412"/>
                  <a:pt x="15" y="434"/>
                </a:cubicBezTo>
                <a:cubicBezTo>
                  <a:pt x="0" y="456"/>
                  <a:pt x="12" y="448"/>
                  <a:pt x="13" y="422"/>
                </a:cubicBezTo>
                <a:close/>
              </a:path>
            </a:pathLst>
          </a:custGeom>
          <a:gradFill rotWithShape="1">
            <a:gsLst>
              <a:gs pos="0">
                <a:srgbClr val="FFFF00"/>
              </a:gs>
              <a:gs pos="100000">
                <a:srgbClr val="FF505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
        <p:nvSpPr>
          <p:cNvPr id="1219619" name="Freeform 35"/>
          <p:cNvSpPr>
            <a:spLocks/>
          </p:cNvSpPr>
          <p:nvPr/>
        </p:nvSpPr>
        <p:spPr bwMode="auto">
          <a:xfrm rot="-874698">
            <a:off x="4697413" y="703263"/>
            <a:ext cx="246062" cy="557212"/>
          </a:xfrm>
          <a:custGeom>
            <a:avLst/>
            <a:gdLst/>
            <a:ahLst/>
            <a:cxnLst>
              <a:cxn ang="0">
                <a:pos x="13" y="422"/>
              </a:cxn>
              <a:cxn ang="0">
                <a:pos x="21" y="278"/>
              </a:cxn>
              <a:cxn ang="0">
                <a:pos x="11" y="168"/>
              </a:cxn>
              <a:cxn ang="0">
                <a:pos x="5" y="66"/>
              </a:cxn>
              <a:cxn ang="0">
                <a:pos x="29" y="8"/>
              </a:cxn>
              <a:cxn ang="0">
                <a:pos x="111" y="16"/>
              </a:cxn>
              <a:cxn ang="0">
                <a:pos x="163" y="86"/>
              </a:cxn>
              <a:cxn ang="0">
                <a:pos x="165" y="176"/>
              </a:cxn>
              <a:cxn ang="0">
                <a:pos x="105" y="282"/>
              </a:cxn>
              <a:cxn ang="0">
                <a:pos x="15" y="434"/>
              </a:cxn>
              <a:cxn ang="0">
                <a:pos x="13" y="422"/>
              </a:cxn>
            </a:cxnLst>
            <a:rect l="0" t="0" r="r" b="b"/>
            <a:pathLst>
              <a:path w="175" h="456">
                <a:moveTo>
                  <a:pt x="13" y="422"/>
                </a:moveTo>
                <a:cubicBezTo>
                  <a:pt x="14" y="396"/>
                  <a:pt x="21" y="320"/>
                  <a:pt x="21" y="278"/>
                </a:cubicBezTo>
                <a:cubicBezTo>
                  <a:pt x="21" y="236"/>
                  <a:pt x="14" y="203"/>
                  <a:pt x="11" y="168"/>
                </a:cubicBezTo>
                <a:cubicBezTo>
                  <a:pt x="8" y="133"/>
                  <a:pt x="2" y="93"/>
                  <a:pt x="5" y="66"/>
                </a:cubicBezTo>
                <a:cubicBezTo>
                  <a:pt x="8" y="39"/>
                  <a:pt x="11" y="16"/>
                  <a:pt x="29" y="8"/>
                </a:cubicBezTo>
                <a:cubicBezTo>
                  <a:pt x="47" y="0"/>
                  <a:pt x="89" y="3"/>
                  <a:pt x="111" y="16"/>
                </a:cubicBezTo>
                <a:cubicBezTo>
                  <a:pt x="133" y="29"/>
                  <a:pt x="154" y="60"/>
                  <a:pt x="163" y="86"/>
                </a:cubicBezTo>
                <a:cubicBezTo>
                  <a:pt x="172" y="112"/>
                  <a:pt x="175" y="143"/>
                  <a:pt x="165" y="176"/>
                </a:cubicBezTo>
                <a:cubicBezTo>
                  <a:pt x="155" y="209"/>
                  <a:pt x="130" y="239"/>
                  <a:pt x="105" y="282"/>
                </a:cubicBezTo>
                <a:cubicBezTo>
                  <a:pt x="80" y="325"/>
                  <a:pt x="30" y="412"/>
                  <a:pt x="15" y="434"/>
                </a:cubicBezTo>
                <a:cubicBezTo>
                  <a:pt x="0" y="456"/>
                  <a:pt x="12" y="448"/>
                  <a:pt x="13" y="422"/>
                </a:cubicBezTo>
                <a:close/>
              </a:path>
            </a:pathLst>
          </a:custGeom>
          <a:gradFill rotWithShape="1">
            <a:gsLst>
              <a:gs pos="0">
                <a:srgbClr val="FFFF00"/>
              </a:gs>
              <a:gs pos="100000">
                <a:srgbClr val="FF505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grpSp>
        <p:nvGrpSpPr>
          <p:cNvPr id="8" name="Group 36"/>
          <p:cNvGrpSpPr>
            <a:grpSpLocks/>
          </p:cNvGrpSpPr>
          <p:nvPr/>
        </p:nvGrpSpPr>
        <p:grpSpPr bwMode="auto">
          <a:xfrm>
            <a:off x="6350000" y="3090863"/>
            <a:ext cx="111125" cy="608012"/>
            <a:chOff x="3273" y="2728"/>
            <a:chExt cx="70" cy="383"/>
          </a:xfrm>
          <a:effectLst>
            <a:outerShdw blurRad="50800" dist="38100" dir="2700000" algn="tl" rotWithShape="0">
              <a:prstClr val="black">
                <a:alpha val="40000"/>
              </a:prstClr>
            </a:outerShdw>
          </a:effectLst>
        </p:grpSpPr>
        <p:sp>
          <p:nvSpPr>
            <p:cNvPr id="1219621" name="Freeform 37"/>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22" name="AutoShape 38"/>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9" name="Group 39"/>
          <p:cNvGrpSpPr>
            <a:grpSpLocks/>
          </p:cNvGrpSpPr>
          <p:nvPr/>
        </p:nvGrpSpPr>
        <p:grpSpPr bwMode="auto">
          <a:xfrm>
            <a:off x="6578600" y="2698750"/>
            <a:ext cx="111125" cy="608013"/>
            <a:chOff x="3273" y="2728"/>
            <a:chExt cx="70" cy="383"/>
          </a:xfrm>
          <a:effectLst>
            <a:outerShdw blurRad="50800" dist="38100" dir="2700000" algn="tl" rotWithShape="0">
              <a:prstClr val="black">
                <a:alpha val="40000"/>
              </a:prstClr>
            </a:outerShdw>
          </a:effectLst>
        </p:grpSpPr>
        <p:sp>
          <p:nvSpPr>
            <p:cNvPr id="1219624" name="Freeform 40"/>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25" name="AutoShape 41"/>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0" name="Group 42"/>
          <p:cNvGrpSpPr>
            <a:grpSpLocks/>
          </p:cNvGrpSpPr>
          <p:nvPr/>
        </p:nvGrpSpPr>
        <p:grpSpPr bwMode="auto">
          <a:xfrm>
            <a:off x="6816725" y="2349500"/>
            <a:ext cx="111125" cy="608013"/>
            <a:chOff x="3273" y="2728"/>
            <a:chExt cx="70" cy="383"/>
          </a:xfrm>
          <a:effectLst>
            <a:outerShdw blurRad="50800" dist="38100" dir="2700000" algn="tl" rotWithShape="0">
              <a:prstClr val="black">
                <a:alpha val="40000"/>
              </a:prstClr>
            </a:outerShdw>
          </a:effectLst>
        </p:grpSpPr>
        <p:sp>
          <p:nvSpPr>
            <p:cNvPr id="1219627" name="Freeform 43"/>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28" name="AutoShape 44"/>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1" name="Group 45"/>
          <p:cNvGrpSpPr>
            <a:grpSpLocks/>
          </p:cNvGrpSpPr>
          <p:nvPr/>
        </p:nvGrpSpPr>
        <p:grpSpPr bwMode="auto">
          <a:xfrm>
            <a:off x="7056438" y="1944688"/>
            <a:ext cx="111125" cy="608012"/>
            <a:chOff x="3273" y="2728"/>
            <a:chExt cx="70" cy="383"/>
          </a:xfrm>
          <a:effectLst>
            <a:outerShdw blurRad="50800" dist="38100" dir="2700000" algn="tl" rotWithShape="0">
              <a:prstClr val="black">
                <a:alpha val="40000"/>
              </a:prstClr>
            </a:outerShdw>
          </a:effectLst>
        </p:grpSpPr>
        <p:sp>
          <p:nvSpPr>
            <p:cNvPr id="1219630" name="Freeform 46"/>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31" name="AutoShape 47"/>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2" name="Group 48"/>
          <p:cNvGrpSpPr>
            <a:grpSpLocks/>
          </p:cNvGrpSpPr>
          <p:nvPr/>
        </p:nvGrpSpPr>
        <p:grpSpPr bwMode="auto">
          <a:xfrm>
            <a:off x="7300913" y="1530350"/>
            <a:ext cx="111125" cy="608013"/>
            <a:chOff x="3273" y="2728"/>
            <a:chExt cx="70" cy="383"/>
          </a:xfrm>
          <a:effectLst>
            <a:outerShdw blurRad="50800" dist="38100" dir="2700000" algn="tl" rotWithShape="0">
              <a:prstClr val="black">
                <a:alpha val="40000"/>
              </a:prstClr>
            </a:outerShdw>
          </a:effectLst>
        </p:grpSpPr>
        <p:sp>
          <p:nvSpPr>
            <p:cNvPr id="1219633" name="Freeform 49"/>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34" name="AutoShape 50"/>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3" name="Group 51"/>
          <p:cNvGrpSpPr>
            <a:grpSpLocks/>
          </p:cNvGrpSpPr>
          <p:nvPr/>
        </p:nvGrpSpPr>
        <p:grpSpPr bwMode="auto">
          <a:xfrm>
            <a:off x="7531100" y="1177925"/>
            <a:ext cx="111125" cy="608013"/>
            <a:chOff x="3273" y="2728"/>
            <a:chExt cx="70" cy="383"/>
          </a:xfrm>
          <a:effectLst>
            <a:outerShdw blurRad="50800" dist="38100" dir="2700000" algn="tl" rotWithShape="0">
              <a:prstClr val="black">
                <a:alpha val="40000"/>
              </a:prstClr>
            </a:outerShdw>
          </a:effectLst>
        </p:grpSpPr>
        <p:sp>
          <p:nvSpPr>
            <p:cNvPr id="1219636" name="Freeform 52"/>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37" name="AutoShape 53"/>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4" name="Group 54"/>
          <p:cNvGrpSpPr>
            <a:grpSpLocks/>
          </p:cNvGrpSpPr>
          <p:nvPr/>
        </p:nvGrpSpPr>
        <p:grpSpPr bwMode="auto">
          <a:xfrm>
            <a:off x="7764463" y="827088"/>
            <a:ext cx="111125" cy="608012"/>
            <a:chOff x="3273" y="2728"/>
            <a:chExt cx="70" cy="383"/>
          </a:xfrm>
          <a:effectLst>
            <a:outerShdw blurRad="50800" dist="38100" dir="2700000" algn="tl" rotWithShape="0">
              <a:prstClr val="black">
                <a:alpha val="40000"/>
              </a:prstClr>
            </a:outerShdw>
          </a:effectLst>
        </p:grpSpPr>
        <p:sp>
          <p:nvSpPr>
            <p:cNvPr id="1219639" name="Freeform 55"/>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40" name="AutoShape 56"/>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219643" name="Oval 59"/>
          <p:cNvSpPr>
            <a:spLocks noChangeArrowheads="1"/>
          </p:cNvSpPr>
          <p:nvPr/>
        </p:nvSpPr>
        <p:spPr bwMode="auto">
          <a:xfrm>
            <a:off x="4634978" y="4068763"/>
            <a:ext cx="1144587" cy="1120775"/>
          </a:xfrm>
          <a:prstGeom prst="ellipse">
            <a:avLst/>
          </a:prstGeom>
          <a:solidFill>
            <a:srgbClr val="009CEA"/>
          </a:solidFill>
          <a:ln w="9525" algn="ctr">
            <a:noFill/>
            <a:round/>
            <a:headEnd/>
            <a:tailEnd/>
          </a:ln>
          <a:effectLst>
            <a:softEdge rad="317500"/>
          </a:effectLst>
        </p:spPr>
        <p:txBody>
          <a:bodyPr wrap="none" anchor="ctr"/>
          <a:lstStyle/>
          <a:p>
            <a:pPr>
              <a:defRPr/>
            </a:pPr>
            <a:endParaRPr lang="en-GB">
              <a:latin typeface="Calibri" pitchFamily="34" charset="0"/>
            </a:endParaRPr>
          </a:p>
        </p:txBody>
      </p:sp>
      <p:sp>
        <p:nvSpPr>
          <p:cNvPr id="1219644" name="Text Box 60"/>
          <p:cNvSpPr txBox="1">
            <a:spLocks noChangeArrowheads="1"/>
          </p:cNvSpPr>
          <p:nvPr/>
        </p:nvSpPr>
        <p:spPr bwMode="auto">
          <a:xfrm>
            <a:off x="25400" y="4790394"/>
            <a:ext cx="3562350" cy="1323439"/>
          </a:xfrm>
          <a:prstGeom prst="rect">
            <a:avLst/>
          </a:prstGeom>
          <a:noFill/>
          <a:ln w="9525" algn="ctr">
            <a:noFill/>
            <a:miter lim="800000"/>
            <a:headEnd/>
            <a:tailEnd/>
          </a:ln>
          <a:effectLst/>
        </p:spPr>
        <p:txBody>
          <a:bodyPr wrap="square">
            <a:spAutoFit/>
          </a:bodyPr>
          <a:lstStyle/>
          <a:p>
            <a:pPr>
              <a:spcBef>
                <a:spcPct val="50000"/>
              </a:spcBef>
              <a:defRPr/>
            </a:pPr>
            <a:r>
              <a:rPr lang="en-GB" sz="2000" dirty="0" smtClean="0">
                <a:solidFill>
                  <a:schemeClr val="bg1"/>
                </a:solidFill>
                <a:effectLst>
                  <a:outerShdw blurRad="38100" dist="38100" dir="2700000" algn="tl">
                    <a:srgbClr val="000000"/>
                  </a:outerShdw>
                </a:effectLst>
                <a:latin typeface="Calibri" pitchFamily="34" charset="0"/>
              </a:rPr>
              <a:t>Here water-saturated conditions are attained. However no partial melts are produced because the temperature is too much low.</a:t>
            </a:r>
            <a:endParaRPr lang="en-GB" sz="2000" dirty="0">
              <a:solidFill>
                <a:schemeClr val="bg1"/>
              </a:solidFill>
              <a:effectLst>
                <a:outerShdw blurRad="38100" dist="38100" dir="2700000" algn="tl">
                  <a:srgbClr val="000000"/>
                </a:outerShdw>
              </a:effectLst>
              <a:latin typeface="Calibri" pitchFamily="34" charset="0"/>
            </a:endParaRPr>
          </a:p>
        </p:txBody>
      </p:sp>
      <p:sp>
        <p:nvSpPr>
          <p:cNvPr id="1219645" name="Line 61"/>
          <p:cNvSpPr>
            <a:spLocks noChangeShapeType="1"/>
          </p:cNvSpPr>
          <p:nvPr/>
        </p:nvSpPr>
        <p:spPr bwMode="auto">
          <a:xfrm flipV="1">
            <a:off x="3568699" y="4732336"/>
            <a:ext cx="1501777" cy="906463"/>
          </a:xfrm>
          <a:prstGeom prst="line">
            <a:avLst/>
          </a:prstGeom>
          <a:noFill/>
          <a:ln w="38100">
            <a:solidFill>
              <a:schemeClr val="bg1"/>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19646" name="Oval 62"/>
          <p:cNvSpPr>
            <a:spLocks noChangeArrowheads="1"/>
          </p:cNvSpPr>
          <p:nvPr/>
        </p:nvSpPr>
        <p:spPr bwMode="auto">
          <a:xfrm>
            <a:off x="4187825" y="3805238"/>
            <a:ext cx="1023938" cy="1263650"/>
          </a:xfrm>
          <a:prstGeom prst="ellipse">
            <a:avLst/>
          </a:prstGeom>
          <a:solidFill>
            <a:srgbClr val="FF0000"/>
          </a:solidFill>
          <a:ln w="9525" algn="ctr">
            <a:noFill/>
            <a:round/>
            <a:headEnd/>
            <a:tailEnd/>
          </a:ln>
          <a:effectLst>
            <a:softEdge rad="317500"/>
          </a:effectLst>
        </p:spPr>
        <p:txBody>
          <a:bodyPr wrap="none" anchor="ctr"/>
          <a:lstStyle/>
          <a:p>
            <a:pPr>
              <a:defRPr/>
            </a:pPr>
            <a:endParaRPr lang="en-GB">
              <a:latin typeface="Calibri" pitchFamily="34" charset="0"/>
            </a:endParaRPr>
          </a:p>
        </p:txBody>
      </p:sp>
      <p:sp>
        <p:nvSpPr>
          <p:cNvPr id="1219647" name="Text Box 63"/>
          <p:cNvSpPr txBox="1">
            <a:spLocks noChangeArrowheads="1"/>
          </p:cNvSpPr>
          <p:nvPr/>
        </p:nvSpPr>
        <p:spPr bwMode="auto">
          <a:xfrm>
            <a:off x="35807" y="3199720"/>
            <a:ext cx="3445581" cy="1323439"/>
          </a:xfrm>
          <a:prstGeom prst="rect">
            <a:avLst/>
          </a:prstGeom>
          <a:noFill/>
          <a:ln w="9525" algn="ctr">
            <a:noFill/>
            <a:miter lim="800000"/>
            <a:headEnd/>
            <a:tailEnd/>
          </a:ln>
          <a:effectLst/>
        </p:spPr>
        <p:txBody>
          <a:bodyPr wrap="square">
            <a:spAutoFit/>
          </a:bodyPr>
          <a:lstStyle/>
          <a:p>
            <a:pPr>
              <a:spcBef>
                <a:spcPct val="50000"/>
              </a:spcBef>
              <a:defRPr/>
            </a:pPr>
            <a:r>
              <a:rPr lang="en-GB" sz="2000" dirty="0" smtClean="0">
                <a:solidFill>
                  <a:schemeClr val="bg1"/>
                </a:solidFill>
                <a:effectLst>
                  <a:outerShdw blurRad="38100" dist="38100" dir="2700000" algn="tl">
                    <a:srgbClr val="000000"/>
                  </a:outerShdw>
                </a:effectLst>
                <a:latin typeface="Calibri" pitchFamily="34" charset="0"/>
              </a:rPr>
              <a:t>Here water-saturated conditions and high temperature are attained. Partial melts are produced.</a:t>
            </a:r>
            <a:endParaRPr lang="en-GB" sz="2000" dirty="0">
              <a:solidFill>
                <a:schemeClr val="bg1"/>
              </a:solidFill>
              <a:effectLst>
                <a:outerShdw blurRad="38100" dist="38100" dir="2700000" algn="tl">
                  <a:srgbClr val="000000"/>
                </a:outerShdw>
              </a:effectLst>
              <a:latin typeface="Calibri" pitchFamily="34" charset="0"/>
            </a:endParaRPr>
          </a:p>
        </p:txBody>
      </p:sp>
      <p:grpSp>
        <p:nvGrpSpPr>
          <p:cNvPr id="15" name="Group 72"/>
          <p:cNvGrpSpPr>
            <a:grpSpLocks/>
          </p:cNvGrpSpPr>
          <p:nvPr/>
        </p:nvGrpSpPr>
        <p:grpSpPr bwMode="auto">
          <a:xfrm>
            <a:off x="5648325" y="4094163"/>
            <a:ext cx="111125" cy="608012"/>
            <a:chOff x="3273" y="2728"/>
            <a:chExt cx="70" cy="383"/>
          </a:xfrm>
          <a:effectLst>
            <a:outerShdw blurRad="50800" dist="38100" dir="2700000" algn="tl" rotWithShape="0">
              <a:prstClr val="black">
                <a:alpha val="40000"/>
              </a:prstClr>
            </a:outerShdw>
          </a:effectLst>
        </p:grpSpPr>
        <p:sp>
          <p:nvSpPr>
            <p:cNvPr id="1219657" name="Freeform 73"/>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58" name="AutoShape 74"/>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6" name="Group 75"/>
          <p:cNvGrpSpPr>
            <a:grpSpLocks/>
          </p:cNvGrpSpPr>
          <p:nvPr/>
        </p:nvGrpSpPr>
        <p:grpSpPr bwMode="auto">
          <a:xfrm>
            <a:off x="5878513" y="3741738"/>
            <a:ext cx="111125" cy="608012"/>
            <a:chOff x="3273" y="2728"/>
            <a:chExt cx="70" cy="383"/>
          </a:xfrm>
          <a:effectLst>
            <a:outerShdw blurRad="50800" dist="38100" dir="2700000" algn="tl" rotWithShape="0">
              <a:prstClr val="black">
                <a:alpha val="40000"/>
              </a:prstClr>
            </a:outerShdw>
          </a:effectLst>
        </p:grpSpPr>
        <p:sp>
          <p:nvSpPr>
            <p:cNvPr id="1219660" name="Freeform 76"/>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61" name="AutoShape 77"/>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7" name="Group 78"/>
          <p:cNvGrpSpPr>
            <a:grpSpLocks/>
          </p:cNvGrpSpPr>
          <p:nvPr/>
        </p:nvGrpSpPr>
        <p:grpSpPr bwMode="auto">
          <a:xfrm>
            <a:off x="6111875" y="3390900"/>
            <a:ext cx="111125" cy="608013"/>
            <a:chOff x="3273" y="2728"/>
            <a:chExt cx="70" cy="383"/>
          </a:xfrm>
          <a:effectLst>
            <a:outerShdw blurRad="50800" dist="38100" dir="2700000" algn="tl" rotWithShape="0">
              <a:prstClr val="black">
                <a:alpha val="40000"/>
              </a:prstClr>
            </a:outerShdw>
          </a:effectLst>
        </p:grpSpPr>
        <p:sp>
          <p:nvSpPr>
            <p:cNvPr id="1219663" name="Freeform 79"/>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19664" name="AutoShape 80"/>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219611" name="Freeform 27"/>
          <p:cNvSpPr>
            <a:spLocks/>
          </p:cNvSpPr>
          <p:nvPr/>
        </p:nvSpPr>
        <p:spPr bwMode="auto">
          <a:xfrm>
            <a:off x="4656138" y="3860800"/>
            <a:ext cx="277812" cy="723900"/>
          </a:xfrm>
          <a:custGeom>
            <a:avLst/>
            <a:gdLst/>
            <a:ahLst/>
            <a:cxnLst>
              <a:cxn ang="0">
                <a:pos x="13" y="422"/>
              </a:cxn>
              <a:cxn ang="0">
                <a:pos x="21" y="278"/>
              </a:cxn>
              <a:cxn ang="0">
                <a:pos x="11" y="168"/>
              </a:cxn>
              <a:cxn ang="0">
                <a:pos x="5" y="66"/>
              </a:cxn>
              <a:cxn ang="0">
                <a:pos x="29" y="8"/>
              </a:cxn>
              <a:cxn ang="0">
                <a:pos x="111" y="16"/>
              </a:cxn>
              <a:cxn ang="0">
                <a:pos x="163" y="86"/>
              </a:cxn>
              <a:cxn ang="0">
                <a:pos x="165" y="176"/>
              </a:cxn>
              <a:cxn ang="0">
                <a:pos x="105" y="282"/>
              </a:cxn>
              <a:cxn ang="0">
                <a:pos x="15" y="434"/>
              </a:cxn>
              <a:cxn ang="0">
                <a:pos x="13" y="422"/>
              </a:cxn>
            </a:cxnLst>
            <a:rect l="0" t="0" r="r" b="b"/>
            <a:pathLst>
              <a:path w="175" h="456">
                <a:moveTo>
                  <a:pt x="13" y="422"/>
                </a:moveTo>
                <a:cubicBezTo>
                  <a:pt x="14" y="396"/>
                  <a:pt x="21" y="320"/>
                  <a:pt x="21" y="278"/>
                </a:cubicBezTo>
                <a:cubicBezTo>
                  <a:pt x="21" y="236"/>
                  <a:pt x="14" y="203"/>
                  <a:pt x="11" y="168"/>
                </a:cubicBezTo>
                <a:cubicBezTo>
                  <a:pt x="8" y="133"/>
                  <a:pt x="2" y="93"/>
                  <a:pt x="5" y="66"/>
                </a:cubicBezTo>
                <a:cubicBezTo>
                  <a:pt x="8" y="39"/>
                  <a:pt x="11" y="16"/>
                  <a:pt x="29" y="8"/>
                </a:cubicBezTo>
                <a:cubicBezTo>
                  <a:pt x="47" y="0"/>
                  <a:pt x="89" y="3"/>
                  <a:pt x="111" y="16"/>
                </a:cubicBezTo>
                <a:cubicBezTo>
                  <a:pt x="133" y="29"/>
                  <a:pt x="154" y="60"/>
                  <a:pt x="163" y="86"/>
                </a:cubicBezTo>
                <a:cubicBezTo>
                  <a:pt x="172" y="112"/>
                  <a:pt x="175" y="143"/>
                  <a:pt x="165" y="176"/>
                </a:cubicBezTo>
                <a:cubicBezTo>
                  <a:pt x="155" y="209"/>
                  <a:pt x="130" y="239"/>
                  <a:pt x="105" y="282"/>
                </a:cubicBezTo>
                <a:cubicBezTo>
                  <a:pt x="80" y="325"/>
                  <a:pt x="30" y="412"/>
                  <a:pt x="15" y="434"/>
                </a:cubicBezTo>
                <a:cubicBezTo>
                  <a:pt x="0" y="456"/>
                  <a:pt x="12" y="448"/>
                  <a:pt x="13" y="422"/>
                </a:cubicBezTo>
                <a:close/>
              </a:path>
            </a:pathLst>
          </a:custGeom>
          <a:gradFill rotWithShape="1">
            <a:gsLst>
              <a:gs pos="0">
                <a:srgbClr val="FFFF00"/>
              </a:gs>
              <a:gs pos="100000">
                <a:srgbClr val="FF000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
        <p:nvSpPr>
          <p:cNvPr id="1219615" name="Freeform 31"/>
          <p:cNvSpPr>
            <a:spLocks/>
          </p:cNvSpPr>
          <p:nvPr/>
        </p:nvSpPr>
        <p:spPr bwMode="auto">
          <a:xfrm>
            <a:off x="4379913" y="4316413"/>
            <a:ext cx="271462" cy="669925"/>
          </a:xfrm>
          <a:custGeom>
            <a:avLst/>
            <a:gdLst/>
            <a:ahLst/>
            <a:cxnLst>
              <a:cxn ang="0">
                <a:pos x="9" y="391"/>
              </a:cxn>
              <a:cxn ang="0">
                <a:pos x="1" y="337"/>
              </a:cxn>
              <a:cxn ang="0">
                <a:pos x="9" y="281"/>
              </a:cxn>
              <a:cxn ang="0">
                <a:pos x="41" y="277"/>
              </a:cxn>
              <a:cxn ang="0">
                <a:pos x="61" y="255"/>
              </a:cxn>
              <a:cxn ang="0">
                <a:pos x="61" y="189"/>
              </a:cxn>
              <a:cxn ang="0">
                <a:pos x="51" y="85"/>
              </a:cxn>
              <a:cxn ang="0">
                <a:pos x="65" y="15"/>
              </a:cxn>
              <a:cxn ang="0">
                <a:pos x="99" y="5"/>
              </a:cxn>
              <a:cxn ang="0">
                <a:pos x="125" y="43"/>
              </a:cxn>
              <a:cxn ang="0">
                <a:pos x="143" y="137"/>
              </a:cxn>
              <a:cxn ang="0">
                <a:pos x="151" y="203"/>
              </a:cxn>
              <a:cxn ang="0">
                <a:pos x="23" y="407"/>
              </a:cxn>
              <a:cxn ang="0">
                <a:pos x="9" y="391"/>
              </a:cxn>
            </a:cxnLst>
            <a:rect l="0" t="0" r="r" b="b"/>
            <a:pathLst>
              <a:path w="171" h="440">
                <a:moveTo>
                  <a:pt x="9" y="391"/>
                </a:moveTo>
                <a:cubicBezTo>
                  <a:pt x="5" y="379"/>
                  <a:pt x="1" y="355"/>
                  <a:pt x="1" y="337"/>
                </a:cubicBezTo>
                <a:cubicBezTo>
                  <a:pt x="1" y="319"/>
                  <a:pt x="2" y="291"/>
                  <a:pt x="9" y="281"/>
                </a:cubicBezTo>
                <a:cubicBezTo>
                  <a:pt x="16" y="271"/>
                  <a:pt x="32" y="281"/>
                  <a:pt x="41" y="277"/>
                </a:cubicBezTo>
                <a:cubicBezTo>
                  <a:pt x="50" y="273"/>
                  <a:pt x="58" y="270"/>
                  <a:pt x="61" y="255"/>
                </a:cubicBezTo>
                <a:cubicBezTo>
                  <a:pt x="64" y="240"/>
                  <a:pt x="63" y="217"/>
                  <a:pt x="61" y="189"/>
                </a:cubicBezTo>
                <a:cubicBezTo>
                  <a:pt x="59" y="161"/>
                  <a:pt x="50" y="114"/>
                  <a:pt x="51" y="85"/>
                </a:cubicBezTo>
                <a:cubicBezTo>
                  <a:pt x="52" y="56"/>
                  <a:pt x="57" y="28"/>
                  <a:pt x="65" y="15"/>
                </a:cubicBezTo>
                <a:cubicBezTo>
                  <a:pt x="73" y="2"/>
                  <a:pt x="89" y="0"/>
                  <a:pt x="99" y="5"/>
                </a:cubicBezTo>
                <a:cubicBezTo>
                  <a:pt x="109" y="10"/>
                  <a:pt x="118" y="21"/>
                  <a:pt x="125" y="43"/>
                </a:cubicBezTo>
                <a:cubicBezTo>
                  <a:pt x="132" y="65"/>
                  <a:pt x="139" y="110"/>
                  <a:pt x="143" y="137"/>
                </a:cubicBezTo>
                <a:cubicBezTo>
                  <a:pt x="147" y="164"/>
                  <a:pt x="171" y="158"/>
                  <a:pt x="151" y="203"/>
                </a:cubicBezTo>
                <a:cubicBezTo>
                  <a:pt x="131" y="248"/>
                  <a:pt x="46" y="374"/>
                  <a:pt x="23" y="407"/>
                </a:cubicBezTo>
                <a:cubicBezTo>
                  <a:pt x="0" y="440"/>
                  <a:pt x="13" y="403"/>
                  <a:pt x="9" y="391"/>
                </a:cubicBezTo>
                <a:close/>
              </a:path>
            </a:pathLst>
          </a:custGeom>
          <a:gradFill rotWithShape="1">
            <a:gsLst>
              <a:gs pos="0">
                <a:srgbClr val="FFFF00"/>
              </a:gs>
              <a:gs pos="100000">
                <a:srgbClr val="FF000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grpSp>
        <p:nvGrpSpPr>
          <p:cNvPr id="73" name="Group 16"/>
          <p:cNvGrpSpPr>
            <a:grpSpLocks/>
          </p:cNvGrpSpPr>
          <p:nvPr/>
        </p:nvGrpSpPr>
        <p:grpSpPr bwMode="auto">
          <a:xfrm>
            <a:off x="6551613" y="5722938"/>
            <a:ext cx="111125" cy="608012"/>
            <a:chOff x="3273" y="2728"/>
            <a:chExt cx="70" cy="383"/>
          </a:xfrm>
          <a:effectLst>
            <a:outerShdw blurRad="50800" dist="38100" dir="2700000" algn="tl" rotWithShape="0">
              <a:prstClr val="black">
                <a:alpha val="40000"/>
              </a:prstClr>
            </a:outerShdw>
          </a:effectLst>
        </p:grpSpPr>
        <p:sp>
          <p:nvSpPr>
            <p:cNvPr id="74" name="Freeform 17"/>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75" name="AutoShape 18"/>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sp>
        <p:nvSpPr>
          <p:cNvPr id="72" name="Text Box 5"/>
          <p:cNvSpPr txBox="1">
            <a:spLocks noChangeArrowheads="1"/>
          </p:cNvSpPr>
          <p:nvPr/>
        </p:nvSpPr>
        <p:spPr bwMode="auto">
          <a:xfrm>
            <a:off x="25400" y="612775"/>
            <a:ext cx="3482975" cy="2308324"/>
          </a:xfrm>
          <a:prstGeom prst="rect">
            <a:avLst/>
          </a:prstGeom>
          <a:noFill/>
          <a:ln w="9525" algn="ctr">
            <a:noFill/>
            <a:miter lim="800000"/>
            <a:headEnd/>
            <a:tailEnd/>
          </a:ln>
          <a:effectLst/>
        </p:spPr>
        <p:txBody>
          <a:bodyPr wrap="square">
            <a:spAutoFit/>
          </a:bodyPr>
          <a:lstStyle/>
          <a:p>
            <a:r>
              <a:rPr lang="en-GB" sz="2400" dirty="0" smtClean="0">
                <a:solidFill>
                  <a:schemeClr val="bg1"/>
                </a:solidFill>
                <a:effectLst>
                  <a:outerShdw blurRad="38100" dist="38100" dir="2700000" algn="tl">
                    <a:srgbClr val="000000"/>
                  </a:outerShdw>
                </a:effectLst>
                <a:latin typeface="Calibri" pitchFamily="34" charset="0"/>
              </a:rPr>
              <a:t>Detailed cartoon of the mantle wedge, showing how fluids might move from the subducted slab into a region where melts could be generated. </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219648" name="Line 64"/>
          <p:cNvSpPr>
            <a:spLocks noChangeShapeType="1"/>
          </p:cNvSpPr>
          <p:nvPr/>
        </p:nvSpPr>
        <p:spPr bwMode="auto">
          <a:xfrm>
            <a:off x="2876518" y="3860799"/>
            <a:ext cx="1658970" cy="668710"/>
          </a:xfrm>
          <a:prstGeom prst="line">
            <a:avLst/>
          </a:prstGeom>
          <a:noFill/>
          <a:ln w="38100">
            <a:solidFill>
              <a:schemeClr val="bg1"/>
            </a:solidFill>
            <a:round/>
            <a:headEnd/>
            <a:tailEnd type="triangl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6" name="Text Box 4"/>
          <p:cNvSpPr txBox="1">
            <a:spLocks noChangeArrowheads="1"/>
          </p:cNvSpPr>
          <p:nvPr/>
        </p:nvSpPr>
        <p:spPr bwMode="auto">
          <a:xfrm>
            <a:off x="717755" y="6329364"/>
            <a:ext cx="2806700" cy="523220"/>
          </a:xfrm>
          <a:prstGeom prst="rect">
            <a:avLst/>
          </a:prstGeom>
          <a:noFill/>
          <a:ln w="9525" algn="ctr">
            <a:noFill/>
            <a:miter lim="800000"/>
            <a:headEnd/>
            <a:tailEnd/>
          </a:ln>
          <a:effectLst/>
        </p:spPr>
        <p:txBody>
          <a:bodyPr>
            <a:spAutoFit/>
          </a:bodyPr>
          <a:lstStyle/>
          <a:p>
            <a:pP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Stern, 2002 (Rev</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err="1" smtClean="0">
                <a:solidFill>
                  <a:schemeClr val="bg1"/>
                </a:solidFill>
                <a:effectLst>
                  <a:outerShdw blurRad="38100" dist="38100" dir="2700000" algn="tl">
                    <a:srgbClr val="000000"/>
                  </a:outerShdw>
                </a:effectLst>
                <a:latin typeface="Calibri" pitchFamily="34" charset="0"/>
              </a:rPr>
              <a:t>Geophys</a:t>
            </a:r>
            <a:r>
              <a:rPr lang="en-GB" sz="1400" dirty="0" smtClean="0">
                <a:solidFill>
                  <a:schemeClr val="bg1"/>
                </a:solidFill>
                <a:effectLst>
                  <a:outerShdw blurRad="38100" dist="38100" dir="2700000" algn="tl">
                    <a:srgbClr val="000000"/>
                  </a:outerShdw>
                </a:effectLst>
                <a:latin typeface="Calibri" pitchFamily="34" charset="0"/>
              </a:rPr>
              <a:t>., 40, </a:t>
            </a:r>
            <a:r>
              <a:rPr lang="en-GB" sz="1400" dirty="0" smtClean="0">
                <a:solidFill>
                  <a:schemeClr val="bg1"/>
                </a:solidFill>
                <a:effectLst>
                  <a:outerShdw blurRad="38100" dist="38100" dir="2700000" algn="tl">
                    <a:srgbClr val="000000"/>
                  </a:outerShdw>
                </a:effectLst>
                <a:latin typeface="Calibri" pitchFamily="34" charset="0"/>
              </a:rPr>
              <a:t>doi:10.1029/2001RG000108)</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19603"/>
                                        </p:tgtEl>
                                        <p:attrNameLst>
                                          <p:attrName>style.visibility</p:attrName>
                                        </p:attrNameLst>
                                      </p:cBhvr>
                                      <p:to>
                                        <p:strVal val="visible"/>
                                      </p:to>
                                    </p:set>
                                    <p:animEffect transition="in" filter="wipe(right)">
                                      <p:cBhvr>
                                        <p:cTn id="12" dur="2000"/>
                                        <p:tgtEl>
                                          <p:spTgt spid="1219603"/>
                                        </p:tgtEl>
                                      </p:cBhvr>
                                    </p:animEffect>
                                  </p:childTnLst>
                                </p:cTn>
                              </p:par>
                            </p:childTnLst>
                          </p:cTn>
                        </p:par>
                        <p:par>
                          <p:cTn id="13" fill="hold">
                            <p:stCondLst>
                              <p:cond delay="20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3000"/>
                                        <p:tgtEl>
                                          <p:spTgt spid="6"/>
                                        </p:tgtEl>
                                      </p:cBhvr>
                                    </p:animEffect>
                                  </p:childTnLst>
                                </p:cTn>
                              </p:par>
                            </p:childTnLst>
                          </p:cTn>
                        </p:par>
                        <p:par>
                          <p:cTn id="17" fill="hold">
                            <p:stCondLst>
                              <p:cond delay="5000"/>
                            </p:stCondLst>
                            <p:childTnLst>
                              <p:par>
                                <p:cTn id="18" presetID="22" presetClass="entr" presetSubtype="2" fill="hold" grpId="0" nodeType="afterEffect">
                                  <p:stCondLst>
                                    <p:cond delay="0"/>
                                  </p:stCondLst>
                                  <p:childTnLst>
                                    <p:set>
                                      <p:cBhvr>
                                        <p:cTn id="19" dur="1" fill="hold">
                                          <p:stCondLst>
                                            <p:cond delay="0"/>
                                          </p:stCondLst>
                                        </p:cTn>
                                        <p:tgtEl>
                                          <p:spTgt spid="1219607"/>
                                        </p:tgtEl>
                                        <p:attrNameLst>
                                          <p:attrName>style.visibility</p:attrName>
                                        </p:attrNameLst>
                                      </p:cBhvr>
                                      <p:to>
                                        <p:strVal val="visible"/>
                                      </p:to>
                                    </p:set>
                                    <p:animEffect transition="in" filter="wipe(right)">
                                      <p:cBhvr>
                                        <p:cTn id="20" dur="2000"/>
                                        <p:tgtEl>
                                          <p:spTgt spid="1219607"/>
                                        </p:tgtEl>
                                      </p:cBhvr>
                                    </p:animEffect>
                                  </p:childTnLst>
                                </p:cTn>
                              </p:par>
                            </p:childTnLst>
                          </p:cTn>
                        </p:par>
                        <p:par>
                          <p:cTn id="21" fill="hold">
                            <p:stCondLst>
                              <p:cond delay="70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3000"/>
                                        <p:tgtEl>
                                          <p:spTgt spid="7"/>
                                        </p:tgtEl>
                                      </p:cBhvr>
                                    </p:animEffect>
                                  </p:childTnLst>
                                </p:cTn>
                              </p:par>
                            </p:childTnLst>
                          </p:cTn>
                        </p:par>
                        <p:par>
                          <p:cTn id="25" fill="hold">
                            <p:stCondLst>
                              <p:cond delay="10000"/>
                            </p:stCondLst>
                            <p:childTnLst>
                              <p:par>
                                <p:cTn id="26" presetID="10" presetClass="entr" presetSubtype="0" fill="hold" grpId="0" nodeType="afterEffect">
                                  <p:stCondLst>
                                    <p:cond delay="0"/>
                                  </p:stCondLst>
                                  <p:childTnLst>
                                    <p:set>
                                      <p:cBhvr>
                                        <p:cTn id="27" dur="1" fill="hold">
                                          <p:stCondLst>
                                            <p:cond delay="0"/>
                                          </p:stCondLst>
                                        </p:cTn>
                                        <p:tgtEl>
                                          <p:spTgt spid="1219643"/>
                                        </p:tgtEl>
                                        <p:attrNameLst>
                                          <p:attrName>style.visibility</p:attrName>
                                        </p:attrNameLst>
                                      </p:cBhvr>
                                      <p:to>
                                        <p:strVal val="visible"/>
                                      </p:to>
                                    </p:set>
                                    <p:animEffect transition="in" filter="fade">
                                      <p:cBhvr>
                                        <p:cTn id="28" dur="1000"/>
                                        <p:tgtEl>
                                          <p:spTgt spid="1219643"/>
                                        </p:tgtEl>
                                      </p:cBhvr>
                                    </p:animEffect>
                                  </p:childTnLst>
                                </p:cTn>
                              </p:par>
                            </p:childTnLst>
                          </p:cTn>
                        </p:par>
                        <p:par>
                          <p:cTn id="29" fill="hold">
                            <p:stCondLst>
                              <p:cond delay="11000"/>
                            </p:stCondLst>
                            <p:childTnLst>
                              <p:par>
                                <p:cTn id="30" presetID="10" presetClass="entr" presetSubtype="0" fill="hold" grpId="0" nodeType="afterEffect">
                                  <p:stCondLst>
                                    <p:cond delay="0"/>
                                  </p:stCondLst>
                                  <p:childTnLst>
                                    <p:set>
                                      <p:cBhvr>
                                        <p:cTn id="31" dur="1" fill="hold">
                                          <p:stCondLst>
                                            <p:cond delay="0"/>
                                          </p:stCondLst>
                                        </p:cTn>
                                        <p:tgtEl>
                                          <p:spTgt spid="1219644"/>
                                        </p:tgtEl>
                                        <p:attrNameLst>
                                          <p:attrName>style.visibility</p:attrName>
                                        </p:attrNameLst>
                                      </p:cBhvr>
                                      <p:to>
                                        <p:strVal val="visible"/>
                                      </p:to>
                                    </p:set>
                                    <p:animEffect transition="in" filter="fade">
                                      <p:cBhvr>
                                        <p:cTn id="32" dur="500"/>
                                        <p:tgtEl>
                                          <p:spTgt spid="1219644"/>
                                        </p:tgtEl>
                                      </p:cBhvr>
                                    </p:animEffect>
                                  </p:childTnLst>
                                </p:cTn>
                              </p:par>
                            </p:childTnLst>
                          </p:cTn>
                        </p:par>
                        <p:par>
                          <p:cTn id="33" fill="hold">
                            <p:stCondLst>
                              <p:cond delay="11500"/>
                            </p:stCondLst>
                            <p:childTnLst>
                              <p:par>
                                <p:cTn id="34" presetID="22" presetClass="entr" presetSubtype="8" fill="hold" nodeType="afterEffect">
                                  <p:stCondLst>
                                    <p:cond delay="0"/>
                                  </p:stCondLst>
                                  <p:childTnLst>
                                    <p:set>
                                      <p:cBhvr>
                                        <p:cTn id="35" dur="1" fill="hold">
                                          <p:stCondLst>
                                            <p:cond delay="0"/>
                                          </p:stCondLst>
                                        </p:cTn>
                                        <p:tgtEl>
                                          <p:spTgt spid="1219645"/>
                                        </p:tgtEl>
                                        <p:attrNameLst>
                                          <p:attrName>style.visibility</p:attrName>
                                        </p:attrNameLst>
                                      </p:cBhvr>
                                      <p:to>
                                        <p:strVal val="visible"/>
                                      </p:to>
                                    </p:set>
                                    <p:animEffect transition="in" filter="wipe(left)">
                                      <p:cBhvr>
                                        <p:cTn id="36" dur="500"/>
                                        <p:tgtEl>
                                          <p:spTgt spid="121964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19646"/>
                                        </p:tgtEl>
                                        <p:attrNameLst>
                                          <p:attrName>style.visibility</p:attrName>
                                        </p:attrNameLst>
                                      </p:cBhvr>
                                      <p:to>
                                        <p:strVal val="visible"/>
                                      </p:to>
                                    </p:set>
                                    <p:animEffect transition="in" filter="fade">
                                      <p:cBhvr>
                                        <p:cTn id="41" dur="1000"/>
                                        <p:tgtEl>
                                          <p:spTgt spid="1219646"/>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219647"/>
                                        </p:tgtEl>
                                        <p:attrNameLst>
                                          <p:attrName>style.visibility</p:attrName>
                                        </p:attrNameLst>
                                      </p:cBhvr>
                                      <p:to>
                                        <p:strVal val="visible"/>
                                      </p:to>
                                    </p:set>
                                    <p:animEffect transition="in" filter="fade">
                                      <p:cBhvr>
                                        <p:cTn id="45" dur="500"/>
                                        <p:tgtEl>
                                          <p:spTgt spid="1219647"/>
                                        </p:tgtEl>
                                      </p:cBhvr>
                                    </p:animEffect>
                                  </p:childTnLst>
                                </p:cTn>
                              </p:par>
                            </p:childTnLst>
                          </p:cTn>
                        </p:par>
                        <p:par>
                          <p:cTn id="46" fill="hold">
                            <p:stCondLst>
                              <p:cond delay="1500"/>
                            </p:stCondLst>
                            <p:childTnLst>
                              <p:par>
                                <p:cTn id="47" presetID="22" presetClass="entr" presetSubtype="8" fill="hold" nodeType="afterEffect">
                                  <p:stCondLst>
                                    <p:cond delay="0"/>
                                  </p:stCondLst>
                                  <p:childTnLst>
                                    <p:set>
                                      <p:cBhvr>
                                        <p:cTn id="48" dur="1" fill="hold">
                                          <p:stCondLst>
                                            <p:cond delay="0"/>
                                          </p:stCondLst>
                                        </p:cTn>
                                        <p:tgtEl>
                                          <p:spTgt spid="1219648"/>
                                        </p:tgtEl>
                                        <p:attrNameLst>
                                          <p:attrName>style.visibility</p:attrName>
                                        </p:attrNameLst>
                                      </p:cBhvr>
                                      <p:to>
                                        <p:strVal val="visible"/>
                                      </p:to>
                                    </p:set>
                                    <p:animEffect transition="in" filter="wipe(left)">
                                      <p:cBhvr>
                                        <p:cTn id="49" dur="500"/>
                                        <p:tgtEl>
                                          <p:spTgt spid="121964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219615"/>
                                        </p:tgtEl>
                                        <p:attrNameLst>
                                          <p:attrName>style.visibility</p:attrName>
                                        </p:attrNameLst>
                                      </p:cBhvr>
                                      <p:to>
                                        <p:strVal val="visible"/>
                                      </p:to>
                                    </p:set>
                                    <p:animEffect transition="in" filter="wipe(down)">
                                      <p:cBhvr>
                                        <p:cTn id="54" dur="2000"/>
                                        <p:tgtEl>
                                          <p:spTgt spid="1219615"/>
                                        </p:tgtEl>
                                      </p:cBhvr>
                                    </p:animEffect>
                                  </p:childTnLst>
                                </p:cTn>
                              </p:par>
                            </p:childTnLst>
                          </p:cTn>
                        </p:par>
                        <p:par>
                          <p:cTn id="55" fill="hold">
                            <p:stCondLst>
                              <p:cond delay="2000"/>
                            </p:stCondLst>
                            <p:childTnLst>
                              <p:par>
                                <p:cTn id="56" presetID="22" presetClass="entr" presetSubtype="4" fill="hold" grpId="0" nodeType="afterEffect">
                                  <p:stCondLst>
                                    <p:cond delay="0"/>
                                  </p:stCondLst>
                                  <p:childTnLst>
                                    <p:set>
                                      <p:cBhvr>
                                        <p:cTn id="57" dur="1" fill="hold">
                                          <p:stCondLst>
                                            <p:cond delay="0"/>
                                          </p:stCondLst>
                                        </p:cTn>
                                        <p:tgtEl>
                                          <p:spTgt spid="1219611"/>
                                        </p:tgtEl>
                                        <p:attrNameLst>
                                          <p:attrName>style.visibility</p:attrName>
                                        </p:attrNameLst>
                                      </p:cBhvr>
                                      <p:to>
                                        <p:strVal val="visible"/>
                                      </p:to>
                                    </p:set>
                                    <p:animEffect transition="in" filter="wipe(down)">
                                      <p:cBhvr>
                                        <p:cTn id="58" dur="2000"/>
                                        <p:tgtEl>
                                          <p:spTgt spid="1219611"/>
                                        </p:tgtEl>
                                      </p:cBhvr>
                                    </p:animEffect>
                                  </p:childTnLst>
                                </p:cTn>
                              </p:par>
                            </p:childTnLst>
                          </p:cTn>
                        </p:par>
                        <p:par>
                          <p:cTn id="59" fill="hold">
                            <p:stCondLst>
                              <p:cond delay="4000"/>
                            </p:stCondLst>
                            <p:childTnLst>
                              <p:par>
                                <p:cTn id="60" presetID="22" presetClass="entr" presetSubtype="4" fill="hold" grpId="0" nodeType="afterEffect">
                                  <p:stCondLst>
                                    <p:cond delay="0"/>
                                  </p:stCondLst>
                                  <p:childTnLst>
                                    <p:set>
                                      <p:cBhvr>
                                        <p:cTn id="61" dur="1" fill="hold">
                                          <p:stCondLst>
                                            <p:cond delay="0"/>
                                          </p:stCondLst>
                                        </p:cTn>
                                        <p:tgtEl>
                                          <p:spTgt spid="1219617"/>
                                        </p:tgtEl>
                                        <p:attrNameLst>
                                          <p:attrName>style.visibility</p:attrName>
                                        </p:attrNameLst>
                                      </p:cBhvr>
                                      <p:to>
                                        <p:strVal val="visible"/>
                                      </p:to>
                                    </p:set>
                                    <p:animEffect transition="in" filter="wipe(down)">
                                      <p:cBhvr>
                                        <p:cTn id="62" dur="2000"/>
                                        <p:tgtEl>
                                          <p:spTgt spid="1219617"/>
                                        </p:tgtEl>
                                      </p:cBhvr>
                                    </p:animEffect>
                                  </p:childTnLst>
                                </p:cTn>
                              </p:par>
                            </p:childTnLst>
                          </p:cTn>
                        </p:par>
                        <p:par>
                          <p:cTn id="63" fill="hold">
                            <p:stCondLst>
                              <p:cond delay="6000"/>
                            </p:stCondLst>
                            <p:childTnLst>
                              <p:par>
                                <p:cTn id="64" presetID="22" presetClass="entr" presetSubtype="4" fill="hold" grpId="0" nodeType="afterEffect">
                                  <p:stCondLst>
                                    <p:cond delay="0"/>
                                  </p:stCondLst>
                                  <p:childTnLst>
                                    <p:set>
                                      <p:cBhvr>
                                        <p:cTn id="65" dur="1" fill="hold">
                                          <p:stCondLst>
                                            <p:cond delay="0"/>
                                          </p:stCondLst>
                                        </p:cTn>
                                        <p:tgtEl>
                                          <p:spTgt spid="1219618"/>
                                        </p:tgtEl>
                                        <p:attrNameLst>
                                          <p:attrName>style.visibility</p:attrName>
                                        </p:attrNameLst>
                                      </p:cBhvr>
                                      <p:to>
                                        <p:strVal val="visible"/>
                                      </p:to>
                                    </p:set>
                                    <p:animEffect transition="in" filter="wipe(down)">
                                      <p:cBhvr>
                                        <p:cTn id="66" dur="2000"/>
                                        <p:tgtEl>
                                          <p:spTgt spid="1219618"/>
                                        </p:tgtEl>
                                      </p:cBhvr>
                                    </p:animEffect>
                                  </p:childTnLst>
                                </p:cTn>
                              </p:par>
                            </p:childTnLst>
                          </p:cTn>
                        </p:par>
                        <p:par>
                          <p:cTn id="67" fill="hold">
                            <p:stCondLst>
                              <p:cond delay="8000"/>
                            </p:stCondLst>
                            <p:childTnLst>
                              <p:par>
                                <p:cTn id="68" presetID="22" presetClass="entr" presetSubtype="4" fill="hold" grpId="0" nodeType="afterEffect">
                                  <p:stCondLst>
                                    <p:cond delay="0"/>
                                  </p:stCondLst>
                                  <p:childTnLst>
                                    <p:set>
                                      <p:cBhvr>
                                        <p:cTn id="69" dur="1" fill="hold">
                                          <p:stCondLst>
                                            <p:cond delay="0"/>
                                          </p:stCondLst>
                                        </p:cTn>
                                        <p:tgtEl>
                                          <p:spTgt spid="1219619"/>
                                        </p:tgtEl>
                                        <p:attrNameLst>
                                          <p:attrName>style.visibility</p:attrName>
                                        </p:attrNameLst>
                                      </p:cBhvr>
                                      <p:to>
                                        <p:strVal val="visible"/>
                                      </p:to>
                                    </p:set>
                                    <p:animEffect transition="in" filter="wipe(down)">
                                      <p:cBhvr>
                                        <p:cTn id="70" dur="2000"/>
                                        <p:tgtEl>
                                          <p:spTgt spid="1219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603" grpId="0" animBg="1"/>
      <p:bldP spid="1219607" grpId="0" animBg="1"/>
      <p:bldP spid="1219617" grpId="0" animBg="1"/>
      <p:bldP spid="1219618" grpId="0" animBg="1"/>
      <p:bldP spid="1219619" grpId="0" animBg="1"/>
      <p:bldP spid="1219643" grpId="0" animBg="1"/>
      <p:bldP spid="1219644" grpId="0"/>
      <p:bldP spid="1219646" grpId="0" animBg="1"/>
      <p:bldP spid="1219647" grpId="0"/>
      <p:bldP spid="1219611" grpId="0" animBg="1"/>
      <p:bldP spid="12196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3513138" y="452429"/>
            <a:ext cx="5607050" cy="6405571"/>
            <a:chOff x="3513138" y="452429"/>
            <a:chExt cx="5607050" cy="6405571"/>
          </a:xfrm>
        </p:grpSpPr>
        <p:grpSp>
          <p:nvGrpSpPr>
            <p:cNvPr id="98" name="Group 6"/>
            <p:cNvGrpSpPr>
              <a:grpSpLocks/>
            </p:cNvGrpSpPr>
            <p:nvPr/>
          </p:nvGrpSpPr>
          <p:grpSpPr bwMode="auto">
            <a:xfrm>
              <a:off x="3513138" y="533400"/>
              <a:ext cx="5607050" cy="6324600"/>
              <a:chOff x="2213" y="336"/>
              <a:chExt cx="3532" cy="3984"/>
            </a:xfrm>
          </p:grpSpPr>
          <p:pic>
            <p:nvPicPr>
              <p:cNvPr id="99" name="Picture 7"/>
              <p:cNvPicPr>
                <a:picLocks noChangeAspect="1" noChangeArrowheads="1"/>
              </p:cNvPicPr>
              <p:nvPr/>
            </p:nvPicPr>
            <p:blipFill>
              <a:blip r:embed="rId3" cstate="print"/>
              <a:srcRect l="5391" r="3505"/>
              <a:stretch>
                <a:fillRect/>
              </a:stretch>
            </p:blipFill>
            <p:spPr bwMode="auto">
              <a:xfrm>
                <a:off x="2213" y="336"/>
                <a:ext cx="3532" cy="3984"/>
              </a:xfrm>
              <a:prstGeom prst="rect">
                <a:avLst/>
              </a:prstGeom>
              <a:noFill/>
              <a:ln w="9525" algn="ctr">
                <a:noFill/>
                <a:miter lim="800000"/>
                <a:headEnd/>
                <a:tailEnd/>
              </a:ln>
            </p:spPr>
          </p:pic>
          <p:sp>
            <p:nvSpPr>
              <p:cNvPr id="100" name="AutoShape 8"/>
              <p:cNvSpPr>
                <a:spLocks noChangeArrowheads="1"/>
              </p:cNvSpPr>
              <p:nvPr/>
            </p:nvSpPr>
            <p:spPr bwMode="auto">
              <a:xfrm rot="-46616257">
                <a:off x="3575" y="1040"/>
                <a:ext cx="1425" cy="195"/>
              </a:xfrm>
              <a:prstGeom prst="roundRect">
                <a:avLst>
                  <a:gd name="adj" fmla="val 16667"/>
                </a:avLst>
              </a:prstGeom>
              <a:solidFill>
                <a:schemeClr val="bg1"/>
              </a:solidFill>
              <a:ln w="9525" algn="ctr">
                <a:noFill/>
                <a:round/>
                <a:headEnd/>
                <a:tailEnd/>
              </a:ln>
              <a:effectLst/>
            </p:spPr>
            <p:txBody>
              <a:bodyPr wrap="none" anchor="ctr"/>
              <a:lstStyle/>
              <a:p>
                <a:pPr>
                  <a:defRPr/>
                </a:pPr>
                <a:endParaRPr lang="en-GB">
                  <a:latin typeface="Calibri" pitchFamily="34" charset="0"/>
                </a:endParaRPr>
              </a:p>
            </p:txBody>
          </p:sp>
        </p:grpSp>
        <p:sp>
          <p:nvSpPr>
            <p:cNvPr id="101" name="AutoShape 10"/>
            <p:cNvSpPr>
              <a:spLocks noChangeArrowheads="1"/>
            </p:cNvSpPr>
            <p:nvPr/>
          </p:nvSpPr>
          <p:spPr bwMode="auto">
            <a:xfrm rot="-3422148">
              <a:off x="4672651" y="3782823"/>
              <a:ext cx="2208212" cy="601203"/>
            </a:xfrm>
            <a:prstGeom prst="roundRect">
              <a:avLst>
                <a:gd name="adj" fmla="val 16667"/>
              </a:avLst>
            </a:prstGeom>
            <a:solidFill>
              <a:srgbClr val="FFCC00"/>
            </a:solidFill>
            <a:ln w="9525" algn="ctr">
              <a:noFill/>
              <a:round/>
              <a:headEnd/>
              <a:tailEnd/>
            </a:ln>
            <a:effectLst>
              <a:softEdge rad="127000"/>
            </a:effectLst>
          </p:spPr>
          <p:txBody>
            <a:bodyPr vert="eaVert" wrap="none" anchor="ctr"/>
            <a:lstStyle/>
            <a:p>
              <a:pPr>
                <a:defRPr/>
              </a:pPr>
              <a:endParaRPr lang="en-GB">
                <a:latin typeface="Calibri" pitchFamily="34" charset="0"/>
              </a:endParaRPr>
            </a:p>
          </p:txBody>
        </p:sp>
        <p:sp>
          <p:nvSpPr>
            <p:cNvPr id="102" name="AutoShape 9"/>
            <p:cNvSpPr>
              <a:spLocks noChangeArrowheads="1"/>
            </p:cNvSpPr>
            <p:nvPr/>
          </p:nvSpPr>
          <p:spPr bwMode="auto">
            <a:xfrm rot="-25022148">
              <a:off x="5471780" y="1762541"/>
              <a:ext cx="3235325" cy="615102"/>
            </a:xfrm>
            <a:prstGeom prst="roundRect">
              <a:avLst>
                <a:gd name="adj" fmla="val 16667"/>
              </a:avLst>
            </a:prstGeom>
            <a:solidFill>
              <a:srgbClr val="FFCC00"/>
            </a:solidFill>
            <a:ln w="9525" algn="ctr">
              <a:noFill/>
              <a:round/>
              <a:headEnd/>
              <a:tailEnd/>
            </a:ln>
            <a:effectLst>
              <a:softEdge rad="127000"/>
            </a:effectLst>
          </p:spPr>
          <p:txBody>
            <a:bodyPr wrap="none" anchor="ctr"/>
            <a:lstStyle/>
            <a:p>
              <a:pPr>
                <a:defRPr/>
              </a:pPr>
              <a:endParaRPr lang="en-GB">
                <a:latin typeface="Calibri" pitchFamily="34" charset="0"/>
              </a:endParaRPr>
            </a:p>
          </p:txBody>
        </p:sp>
        <p:sp>
          <p:nvSpPr>
            <p:cNvPr id="103" name="AutoShape 10"/>
            <p:cNvSpPr>
              <a:spLocks noChangeArrowheads="1"/>
            </p:cNvSpPr>
            <p:nvPr/>
          </p:nvSpPr>
          <p:spPr bwMode="auto">
            <a:xfrm rot="-25022148">
              <a:off x="5787443" y="2107229"/>
              <a:ext cx="2208213" cy="604800"/>
            </a:xfrm>
            <a:prstGeom prst="roundRect">
              <a:avLst>
                <a:gd name="adj" fmla="val 16667"/>
              </a:avLst>
            </a:prstGeom>
            <a:solidFill>
              <a:srgbClr val="FFCC00"/>
            </a:solidFill>
            <a:ln w="9525" algn="ctr">
              <a:noFill/>
              <a:round/>
              <a:headEnd/>
              <a:tailEnd/>
            </a:ln>
            <a:effectLst>
              <a:softEdge rad="127000"/>
            </a:effectLst>
          </p:spPr>
          <p:txBody>
            <a:bodyPr wrap="none" anchor="ctr"/>
            <a:lstStyle/>
            <a:p>
              <a:pPr>
                <a:defRPr/>
              </a:pPr>
              <a:endParaRPr lang="en-GB">
                <a:latin typeface="Calibri" pitchFamily="34" charset="0"/>
              </a:endParaRPr>
            </a:p>
          </p:txBody>
        </p:sp>
        <p:sp>
          <p:nvSpPr>
            <p:cNvPr id="104" name="AutoShape 11"/>
            <p:cNvSpPr>
              <a:spLocks noChangeArrowheads="1"/>
            </p:cNvSpPr>
            <p:nvPr/>
          </p:nvSpPr>
          <p:spPr bwMode="auto">
            <a:xfrm>
              <a:off x="4224338" y="5195888"/>
              <a:ext cx="1146175" cy="817562"/>
            </a:xfrm>
            <a:prstGeom prst="roundRect">
              <a:avLst>
                <a:gd name="adj" fmla="val 16667"/>
              </a:avLst>
            </a:prstGeom>
            <a:noFill/>
            <a:ln w="38100" algn="ctr">
              <a:solidFill>
                <a:srgbClr val="FF0000"/>
              </a:solidFill>
              <a:round/>
              <a:headEnd/>
              <a:tailEnd/>
            </a:ln>
            <a:effectLst/>
          </p:spPr>
          <p:txBody>
            <a:bodyPr wrap="none" anchor="ctr"/>
            <a:lstStyle/>
            <a:p>
              <a:pPr>
                <a:defRPr/>
              </a:pPr>
              <a:endParaRPr lang="en-GB">
                <a:latin typeface="Calibri" pitchFamily="34" charset="0"/>
              </a:endParaRPr>
            </a:p>
          </p:txBody>
        </p:sp>
        <p:sp>
          <p:nvSpPr>
            <p:cNvPr id="105" name="Rectangle 12"/>
            <p:cNvSpPr>
              <a:spLocks noChangeArrowheads="1"/>
            </p:cNvSpPr>
            <p:nvPr/>
          </p:nvSpPr>
          <p:spPr bwMode="auto">
            <a:xfrm>
              <a:off x="6435725" y="5122863"/>
              <a:ext cx="363538" cy="233362"/>
            </a:xfrm>
            <a:prstGeom prst="rect">
              <a:avLst/>
            </a:prstGeom>
            <a:solidFill>
              <a:srgbClr val="FFCC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grpSp>
          <p:nvGrpSpPr>
            <p:cNvPr id="106" name="Group 13"/>
            <p:cNvGrpSpPr>
              <a:grpSpLocks/>
            </p:cNvGrpSpPr>
            <p:nvPr/>
          </p:nvGrpSpPr>
          <p:grpSpPr bwMode="auto">
            <a:xfrm>
              <a:off x="5457825" y="4330700"/>
              <a:ext cx="111125" cy="608013"/>
              <a:chOff x="3273" y="2728"/>
              <a:chExt cx="70" cy="383"/>
            </a:xfrm>
            <a:effectLst>
              <a:outerShdw blurRad="50800" dist="38100" dir="2700000" algn="tl" rotWithShape="0">
                <a:prstClr val="black">
                  <a:alpha val="40000"/>
                </a:prstClr>
              </a:outerShdw>
            </a:effectLst>
          </p:grpSpPr>
          <p:sp>
            <p:nvSpPr>
              <p:cNvPr id="107" name="Freeform 14"/>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08" name="AutoShape 15"/>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09" name="Freeform 19"/>
            <p:cNvSpPr>
              <a:spLocks/>
            </p:cNvSpPr>
            <p:nvPr/>
          </p:nvSpPr>
          <p:spPr bwMode="auto">
            <a:xfrm>
              <a:off x="4930775" y="4352925"/>
              <a:ext cx="488950" cy="558800"/>
            </a:xfrm>
            <a:custGeom>
              <a:avLst/>
              <a:gdLst/>
              <a:ahLst/>
              <a:cxnLst>
                <a:cxn ang="0">
                  <a:pos x="308" y="108"/>
                </a:cxn>
                <a:cxn ang="0">
                  <a:pos x="268" y="98"/>
                </a:cxn>
                <a:cxn ang="0">
                  <a:pos x="247" y="60"/>
                </a:cxn>
                <a:cxn ang="0">
                  <a:pos x="220" y="14"/>
                </a:cxn>
                <a:cxn ang="0">
                  <a:pos x="186" y="0"/>
                </a:cxn>
                <a:cxn ang="0">
                  <a:pos x="108" y="16"/>
                </a:cxn>
                <a:cxn ang="0">
                  <a:pos x="80" y="66"/>
                </a:cxn>
                <a:cxn ang="0">
                  <a:pos x="46" y="100"/>
                </a:cxn>
                <a:cxn ang="0">
                  <a:pos x="16" y="124"/>
                </a:cxn>
                <a:cxn ang="0">
                  <a:pos x="0" y="156"/>
                </a:cxn>
                <a:cxn ang="0">
                  <a:pos x="0" y="352"/>
                </a:cxn>
                <a:cxn ang="0">
                  <a:pos x="268" y="352"/>
                </a:cxn>
                <a:cxn ang="0">
                  <a:pos x="308" y="108"/>
                </a:cxn>
              </a:cxnLst>
              <a:rect l="0" t="0" r="r" b="b"/>
              <a:pathLst>
                <a:path w="308" h="352">
                  <a:moveTo>
                    <a:pt x="308" y="108"/>
                  </a:moveTo>
                  <a:lnTo>
                    <a:pt x="268" y="98"/>
                  </a:lnTo>
                  <a:lnTo>
                    <a:pt x="247" y="60"/>
                  </a:lnTo>
                  <a:lnTo>
                    <a:pt x="220" y="14"/>
                  </a:lnTo>
                  <a:lnTo>
                    <a:pt x="186" y="0"/>
                  </a:lnTo>
                  <a:lnTo>
                    <a:pt x="108" y="16"/>
                  </a:lnTo>
                  <a:lnTo>
                    <a:pt x="80" y="66"/>
                  </a:lnTo>
                  <a:lnTo>
                    <a:pt x="46" y="100"/>
                  </a:lnTo>
                  <a:lnTo>
                    <a:pt x="16" y="124"/>
                  </a:lnTo>
                  <a:lnTo>
                    <a:pt x="0" y="156"/>
                  </a:lnTo>
                  <a:lnTo>
                    <a:pt x="0" y="352"/>
                  </a:lnTo>
                  <a:lnTo>
                    <a:pt x="268" y="352"/>
                  </a:lnTo>
                  <a:lnTo>
                    <a:pt x="308" y="108"/>
                  </a:lnTo>
                  <a:close/>
                </a:path>
              </a:pathLst>
            </a:custGeom>
            <a:solidFill>
              <a:srgbClr val="FFCC00"/>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10" name="Group 20"/>
            <p:cNvGrpSpPr>
              <a:grpSpLocks/>
            </p:cNvGrpSpPr>
            <p:nvPr/>
          </p:nvGrpSpPr>
          <p:grpSpPr bwMode="auto">
            <a:xfrm>
              <a:off x="5195888" y="4330700"/>
              <a:ext cx="111125" cy="608013"/>
              <a:chOff x="3273" y="2728"/>
              <a:chExt cx="70" cy="383"/>
            </a:xfrm>
            <a:effectLst>
              <a:outerShdw blurRad="50800" dist="38100" dir="2700000" algn="tl" rotWithShape="0">
                <a:prstClr val="black">
                  <a:alpha val="40000"/>
                </a:prstClr>
              </a:outerShdw>
            </a:effectLst>
          </p:grpSpPr>
          <p:sp>
            <p:nvSpPr>
              <p:cNvPr id="111" name="Freeform 21"/>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12" name="AutoShape 22"/>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13" name="Freeform 23"/>
            <p:cNvSpPr>
              <a:spLocks/>
            </p:cNvSpPr>
            <p:nvPr/>
          </p:nvSpPr>
          <p:spPr bwMode="auto">
            <a:xfrm>
              <a:off x="4441825" y="4552950"/>
              <a:ext cx="517525" cy="355600"/>
            </a:xfrm>
            <a:custGeom>
              <a:avLst/>
              <a:gdLst/>
              <a:ahLst/>
              <a:cxnLst>
                <a:cxn ang="0">
                  <a:pos x="326" y="2"/>
                </a:cxn>
                <a:cxn ang="0">
                  <a:pos x="274" y="0"/>
                </a:cxn>
                <a:cxn ang="0">
                  <a:pos x="208" y="8"/>
                </a:cxn>
                <a:cxn ang="0">
                  <a:pos x="173" y="43"/>
                </a:cxn>
                <a:cxn ang="0">
                  <a:pos x="114" y="60"/>
                </a:cxn>
                <a:cxn ang="0">
                  <a:pos x="0" y="224"/>
                </a:cxn>
                <a:cxn ang="0">
                  <a:pos x="305" y="220"/>
                </a:cxn>
                <a:cxn ang="0">
                  <a:pos x="326" y="2"/>
                </a:cxn>
              </a:cxnLst>
              <a:rect l="0" t="0" r="r" b="b"/>
              <a:pathLst>
                <a:path w="326" h="224">
                  <a:moveTo>
                    <a:pt x="326" y="2"/>
                  </a:moveTo>
                  <a:lnTo>
                    <a:pt x="274" y="0"/>
                  </a:lnTo>
                  <a:lnTo>
                    <a:pt x="208" y="8"/>
                  </a:lnTo>
                  <a:lnTo>
                    <a:pt x="173" y="43"/>
                  </a:lnTo>
                  <a:lnTo>
                    <a:pt x="114" y="60"/>
                  </a:lnTo>
                  <a:lnTo>
                    <a:pt x="0" y="224"/>
                  </a:lnTo>
                  <a:lnTo>
                    <a:pt x="305" y="220"/>
                  </a:lnTo>
                  <a:lnTo>
                    <a:pt x="326" y="2"/>
                  </a:lnTo>
                  <a:close/>
                </a:path>
              </a:pathLst>
            </a:custGeom>
            <a:solidFill>
              <a:srgbClr val="FFCC00"/>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14" name="Group 24"/>
            <p:cNvGrpSpPr>
              <a:grpSpLocks/>
            </p:cNvGrpSpPr>
            <p:nvPr/>
          </p:nvGrpSpPr>
          <p:grpSpPr bwMode="auto">
            <a:xfrm>
              <a:off x="4865688" y="4330700"/>
              <a:ext cx="111125" cy="608013"/>
              <a:chOff x="3273" y="2728"/>
              <a:chExt cx="70" cy="383"/>
            </a:xfrm>
            <a:effectLst>
              <a:outerShdw blurRad="50800" dist="38100" dir="2700000" algn="tl" rotWithShape="0">
                <a:prstClr val="black">
                  <a:alpha val="40000"/>
                </a:prstClr>
              </a:outerShdw>
            </a:effectLst>
          </p:grpSpPr>
          <p:sp>
            <p:nvSpPr>
              <p:cNvPr id="115" name="Freeform 25"/>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16" name="AutoShape 26"/>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17" name="Group 28"/>
            <p:cNvGrpSpPr>
              <a:grpSpLocks/>
            </p:cNvGrpSpPr>
            <p:nvPr/>
          </p:nvGrpSpPr>
          <p:grpSpPr bwMode="auto">
            <a:xfrm>
              <a:off x="4618038" y="4330700"/>
              <a:ext cx="111125" cy="608013"/>
              <a:chOff x="3273" y="2728"/>
              <a:chExt cx="70" cy="383"/>
            </a:xfrm>
            <a:effectLst>
              <a:outerShdw blurRad="50800" dist="38100" dir="2700000" algn="tl" rotWithShape="0">
                <a:prstClr val="black">
                  <a:alpha val="40000"/>
                </a:prstClr>
              </a:outerShdw>
            </a:effectLst>
          </p:grpSpPr>
          <p:sp>
            <p:nvSpPr>
              <p:cNvPr id="118" name="Freeform 29"/>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19" name="AutoShape 30"/>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20" name="Line 32"/>
            <p:cNvSpPr>
              <a:spLocks noChangeShapeType="1"/>
            </p:cNvSpPr>
            <p:nvPr/>
          </p:nvSpPr>
          <p:spPr bwMode="auto">
            <a:xfrm>
              <a:off x="4162425" y="4919663"/>
              <a:ext cx="1338263" cy="4762"/>
            </a:xfrm>
            <a:prstGeom prst="line">
              <a:avLst/>
            </a:prstGeom>
            <a:noFill/>
            <a:ln w="76200">
              <a:solidFill>
                <a:srgbClr val="FF0000"/>
              </a:solidFill>
              <a:prstDash val="sysDot"/>
              <a:round/>
              <a:headEnd/>
              <a:tailEnd/>
            </a:ln>
            <a:effectLst/>
          </p:spPr>
          <p:txBody>
            <a:bodyPr anchor="ctr"/>
            <a:lstStyle/>
            <a:p>
              <a:pPr>
                <a:defRPr/>
              </a:pPr>
              <a:endParaRPr lang="en-GB">
                <a:latin typeface="Calibri" pitchFamily="34" charset="0"/>
              </a:endParaRPr>
            </a:p>
          </p:txBody>
        </p:sp>
        <p:sp>
          <p:nvSpPr>
            <p:cNvPr id="121" name="Freeform 33"/>
            <p:cNvSpPr>
              <a:spLocks/>
            </p:cNvSpPr>
            <p:nvPr/>
          </p:nvSpPr>
          <p:spPr bwMode="auto">
            <a:xfrm rot="-874698">
              <a:off x="4697413" y="2792413"/>
              <a:ext cx="246062" cy="557212"/>
            </a:xfrm>
            <a:custGeom>
              <a:avLst/>
              <a:gdLst/>
              <a:ahLst/>
              <a:cxnLst>
                <a:cxn ang="0">
                  <a:pos x="13" y="422"/>
                </a:cxn>
                <a:cxn ang="0">
                  <a:pos x="21" y="278"/>
                </a:cxn>
                <a:cxn ang="0">
                  <a:pos x="11" y="168"/>
                </a:cxn>
                <a:cxn ang="0">
                  <a:pos x="5" y="66"/>
                </a:cxn>
                <a:cxn ang="0">
                  <a:pos x="29" y="8"/>
                </a:cxn>
                <a:cxn ang="0">
                  <a:pos x="111" y="16"/>
                </a:cxn>
                <a:cxn ang="0">
                  <a:pos x="163" y="86"/>
                </a:cxn>
                <a:cxn ang="0">
                  <a:pos x="165" y="176"/>
                </a:cxn>
                <a:cxn ang="0">
                  <a:pos x="105" y="282"/>
                </a:cxn>
                <a:cxn ang="0">
                  <a:pos x="15" y="434"/>
                </a:cxn>
                <a:cxn ang="0">
                  <a:pos x="13" y="422"/>
                </a:cxn>
              </a:cxnLst>
              <a:rect l="0" t="0" r="r" b="b"/>
              <a:pathLst>
                <a:path w="175" h="456">
                  <a:moveTo>
                    <a:pt x="13" y="422"/>
                  </a:moveTo>
                  <a:cubicBezTo>
                    <a:pt x="14" y="396"/>
                    <a:pt x="21" y="320"/>
                    <a:pt x="21" y="278"/>
                  </a:cubicBezTo>
                  <a:cubicBezTo>
                    <a:pt x="21" y="236"/>
                    <a:pt x="14" y="203"/>
                    <a:pt x="11" y="168"/>
                  </a:cubicBezTo>
                  <a:cubicBezTo>
                    <a:pt x="8" y="133"/>
                    <a:pt x="2" y="93"/>
                    <a:pt x="5" y="66"/>
                  </a:cubicBezTo>
                  <a:cubicBezTo>
                    <a:pt x="8" y="39"/>
                    <a:pt x="11" y="16"/>
                    <a:pt x="29" y="8"/>
                  </a:cubicBezTo>
                  <a:cubicBezTo>
                    <a:pt x="47" y="0"/>
                    <a:pt x="89" y="3"/>
                    <a:pt x="111" y="16"/>
                  </a:cubicBezTo>
                  <a:cubicBezTo>
                    <a:pt x="133" y="29"/>
                    <a:pt x="154" y="60"/>
                    <a:pt x="163" y="86"/>
                  </a:cubicBezTo>
                  <a:cubicBezTo>
                    <a:pt x="172" y="112"/>
                    <a:pt x="175" y="143"/>
                    <a:pt x="165" y="176"/>
                  </a:cubicBezTo>
                  <a:cubicBezTo>
                    <a:pt x="155" y="209"/>
                    <a:pt x="130" y="239"/>
                    <a:pt x="105" y="282"/>
                  </a:cubicBezTo>
                  <a:cubicBezTo>
                    <a:pt x="80" y="325"/>
                    <a:pt x="30" y="412"/>
                    <a:pt x="15" y="434"/>
                  </a:cubicBezTo>
                  <a:cubicBezTo>
                    <a:pt x="0" y="456"/>
                    <a:pt x="12" y="448"/>
                    <a:pt x="13" y="422"/>
                  </a:cubicBezTo>
                  <a:close/>
                </a:path>
              </a:pathLst>
            </a:custGeom>
            <a:gradFill rotWithShape="1">
              <a:gsLst>
                <a:gs pos="0">
                  <a:srgbClr val="FFFF00"/>
                </a:gs>
                <a:gs pos="100000">
                  <a:srgbClr val="FF000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
          <p:nvSpPr>
            <p:cNvPr id="122" name="Freeform 34"/>
            <p:cNvSpPr>
              <a:spLocks/>
            </p:cNvSpPr>
            <p:nvPr/>
          </p:nvSpPr>
          <p:spPr bwMode="auto">
            <a:xfrm rot="818937" flipH="1">
              <a:off x="4608513" y="1706563"/>
              <a:ext cx="265112" cy="557212"/>
            </a:xfrm>
            <a:custGeom>
              <a:avLst/>
              <a:gdLst/>
              <a:ahLst/>
              <a:cxnLst>
                <a:cxn ang="0">
                  <a:pos x="13" y="422"/>
                </a:cxn>
                <a:cxn ang="0">
                  <a:pos x="21" y="278"/>
                </a:cxn>
                <a:cxn ang="0">
                  <a:pos x="11" y="168"/>
                </a:cxn>
                <a:cxn ang="0">
                  <a:pos x="5" y="66"/>
                </a:cxn>
                <a:cxn ang="0">
                  <a:pos x="29" y="8"/>
                </a:cxn>
                <a:cxn ang="0">
                  <a:pos x="111" y="16"/>
                </a:cxn>
                <a:cxn ang="0">
                  <a:pos x="163" y="86"/>
                </a:cxn>
                <a:cxn ang="0">
                  <a:pos x="165" y="176"/>
                </a:cxn>
                <a:cxn ang="0">
                  <a:pos x="105" y="282"/>
                </a:cxn>
                <a:cxn ang="0">
                  <a:pos x="15" y="434"/>
                </a:cxn>
                <a:cxn ang="0">
                  <a:pos x="13" y="422"/>
                </a:cxn>
              </a:cxnLst>
              <a:rect l="0" t="0" r="r" b="b"/>
              <a:pathLst>
                <a:path w="175" h="456">
                  <a:moveTo>
                    <a:pt x="13" y="422"/>
                  </a:moveTo>
                  <a:cubicBezTo>
                    <a:pt x="14" y="396"/>
                    <a:pt x="21" y="320"/>
                    <a:pt x="21" y="278"/>
                  </a:cubicBezTo>
                  <a:cubicBezTo>
                    <a:pt x="21" y="236"/>
                    <a:pt x="14" y="203"/>
                    <a:pt x="11" y="168"/>
                  </a:cubicBezTo>
                  <a:cubicBezTo>
                    <a:pt x="8" y="133"/>
                    <a:pt x="2" y="93"/>
                    <a:pt x="5" y="66"/>
                  </a:cubicBezTo>
                  <a:cubicBezTo>
                    <a:pt x="8" y="39"/>
                    <a:pt x="11" y="16"/>
                    <a:pt x="29" y="8"/>
                  </a:cubicBezTo>
                  <a:cubicBezTo>
                    <a:pt x="47" y="0"/>
                    <a:pt x="89" y="3"/>
                    <a:pt x="111" y="16"/>
                  </a:cubicBezTo>
                  <a:cubicBezTo>
                    <a:pt x="133" y="29"/>
                    <a:pt x="154" y="60"/>
                    <a:pt x="163" y="86"/>
                  </a:cubicBezTo>
                  <a:cubicBezTo>
                    <a:pt x="172" y="112"/>
                    <a:pt x="175" y="143"/>
                    <a:pt x="165" y="176"/>
                  </a:cubicBezTo>
                  <a:cubicBezTo>
                    <a:pt x="155" y="209"/>
                    <a:pt x="130" y="239"/>
                    <a:pt x="105" y="282"/>
                  </a:cubicBezTo>
                  <a:cubicBezTo>
                    <a:pt x="80" y="325"/>
                    <a:pt x="30" y="412"/>
                    <a:pt x="15" y="434"/>
                  </a:cubicBezTo>
                  <a:cubicBezTo>
                    <a:pt x="0" y="456"/>
                    <a:pt x="12" y="448"/>
                    <a:pt x="13" y="422"/>
                  </a:cubicBezTo>
                  <a:close/>
                </a:path>
              </a:pathLst>
            </a:custGeom>
            <a:gradFill rotWithShape="1">
              <a:gsLst>
                <a:gs pos="0">
                  <a:srgbClr val="FFFF00"/>
                </a:gs>
                <a:gs pos="100000">
                  <a:srgbClr val="FF505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
          <p:nvSpPr>
            <p:cNvPr id="123" name="Freeform 35"/>
            <p:cNvSpPr>
              <a:spLocks/>
            </p:cNvSpPr>
            <p:nvPr/>
          </p:nvSpPr>
          <p:spPr bwMode="auto">
            <a:xfrm rot="-874698">
              <a:off x="4697413" y="703263"/>
              <a:ext cx="246062" cy="557212"/>
            </a:xfrm>
            <a:custGeom>
              <a:avLst/>
              <a:gdLst/>
              <a:ahLst/>
              <a:cxnLst>
                <a:cxn ang="0">
                  <a:pos x="13" y="422"/>
                </a:cxn>
                <a:cxn ang="0">
                  <a:pos x="21" y="278"/>
                </a:cxn>
                <a:cxn ang="0">
                  <a:pos x="11" y="168"/>
                </a:cxn>
                <a:cxn ang="0">
                  <a:pos x="5" y="66"/>
                </a:cxn>
                <a:cxn ang="0">
                  <a:pos x="29" y="8"/>
                </a:cxn>
                <a:cxn ang="0">
                  <a:pos x="111" y="16"/>
                </a:cxn>
                <a:cxn ang="0">
                  <a:pos x="163" y="86"/>
                </a:cxn>
                <a:cxn ang="0">
                  <a:pos x="165" y="176"/>
                </a:cxn>
                <a:cxn ang="0">
                  <a:pos x="105" y="282"/>
                </a:cxn>
                <a:cxn ang="0">
                  <a:pos x="15" y="434"/>
                </a:cxn>
                <a:cxn ang="0">
                  <a:pos x="13" y="422"/>
                </a:cxn>
              </a:cxnLst>
              <a:rect l="0" t="0" r="r" b="b"/>
              <a:pathLst>
                <a:path w="175" h="456">
                  <a:moveTo>
                    <a:pt x="13" y="422"/>
                  </a:moveTo>
                  <a:cubicBezTo>
                    <a:pt x="14" y="396"/>
                    <a:pt x="21" y="320"/>
                    <a:pt x="21" y="278"/>
                  </a:cubicBezTo>
                  <a:cubicBezTo>
                    <a:pt x="21" y="236"/>
                    <a:pt x="14" y="203"/>
                    <a:pt x="11" y="168"/>
                  </a:cubicBezTo>
                  <a:cubicBezTo>
                    <a:pt x="8" y="133"/>
                    <a:pt x="2" y="93"/>
                    <a:pt x="5" y="66"/>
                  </a:cubicBezTo>
                  <a:cubicBezTo>
                    <a:pt x="8" y="39"/>
                    <a:pt x="11" y="16"/>
                    <a:pt x="29" y="8"/>
                  </a:cubicBezTo>
                  <a:cubicBezTo>
                    <a:pt x="47" y="0"/>
                    <a:pt x="89" y="3"/>
                    <a:pt x="111" y="16"/>
                  </a:cubicBezTo>
                  <a:cubicBezTo>
                    <a:pt x="133" y="29"/>
                    <a:pt x="154" y="60"/>
                    <a:pt x="163" y="86"/>
                  </a:cubicBezTo>
                  <a:cubicBezTo>
                    <a:pt x="172" y="112"/>
                    <a:pt x="175" y="143"/>
                    <a:pt x="165" y="176"/>
                  </a:cubicBezTo>
                  <a:cubicBezTo>
                    <a:pt x="155" y="209"/>
                    <a:pt x="130" y="239"/>
                    <a:pt x="105" y="282"/>
                  </a:cubicBezTo>
                  <a:cubicBezTo>
                    <a:pt x="80" y="325"/>
                    <a:pt x="30" y="412"/>
                    <a:pt x="15" y="434"/>
                  </a:cubicBezTo>
                  <a:cubicBezTo>
                    <a:pt x="0" y="456"/>
                    <a:pt x="12" y="448"/>
                    <a:pt x="13" y="422"/>
                  </a:cubicBezTo>
                  <a:close/>
                </a:path>
              </a:pathLst>
            </a:custGeom>
            <a:gradFill rotWithShape="1">
              <a:gsLst>
                <a:gs pos="0">
                  <a:srgbClr val="FFFF00"/>
                </a:gs>
                <a:gs pos="100000">
                  <a:srgbClr val="FF505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grpSp>
          <p:nvGrpSpPr>
            <p:cNvPr id="124" name="Group 36"/>
            <p:cNvGrpSpPr>
              <a:grpSpLocks/>
            </p:cNvGrpSpPr>
            <p:nvPr/>
          </p:nvGrpSpPr>
          <p:grpSpPr bwMode="auto">
            <a:xfrm>
              <a:off x="6350000" y="3090863"/>
              <a:ext cx="111125" cy="608012"/>
              <a:chOff x="3273" y="2728"/>
              <a:chExt cx="70" cy="383"/>
            </a:xfrm>
            <a:effectLst>
              <a:outerShdw blurRad="50800" dist="38100" dir="2700000" algn="tl" rotWithShape="0">
                <a:prstClr val="black">
                  <a:alpha val="40000"/>
                </a:prstClr>
              </a:outerShdw>
            </a:effectLst>
          </p:grpSpPr>
          <p:sp>
            <p:nvSpPr>
              <p:cNvPr id="125" name="Freeform 37"/>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6" name="AutoShape 38"/>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27" name="Group 39"/>
            <p:cNvGrpSpPr>
              <a:grpSpLocks/>
            </p:cNvGrpSpPr>
            <p:nvPr/>
          </p:nvGrpSpPr>
          <p:grpSpPr bwMode="auto">
            <a:xfrm>
              <a:off x="6578600" y="2698750"/>
              <a:ext cx="111125" cy="608013"/>
              <a:chOff x="3273" y="2728"/>
              <a:chExt cx="70" cy="383"/>
            </a:xfrm>
            <a:effectLst>
              <a:outerShdw blurRad="50800" dist="38100" dir="2700000" algn="tl" rotWithShape="0">
                <a:prstClr val="black">
                  <a:alpha val="40000"/>
                </a:prstClr>
              </a:outerShdw>
            </a:effectLst>
          </p:grpSpPr>
          <p:sp>
            <p:nvSpPr>
              <p:cNvPr id="128" name="Freeform 40"/>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29" name="AutoShape 41"/>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30" name="Group 42"/>
            <p:cNvGrpSpPr>
              <a:grpSpLocks/>
            </p:cNvGrpSpPr>
            <p:nvPr/>
          </p:nvGrpSpPr>
          <p:grpSpPr bwMode="auto">
            <a:xfrm>
              <a:off x="6816725" y="2349500"/>
              <a:ext cx="111125" cy="608013"/>
              <a:chOff x="3273" y="2728"/>
              <a:chExt cx="70" cy="383"/>
            </a:xfrm>
            <a:effectLst>
              <a:outerShdw blurRad="50800" dist="38100" dir="2700000" algn="tl" rotWithShape="0">
                <a:prstClr val="black">
                  <a:alpha val="40000"/>
                </a:prstClr>
              </a:outerShdw>
            </a:effectLst>
          </p:grpSpPr>
          <p:sp>
            <p:nvSpPr>
              <p:cNvPr id="131" name="Freeform 43"/>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32" name="AutoShape 44"/>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33" name="Group 45"/>
            <p:cNvGrpSpPr>
              <a:grpSpLocks/>
            </p:cNvGrpSpPr>
            <p:nvPr/>
          </p:nvGrpSpPr>
          <p:grpSpPr bwMode="auto">
            <a:xfrm>
              <a:off x="7056438" y="1944688"/>
              <a:ext cx="111125" cy="608012"/>
              <a:chOff x="3273" y="2728"/>
              <a:chExt cx="70" cy="383"/>
            </a:xfrm>
            <a:effectLst>
              <a:outerShdw blurRad="50800" dist="38100" dir="2700000" algn="tl" rotWithShape="0">
                <a:prstClr val="black">
                  <a:alpha val="40000"/>
                </a:prstClr>
              </a:outerShdw>
            </a:effectLst>
          </p:grpSpPr>
          <p:sp>
            <p:nvSpPr>
              <p:cNvPr id="134" name="Freeform 46"/>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35" name="AutoShape 47"/>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36" name="Group 48"/>
            <p:cNvGrpSpPr>
              <a:grpSpLocks/>
            </p:cNvGrpSpPr>
            <p:nvPr/>
          </p:nvGrpSpPr>
          <p:grpSpPr bwMode="auto">
            <a:xfrm>
              <a:off x="7300913" y="1530350"/>
              <a:ext cx="111125" cy="608013"/>
              <a:chOff x="3273" y="2728"/>
              <a:chExt cx="70" cy="383"/>
            </a:xfrm>
            <a:effectLst>
              <a:outerShdw blurRad="50800" dist="38100" dir="2700000" algn="tl" rotWithShape="0">
                <a:prstClr val="black">
                  <a:alpha val="40000"/>
                </a:prstClr>
              </a:outerShdw>
            </a:effectLst>
          </p:grpSpPr>
          <p:sp>
            <p:nvSpPr>
              <p:cNvPr id="137" name="Freeform 49"/>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38" name="AutoShape 50"/>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39" name="Group 51"/>
            <p:cNvGrpSpPr>
              <a:grpSpLocks/>
            </p:cNvGrpSpPr>
            <p:nvPr/>
          </p:nvGrpSpPr>
          <p:grpSpPr bwMode="auto">
            <a:xfrm>
              <a:off x="7531100" y="1177925"/>
              <a:ext cx="111125" cy="608013"/>
              <a:chOff x="3273" y="2728"/>
              <a:chExt cx="70" cy="383"/>
            </a:xfrm>
            <a:effectLst>
              <a:outerShdw blurRad="50800" dist="38100" dir="2700000" algn="tl" rotWithShape="0">
                <a:prstClr val="black">
                  <a:alpha val="40000"/>
                </a:prstClr>
              </a:outerShdw>
            </a:effectLst>
          </p:grpSpPr>
          <p:sp>
            <p:nvSpPr>
              <p:cNvPr id="140" name="Freeform 52"/>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41" name="AutoShape 53"/>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42" name="Group 54"/>
            <p:cNvGrpSpPr>
              <a:grpSpLocks/>
            </p:cNvGrpSpPr>
            <p:nvPr/>
          </p:nvGrpSpPr>
          <p:grpSpPr bwMode="auto">
            <a:xfrm>
              <a:off x="7764463" y="827088"/>
              <a:ext cx="111125" cy="608012"/>
              <a:chOff x="3273" y="2728"/>
              <a:chExt cx="70" cy="383"/>
            </a:xfrm>
            <a:effectLst>
              <a:outerShdw blurRad="50800" dist="38100" dir="2700000" algn="tl" rotWithShape="0">
                <a:prstClr val="black">
                  <a:alpha val="40000"/>
                </a:prstClr>
              </a:outerShdw>
            </a:effectLst>
          </p:grpSpPr>
          <p:sp>
            <p:nvSpPr>
              <p:cNvPr id="143" name="Freeform 55"/>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44" name="AutoShape 56"/>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45" name="Oval 59"/>
            <p:cNvSpPr>
              <a:spLocks noChangeArrowheads="1"/>
            </p:cNvSpPr>
            <p:nvPr/>
          </p:nvSpPr>
          <p:spPr bwMode="auto">
            <a:xfrm>
              <a:off x="4634978" y="4068763"/>
              <a:ext cx="1144587" cy="1120775"/>
            </a:xfrm>
            <a:prstGeom prst="ellipse">
              <a:avLst/>
            </a:prstGeom>
            <a:solidFill>
              <a:srgbClr val="009CEA"/>
            </a:solidFill>
            <a:ln w="9525" algn="ctr">
              <a:noFill/>
              <a:round/>
              <a:headEnd/>
              <a:tailEnd/>
            </a:ln>
            <a:effectLst>
              <a:softEdge rad="317500"/>
            </a:effectLst>
          </p:spPr>
          <p:txBody>
            <a:bodyPr wrap="none" anchor="ctr"/>
            <a:lstStyle/>
            <a:p>
              <a:pPr>
                <a:defRPr/>
              </a:pPr>
              <a:endParaRPr lang="en-GB">
                <a:latin typeface="Calibri" pitchFamily="34" charset="0"/>
              </a:endParaRPr>
            </a:p>
          </p:txBody>
        </p:sp>
        <p:sp>
          <p:nvSpPr>
            <p:cNvPr id="146" name="Oval 62"/>
            <p:cNvSpPr>
              <a:spLocks noChangeArrowheads="1"/>
            </p:cNvSpPr>
            <p:nvPr/>
          </p:nvSpPr>
          <p:spPr bwMode="auto">
            <a:xfrm>
              <a:off x="4187825" y="3805238"/>
              <a:ext cx="1023938" cy="1263650"/>
            </a:xfrm>
            <a:prstGeom prst="ellipse">
              <a:avLst/>
            </a:prstGeom>
            <a:solidFill>
              <a:srgbClr val="FF0000"/>
            </a:solidFill>
            <a:ln w="9525" algn="ctr">
              <a:noFill/>
              <a:round/>
              <a:headEnd/>
              <a:tailEnd/>
            </a:ln>
            <a:effectLst>
              <a:softEdge rad="317500"/>
            </a:effectLst>
          </p:spPr>
          <p:txBody>
            <a:bodyPr wrap="none" anchor="ctr"/>
            <a:lstStyle/>
            <a:p>
              <a:pPr>
                <a:defRPr/>
              </a:pPr>
              <a:endParaRPr lang="en-GB">
                <a:latin typeface="Calibri" pitchFamily="34" charset="0"/>
              </a:endParaRPr>
            </a:p>
          </p:txBody>
        </p:sp>
        <p:grpSp>
          <p:nvGrpSpPr>
            <p:cNvPr id="147" name="Group 72"/>
            <p:cNvGrpSpPr>
              <a:grpSpLocks/>
            </p:cNvGrpSpPr>
            <p:nvPr/>
          </p:nvGrpSpPr>
          <p:grpSpPr bwMode="auto">
            <a:xfrm>
              <a:off x="5648325" y="4094163"/>
              <a:ext cx="111125" cy="608012"/>
              <a:chOff x="3273" y="2728"/>
              <a:chExt cx="70" cy="383"/>
            </a:xfrm>
            <a:effectLst>
              <a:outerShdw blurRad="50800" dist="38100" dir="2700000" algn="tl" rotWithShape="0">
                <a:prstClr val="black">
                  <a:alpha val="40000"/>
                </a:prstClr>
              </a:outerShdw>
            </a:effectLst>
          </p:grpSpPr>
          <p:sp>
            <p:nvSpPr>
              <p:cNvPr id="148" name="Freeform 73"/>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49" name="AutoShape 74"/>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50" name="Group 75"/>
            <p:cNvGrpSpPr>
              <a:grpSpLocks/>
            </p:cNvGrpSpPr>
            <p:nvPr/>
          </p:nvGrpSpPr>
          <p:grpSpPr bwMode="auto">
            <a:xfrm>
              <a:off x="5878513" y="3741738"/>
              <a:ext cx="111125" cy="608012"/>
              <a:chOff x="3273" y="2728"/>
              <a:chExt cx="70" cy="383"/>
            </a:xfrm>
            <a:effectLst>
              <a:outerShdw blurRad="50800" dist="38100" dir="2700000" algn="tl" rotWithShape="0">
                <a:prstClr val="black">
                  <a:alpha val="40000"/>
                </a:prstClr>
              </a:outerShdw>
            </a:effectLst>
          </p:grpSpPr>
          <p:sp>
            <p:nvSpPr>
              <p:cNvPr id="151" name="Freeform 76"/>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52" name="AutoShape 77"/>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grpSp>
          <p:nvGrpSpPr>
            <p:cNvPr id="153" name="Group 78"/>
            <p:cNvGrpSpPr>
              <a:grpSpLocks/>
            </p:cNvGrpSpPr>
            <p:nvPr/>
          </p:nvGrpSpPr>
          <p:grpSpPr bwMode="auto">
            <a:xfrm>
              <a:off x="6111875" y="3390900"/>
              <a:ext cx="111125" cy="608013"/>
              <a:chOff x="3273" y="2728"/>
              <a:chExt cx="70" cy="383"/>
            </a:xfrm>
            <a:effectLst>
              <a:outerShdw blurRad="50800" dist="38100" dir="2700000" algn="tl" rotWithShape="0">
                <a:prstClr val="black">
                  <a:alpha val="40000"/>
                </a:prstClr>
              </a:outerShdw>
            </a:effectLst>
          </p:grpSpPr>
          <p:sp>
            <p:nvSpPr>
              <p:cNvPr id="154" name="Freeform 79"/>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28575" cap="flat" cmpd="sng">
                <a:solidFill>
                  <a:srgbClr val="FF0000"/>
                </a:solidFill>
                <a:prstDash val="solid"/>
                <a:round/>
                <a:headEnd/>
                <a:tailEnd/>
              </a:ln>
              <a:effectLst/>
              <a:scene3d>
                <a:camera prst="orthographicFront"/>
                <a:lightRig rig="threePt" dir="t"/>
              </a:scene3d>
              <a:sp3d/>
            </p:spPr>
            <p:txBody>
              <a:bodyPr anchor="ctr"/>
              <a:lstStyle/>
              <a:p>
                <a:pPr>
                  <a:defRPr/>
                </a:pPr>
                <a:endParaRPr lang="en-GB">
                  <a:latin typeface="Calibri" pitchFamily="34" charset="0"/>
                </a:endParaRPr>
              </a:p>
            </p:txBody>
          </p:sp>
          <p:sp>
            <p:nvSpPr>
              <p:cNvPr id="155" name="AutoShape 80"/>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a:scene3d>
                <a:camera prst="orthographicFront"/>
                <a:lightRig rig="threePt" dir="t"/>
              </a:scene3d>
              <a:sp3d/>
            </p:spPr>
            <p:txBody>
              <a:bodyPr wrap="none" anchor="ctr"/>
              <a:lstStyle/>
              <a:p>
                <a:pPr>
                  <a:defRPr/>
                </a:pPr>
                <a:endParaRPr lang="en-GB">
                  <a:latin typeface="Calibri" pitchFamily="34" charset="0"/>
                </a:endParaRPr>
              </a:p>
            </p:txBody>
          </p:sp>
        </p:grpSp>
        <p:sp>
          <p:nvSpPr>
            <p:cNvPr id="156" name="Freeform 27"/>
            <p:cNvSpPr>
              <a:spLocks/>
            </p:cNvSpPr>
            <p:nvPr/>
          </p:nvSpPr>
          <p:spPr bwMode="auto">
            <a:xfrm>
              <a:off x="4656138" y="3860800"/>
              <a:ext cx="277812" cy="723900"/>
            </a:xfrm>
            <a:custGeom>
              <a:avLst/>
              <a:gdLst/>
              <a:ahLst/>
              <a:cxnLst>
                <a:cxn ang="0">
                  <a:pos x="13" y="422"/>
                </a:cxn>
                <a:cxn ang="0">
                  <a:pos x="21" y="278"/>
                </a:cxn>
                <a:cxn ang="0">
                  <a:pos x="11" y="168"/>
                </a:cxn>
                <a:cxn ang="0">
                  <a:pos x="5" y="66"/>
                </a:cxn>
                <a:cxn ang="0">
                  <a:pos x="29" y="8"/>
                </a:cxn>
                <a:cxn ang="0">
                  <a:pos x="111" y="16"/>
                </a:cxn>
                <a:cxn ang="0">
                  <a:pos x="163" y="86"/>
                </a:cxn>
                <a:cxn ang="0">
                  <a:pos x="165" y="176"/>
                </a:cxn>
                <a:cxn ang="0">
                  <a:pos x="105" y="282"/>
                </a:cxn>
                <a:cxn ang="0">
                  <a:pos x="15" y="434"/>
                </a:cxn>
                <a:cxn ang="0">
                  <a:pos x="13" y="422"/>
                </a:cxn>
              </a:cxnLst>
              <a:rect l="0" t="0" r="r" b="b"/>
              <a:pathLst>
                <a:path w="175" h="456">
                  <a:moveTo>
                    <a:pt x="13" y="422"/>
                  </a:moveTo>
                  <a:cubicBezTo>
                    <a:pt x="14" y="396"/>
                    <a:pt x="21" y="320"/>
                    <a:pt x="21" y="278"/>
                  </a:cubicBezTo>
                  <a:cubicBezTo>
                    <a:pt x="21" y="236"/>
                    <a:pt x="14" y="203"/>
                    <a:pt x="11" y="168"/>
                  </a:cubicBezTo>
                  <a:cubicBezTo>
                    <a:pt x="8" y="133"/>
                    <a:pt x="2" y="93"/>
                    <a:pt x="5" y="66"/>
                  </a:cubicBezTo>
                  <a:cubicBezTo>
                    <a:pt x="8" y="39"/>
                    <a:pt x="11" y="16"/>
                    <a:pt x="29" y="8"/>
                  </a:cubicBezTo>
                  <a:cubicBezTo>
                    <a:pt x="47" y="0"/>
                    <a:pt x="89" y="3"/>
                    <a:pt x="111" y="16"/>
                  </a:cubicBezTo>
                  <a:cubicBezTo>
                    <a:pt x="133" y="29"/>
                    <a:pt x="154" y="60"/>
                    <a:pt x="163" y="86"/>
                  </a:cubicBezTo>
                  <a:cubicBezTo>
                    <a:pt x="172" y="112"/>
                    <a:pt x="175" y="143"/>
                    <a:pt x="165" y="176"/>
                  </a:cubicBezTo>
                  <a:cubicBezTo>
                    <a:pt x="155" y="209"/>
                    <a:pt x="130" y="239"/>
                    <a:pt x="105" y="282"/>
                  </a:cubicBezTo>
                  <a:cubicBezTo>
                    <a:pt x="80" y="325"/>
                    <a:pt x="30" y="412"/>
                    <a:pt x="15" y="434"/>
                  </a:cubicBezTo>
                  <a:cubicBezTo>
                    <a:pt x="0" y="456"/>
                    <a:pt x="12" y="448"/>
                    <a:pt x="13" y="422"/>
                  </a:cubicBezTo>
                  <a:close/>
                </a:path>
              </a:pathLst>
            </a:custGeom>
            <a:gradFill rotWithShape="1">
              <a:gsLst>
                <a:gs pos="0">
                  <a:srgbClr val="FFFF00"/>
                </a:gs>
                <a:gs pos="100000">
                  <a:srgbClr val="FF000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sp>
          <p:nvSpPr>
            <p:cNvPr id="157" name="Freeform 31"/>
            <p:cNvSpPr>
              <a:spLocks/>
            </p:cNvSpPr>
            <p:nvPr/>
          </p:nvSpPr>
          <p:spPr bwMode="auto">
            <a:xfrm>
              <a:off x="4379913" y="4316413"/>
              <a:ext cx="271462" cy="669925"/>
            </a:xfrm>
            <a:custGeom>
              <a:avLst/>
              <a:gdLst/>
              <a:ahLst/>
              <a:cxnLst>
                <a:cxn ang="0">
                  <a:pos x="9" y="391"/>
                </a:cxn>
                <a:cxn ang="0">
                  <a:pos x="1" y="337"/>
                </a:cxn>
                <a:cxn ang="0">
                  <a:pos x="9" y="281"/>
                </a:cxn>
                <a:cxn ang="0">
                  <a:pos x="41" y="277"/>
                </a:cxn>
                <a:cxn ang="0">
                  <a:pos x="61" y="255"/>
                </a:cxn>
                <a:cxn ang="0">
                  <a:pos x="61" y="189"/>
                </a:cxn>
                <a:cxn ang="0">
                  <a:pos x="51" y="85"/>
                </a:cxn>
                <a:cxn ang="0">
                  <a:pos x="65" y="15"/>
                </a:cxn>
                <a:cxn ang="0">
                  <a:pos x="99" y="5"/>
                </a:cxn>
                <a:cxn ang="0">
                  <a:pos x="125" y="43"/>
                </a:cxn>
                <a:cxn ang="0">
                  <a:pos x="143" y="137"/>
                </a:cxn>
                <a:cxn ang="0">
                  <a:pos x="151" y="203"/>
                </a:cxn>
                <a:cxn ang="0">
                  <a:pos x="23" y="407"/>
                </a:cxn>
                <a:cxn ang="0">
                  <a:pos x="9" y="391"/>
                </a:cxn>
              </a:cxnLst>
              <a:rect l="0" t="0" r="r" b="b"/>
              <a:pathLst>
                <a:path w="171" h="440">
                  <a:moveTo>
                    <a:pt x="9" y="391"/>
                  </a:moveTo>
                  <a:cubicBezTo>
                    <a:pt x="5" y="379"/>
                    <a:pt x="1" y="355"/>
                    <a:pt x="1" y="337"/>
                  </a:cubicBezTo>
                  <a:cubicBezTo>
                    <a:pt x="1" y="319"/>
                    <a:pt x="2" y="291"/>
                    <a:pt x="9" y="281"/>
                  </a:cubicBezTo>
                  <a:cubicBezTo>
                    <a:pt x="16" y="271"/>
                    <a:pt x="32" y="281"/>
                    <a:pt x="41" y="277"/>
                  </a:cubicBezTo>
                  <a:cubicBezTo>
                    <a:pt x="50" y="273"/>
                    <a:pt x="58" y="270"/>
                    <a:pt x="61" y="255"/>
                  </a:cubicBezTo>
                  <a:cubicBezTo>
                    <a:pt x="64" y="240"/>
                    <a:pt x="63" y="217"/>
                    <a:pt x="61" y="189"/>
                  </a:cubicBezTo>
                  <a:cubicBezTo>
                    <a:pt x="59" y="161"/>
                    <a:pt x="50" y="114"/>
                    <a:pt x="51" y="85"/>
                  </a:cubicBezTo>
                  <a:cubicBezTo>
                    <a:pt x="52" y="56"/>
                    <a:pt x="57" y="28"/>
                    <a:pt x="65" y="15"/>
                  </a:cubicBezTo>
                  <a:cubicBezTo>
                    <a:pt x="73" y="2"/>
                    <a:pt x="89" y="0"/>
                    <a:pt x="99" y="5"/>
                  </a:cubicBezTo>
                  <a:cubicBezTo>
                    <a:pt x="109" y="10"/>
                    <a:pt x="118" y="21"/>
                    <a:pt x="125" y="43"/>
                  </a:cubicBezTo>
                  <a:cubicBezTo>
                    <a:pt x="132" y="65"/>
                    <a:pt x="139" y="110"/>
                    <a:pt x="143" y="137"/>
                  </a:cubicBezTo>
                  <a:cubicBezTo>
                    <a:pt x="147" y="164"/>
                    <a:pt x="171" y="158"/>
                    <a:pt x="151" y="203"/>
                  </a:cubicBezTo>
                  <a:cubicBezTo>
                    <a:pt x="131" y="248"/>
                    <a:pt x="46" y="374"/>
                    <a:pt x="23" y="407"/>
                  </a:cubicBezTo>
                  <a:cubicBezTo>
                    <a:pt x="0" y="440"/>
                    <a:pt x="13" y="403"/>
                    <a:pt x="9" y="391"/>
                  </a:cubicBezTo>
                  <a:close/>
                </a:path>
              </a:pathLst>
            </a:custGeom>
            <a:gradFill rotWithShape="1">
              <a:gsLst>
                <a:gs pos="0">
                  <a:srgbClr val="FFFF00"/>
                </a:gs>
                <a:gs pos="100000">
                  <a:srgbClr val="FF0000"/>
                </a:gs>
              </a:gsLst>
              <a:lin ang="5400000" scaled="1"/>
            </a:gradFill>
            <a:ln w="9525" cap="flat" cmpd="sng">
              <a:noFill/>
              <a:prstDash val="solid"/>
              <a:round/>
              <a:headEnd/>
              <a:tailEnd/>
            </a:ln>
            <a:effectLst/>
            <a:scene3d>
              <a:camera prst="orthographicFront"/>
              <a:lightRig rig="threePt" dir="t"/>
            </a:scene3d>
            <a:sp3d>
              <a:bevelT/>
            </a:sp3d>
          </p:spPr>
          <p:txBody>
            <a:bodyPr anchor="ctr"/>
            <a:lstStyle/>
            <a:p>
              <a:pPr>
                <a:defRPr/>
              </a:pPr>
              <a:endParaRPr lang="en-GB">
                <a:latin typeface="Calibri" pitchFamily="34" charset="0"/>
              </a:endParaRPr>
            </a:p>
          </p:txBody>
        </p:sp>
        <p:grpSp>
          <p:nvGrpSpPr>
            <p:cNvPr id="158" name="Group 16"/>
            <p:cNvGrpSpPr>
              <a:grpSpLocks/>
            </p:cNvGrpSpPr>
            <p:nvPr/>
          </p:nvGrpSpPr>
          <p:grpSpPr bwMode="auto">
            <a:xfrm>
              <a:off x="6551613" y="5722938"/>
              <a:ext cx="111125" cy="608012"/>
              <a:chOff x="3273" y="2728"/>
              <a:chExt cx="70" cy="383"/>
            </a:xfrm>
            <a:effectLst>
              <a:outerShdw blurRad="50800" dist="38100" dir="2700000" algn="tl" rotWithShape="0">
                <a:prstClr val="black">
                  <a:alpha val="40000"/>
                </a:prstClr>
              </a:outerShdw>
            </a:effectLst>
          </p:grpSpPr>
          <p:sp>
            <p:nvSpPr>
              <p:cNvPr id="159" name="Freeform 17"/>
              <p:cNvSpPr>
                <a:spLocks/>
              </p:cNvSpPr>
              <p:nvPr/>
            </p:nvSpPr>
            <p:spPr bwMode="auto">
              <a:xfrm>
                <a:off x="3273" y="2775"/>
                <a:ext cx="62" cy="336"/>
              </a:xfrm>
              <a:custGeom>
                <a:avLst/>
                <a:gdLst/>
                <a:ahLst/>
                <a:cxnLst>
                  <a:cxn ang="0">
                    <a:pos x="57" y="336"/>
                  </a:cxn>
                  <a:cxn ang="0">
                    <a:pos x="14" y="297"/>
                  </a:cxn>
                  <a:cxn ang="0">
                    <a:pos x="62" y="276"/>
                  </a:cxn>
                  <a:cxn ang="0">
                    <a:pos x="11" y="246"/>
                  </a:cxn>
                  <a:cxn ang="0">
                    <a:pos x="59" y="222"/>
                  </a:cxn>
                  <a:cxn ang="0">
                    <a:pos x="9" y="197"/>
                  </a:cxn>
                  <a:cxn ang="0">
                    <a:pos x="57" y="170"/>
                  </a:cxn>
                  <a:cxn ang="0">
                    <a:pos x="11" y="144"/>
                  </a:cxn>
                  <a:cxn ang="0">
                    <a:pos x="56" y="122"/>
                  </a:cxn>
                  <a:cxn ang="0">
                    <a:pos x="0" y="92"/>
                  </a:cxn>
                  <a:cxn ang="0">
                    <a:pos x="56" y="69"/>
                  </a:cxn>
                  <a:cxn ang="0">
                    <a:pos x="6" y="47"/>
                  </a:cxn>
                  <a:cxn ang="0">
                    <a:pos x="41" y="30"/>
                  </a:cxn>
                  <a:cxn ang="0">
                    <a:pos x="42" y="0"/>
                  </a:cxn>
                </a:cxnLst>
                <a:rect l="0" t="0" r="r" b="b"/>
                <a:pathLst>
                  <a:path w="62" h="336">
                    <a:moveTo>
                      <a:pt x="57" y="336"/>
                    </a:moveTo>
                    <a:lnTo>
                      <a:pt x="14" y="297"/>
                    </a:lnTo>
                    <a:lnTo>
                      <a:pt x="62" y="276"/>
                    </a:lnTo>
                    <a:lnTo>
                      <a:pt x="11" y="246"/>
                    </a:lnTo>
                    <a:lnTo>
                      <a:pt x="59" y="222"/>
                    </a:lnTo>
                    <a:lnTo>
                      <a:pt x="9" y="197"/>
                    </a:lnTo>
                    <a:lnTo>
                      <a:pt x="57" y="170"/>
                    </a:lnTo>
                    <a:lnTo>
                      <a:pt x="11" y="144"/>
                    </a:lnTo>
                    <a:lnTo>
                      <a:pt x="56" y="122"/>
                    </a:lnTo>
                    <a:lnTo>
                      <a:pt x="0" y="92"/>
                    </a:lnTo>
                    <a:lnTo>
                      <a:pt x="56" y="69"/>
                    </a:lnTo>
                    <a:lnTo>
                      <a:pt x="6" y="47"/>
                    </a:lnTo>
                    <a:lnTo>
                      <a:pt x="41" y="30"/>
                    </a:lnTo>
                    <a:lnTo>
                      <a:pt x="42" y="0"/>
                    </a:lnTo>
                  </a:path>
                </a:pathLst>
              </a:custGeom>
              <a:noFill/>
              <a:ln w="38100"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60" name="AutoShape 18"/>
              <p:cNvSpPr>
                <a:spLocks noChangeArrowheads="1"/>
              </p:cNvSpPr>
              <p:nvPr/>
            </p:nvSpPr>
            <p:spPr bwMode="auto">
              <a:xfrm>
                <a:off x="3287" y="2728"/>
                <a:ext cx="56" cy="56"/>
              </a:xfrm>
              <a:prstGeom prst="triangle">
                <a:avLst>
                  <a:gd name="adj" fmla="val 50000"/>
                </a:avLst>
              </a:prstGeom>
              <a:solidFill>
                <a:srgbClr val="FF0000"/>
              </a:solidFill>
              <a:ln w="9525" algn="ctr">
                <a:solidFill>
                  <a:srgbClr val="FF0000"/>
                </a:solidFill>
                <a:miter lim="800000"/>
                <a:headEnd/>
                <a:tailEnd/>
              </a:ln>
              <a:effectLst/>
            </p:spPr>
            <p:txBody>
              <a:bodyPr wrap="none" anchor="ctr"/>
              <a:lstStyle/>
              <a:p>
                <a:pPr>
                  <a:defRPr/>
                </a:pPr>
                <a:endParaRPr lang="en-GB">
                  <a:latin typeface="Calibri" pitchFamily="34" charset="0"/>
                </a:endParaRPr>
              </a:p>
            </p:txBody>
          </p:sp>
        </p:grpSp>
      </p:grpSp>
      <p:grpSp>
        <p:nvGrpSpPr>
          <p:cNvPr id="361545" name="Group 73"/>
          <p:cNvGrpSpPr>
            <a:grpSpLocks/>
          </p:cNvGrpSpPr>
          <p:nvPr/>
        </p:nvGrpSpPr>
        <p:grpSpPr bwMode="auto">
          <a:xfrm>
            <a:off x="176213" y="2951163"/>
            <a:ext cx="3257550" cy="3343275"/>
            <a:chOff x="3663" y="1014"/>
            <a:chExt cx="2052" cy="2106"/>
          </a:xfrm>
        </p:grpSpPr>
        <p:sp>
          <p:nvSpPr>
            <p:cNvPr id="1061991" name="Rectangle 103"/>
            <p:cNvSpPr>
              <a:spLocks noChangeArrowheads="1"/>
            </p:cNvSpPr>
            <p:nvPr/>
          </p:nvSpPr>
          <p:spPr bwMode="auto">
            <a:xfrm>
              <a:off x="3663" y="1029"/>
              <a:ext cx="2052" cy="2091"/>
            </a:xfrm>
            <a:prstGeom prst="rect">
              <a:avLst/>
            </a:prstGeom>
            <a:solidFill>
              <a:schemeClr val="bg1"/>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61992" name="Freeform 104"/>
            <p:cNvSpPr>
              <a:spLocks/>
            </p:cNvSpPr>
            <p:nvPr/>
          </p:nvSpPr>
          <p:spPr bwMode="auto">
            <a:xfrm>
              <a:off x="3966" y="1380"/>
              <a:ext cx="1076" cy="1492"/>
            </a:xfrm>
            <a:custGeom>
              <a:avLst/>
              <a:gdLst/>
              <a:ahLst/>
              <a:cxnLst>
                <a:cxn ang="0">
                  <a:pos x="243" y="0"/>
                </a:cxn>
                <a:cxn ang="0">
                  <a:pos x="480" y="99"/>
                </a:cxn>
                <a:cxn ang="0">
                  <a:pos x="765" y="303"/>
                </a:cxn>
                <a:cxn ang="0">
                  <a:pos x="1005" y="702"/>
                </a:cxn>
                <a:cxn ang="0">
                  <a:pos x="1065" y="1074"/>
                </a:cxn>
                <a:cxn ang="0">
                  <a:pos x="936" y="1251"/>
                </a:cxn>
                <a:cxn ang="0">
                  <a:pos x="651" y="1329"/>
                </a:cxn>
                <a:cxn ang="0">
                  <a:pos x="630" y="1329"/>
                </a:cxn>
                <a:cxn ang="0">
                  <a:pos x="477" y="1392"/>
                </a:cxn>
                <a:cxn ang="0">
                  <a:pos x="198" y="1476"/>
                </a:cxn>
                <a:cxn ang="0">
                  <a:pos x="0" y="1488"/>
                </a:cxn>
              </a:cxnLst>
              <a:rect l="0" t="0" r="r" b="b"/>
              <a:pathLst>
                <a:path w="1076" h="1492">
                  <a:moveTo>
                    <a:pt x="243" y="0"/>
                  </a:moveTo>
                  <a:cubicBezTo>
                    <a:pt x="318" y="24"/>
                    <a:pt x="393" y="48"/>
                    <a:pt x="480" y="99"/>
                  </a:cubicBezTo>
                  <a:cubicBezTo>
                    <a:pt x="567" y="150"/>
                    <a:pt x="677" y="202"/>
                    <a:pt x="765" y="303"/>
                  </a:cubicBezTo>
                  <a:cubicBezTo>
                    <a:pt x="853" y="404"/>
                    <a:pt x="955" y="574"/>
                    <a:pt x="1005" y="702"/>
                  </a:cubicBezTo>
                  <a:cubicBezTo>
                    <a:pt x="1055" y="830"/>
                    <a:pt x="1076" y="983"/>
                    <a:pt x="1065" y="1074"/>
                  </a:cubicBezTo>
                  <a:cubicBezTo>
                    <a:pt x="1054" y="1165"/>
                    <a:pt x="1005" y="1208"/>
                    <a:pt x="936" y="1251"/>
                  </a:cubicBezTo>
                  <a:cubicBezTo>
                    <a:pt x="867" y="1294"/>
                    <a:pt x="702" y="1316"/>
                    <a:pt x="651" y="1329"/>
                  </a:cubicBezTo>
                  <a:cubicBezTo>
                    <a:pt x="600" y="1342"/>
                    <a:pt x="659" y="1319"/>
                    <a:pt x="630" y="1329"/>
                  </a:cubicBezTo>
                  <a:cubicBezTo>
                    <a:pt x="601" y="1339"/>
                    <a:pt x="549" y="1368"/>
                    <a:pt x="477" y="1392"/>
                  </a:cubicBezTo>
                  <a:cubicBezTo>
                    <a:pt x="405" y="1416"/>
                    <a:pt x="277" y="1460"/>
                    <a:pt x="198" y="1476"/>
                  </a:cubicBezTo>
                  <a:cubicBezTo>
                    <a:pt x="119" y="1492"/>
                    <a:pt x="59" y="1490"/>
                    <a:pt x="0" y="1488"/>
                  </a:cubicBezTo>
                </a:path>
              </a:pathLst>
            </a:custGeom>
            <a:noFill/>
            <a:ln w="28575" cap="flat" cmpd="sng">
              <a:solidFill>
                <a:srgbClr val="FF0000"/>
              </a:solidFill>
              <a:prstDash val="solid"/>
              <a:round/>
              <a:headEnd/>
              <a:tailEnd/>
            </a:ln>
            <a:effectLst/>
          </p:spPr>
          <p:txBody>
            <a:bodyPr anchor="ctr"/>
            <a:lstStyle/>
            <a:p>
              <a:pPr>
                <a:defRPr/>
              </a:pPr>
              <a:endParaRPr lang="en-GB">
                <a:latin typeface="Calibri" pitchFamily="34" charset="0"/>
              </a:endParaRPr>
            </a:p>
          </p:txBody>
        </p:sp>
        <p:sp>
          <p:nvSpPr>
            <p:cNvPr id="1061993" name="Freeform 105"/>
            <p:cNvSpPr>
              <a:spLocks/>
            </p:cNvSpPr>
            <p:nvPr/>
          </p:nvSpPr>
          <p:spPr bwMode="auto">
            <a:xfrm>
              <a:off x="4392" y="1458"/>
              <a:ext cx="604" cy="1515"/>
            </a:xfrm>
            <a:custGeom>
              <a:avLst/>
              <a:gdLst/>
              <a:ahLst/>
              <a:cxnLst>
                <a:cxn ang="0">
                  <a:pos x="0" y="0"/>
                </a:cxn>
                <a:cxn ang="0">
                  <a:pos x="204" y="138"/>
                </a:cxn>
                <a:cxn ang="0">
                  <a:pos x="417" y="432"/>
                </a:cxn>
                <a:cxn ang="0">
                  <a:pos x="573" y="795"/>
                </a:cxn>
                <a:cxn ang="0">
                  <a:pos x="558" y="1068"/>
                </a:cxn>
                <a:cxn ang="0">
                  <a:pos x="297" y="1188"/>
                </a:cxn>
                <a:cxn ang="0">
                  <a:pos x="204" y="1212"/>
                </a:cxn>
                <a:cxn ang="0">
                  <a:pos x="183" y="1224"/>
                </a:cxn>
                <a:cxn ang="0">
                  <a:pos x="231" y="1302"/>
                </a:cxn>
                <a:cxn ang="0">
                  <a:pos x="420" y="1515"/>
                </a:cxn>
              </a:cxnLst>
              <a:rect l="0" t="0" r="r" b="b"/>
              <a:pathLst>
                <a:path w="604" h="1515">
                  <a:moveTo>
                    <a:pt x="0" y="0"/>
                  </a:moveTo>
                  <a:cubicBezTo>
                    <a:pt x="67" y="33"/>
                    <a:pt x="135" y="66"/>
                    <a:pt x="204" y="138"/>
                  </a:cubicBezTo>
                  <a:cubicBezTo>
                    <a:pt x="273" y="210"/>
                    <a:pt x="356" y="323"/>
                    <a:pt x="417" y="432"/>
                  </a:cubicBezTo>
                  <a:cubicBezTo>
                    <a:pt x="478" y="541"/>
                    <a:pt x="550" y="689"/>
                    <a:pt x="573" y="795"/>
                  </a:cubicBezTo>
                  <a:cubicBezTo>
                    <a:pt x="596" y="901"/>
                    <a:pt x="604" y="1002"/>
                    <a:pt x="558" y="1068"/>
                  </a:cubicBezTo>
                  <a:cubicBezTo>
                    <a:pt x="512" y="1134"/>
                    <a:pt x="356" y="1164"/>
                    <a:pt x="297" y="1188"/>
                  </a:cubicBezTo>
                  <a:cubicBezTo>
                    <a:pt x="238" y="1212"/>
                    <a:pt x="223" y="1206"/>
                    <a:pt x="204" y="1212"/>
                  </a:cubicBezTo>
                  <a:cubicBezTo>
                    <a:pt x="185" y="1218"/>
                    <a:pt x="178" y="1209"/>
                    <a:pt x="183" y="1224"/>
                  </a:cubicBezTo>
                  <a:cubicBezTo>
                    <a:pt x="188" y="1239"/>
                    <a:pt x="192" y="1254"/>
                    <a:pt x="231" y="1302"/>
                  </a:cubicBezTo>
                  <a:cubicBezTo>
                    <a:pt x="270" y="1350"/>
                    <a:pt x="345" y="1432"/>
                    <a:pt x="420" y="1515"/>
                  </a:cubicBezTo>
                </a:path>
              </a:pathLst>
            </a:custGeom>
            <a:noFill/>
            <a:ln w="28575"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061994" name="Text Box 106"/>
            <p:cNvSpPr txBox="1">
              <a:spLocks noChangeArrowheads="1"/>
            </p:cNvSpPr>
            <p:nvPr/>
          </p:nvSpPr>
          <p:spPr bwMode="auto">
            <a:xfrm rot="199067">
              <a:off x="4102" y="1790"/>
              <a:ext cx="393" cy="140"/>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Pl-out</a:t>
              </a:r>
            </a:p>
          </p:txBody>
        </p:sp>
        <p:sp>
          <p:nvSpPr>
            <p:cNvPr id="1061995" name="Text Box 107"/>
            <p:cNvSpPr txBox="1">
              <a:spLocks noChangeArrowheads="1"/>
            </p:cNvSpPr>
            <p:nvPr/>
          </p:nvSpPr>
          <p:spPr bwMode="auto">
            <a:xfrm rot="21255593">
              <a:off x="4170" y="2348"/>
              <a:ext cx="402" cy="140"/>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Gar-in</a:t>
              </a:r>
            </a:p>
          </p:txBody>
        </p:sp>
        <p:sp>
          <p:nvSpPr>
            <p:cNvPr id="1061996" name="Freeform 108"/>
            <p:cNvSpPr>
              <a:spLocks/>
            </p:cNvSpPr>
            <p:nvPr/>
          </p:nvSpPr>
          <p:spPr bwMode="auto">
            <a:xfrm>
              <a:off x="3999" y="2274"/>
              <a:ext cx="1338" cy="102"/>
            </a:xfrm>
            <a:custGeom>
              <a:avLst/>
              <a:gdLst/>
              <a:ahLst/>
              <a:cxnLst>
                <a:cxn ang="0">
                  <a:pos x="0" y="102"/>
                </a:cxn>
                <a:cxn ang="0">
                  <a:pos x="990" y="0"/>
                </a:cxn>
                <a:cxn ang="0">
                  <a:pos x="1338" y="69"/>
                </a:cxn>
              </a:cxnLst>
              <a:rect l="0" t="0" r="r" b="b"/>
              <a:pathLst>
                <a:path w="1338" h="102">
                  <a:moveTo>
                    <a:pt x="0" y="102"/>
                  </a:moveTo>
                  <a:lnTo>
                    <a:pt x="990" y="0"/>
                  </a:lnTo>
                  <a:lnTo>
                    <a:pt x="1338" y="69"/>
                  </a:lnTo>
                </a:path>
              </a:pathLst>
            </a:custGeom>
            <a:noFill/>
            <a:ln w="28575" cap="flat" cmpd="sng">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61997" name="Line 109"/>
            <p:cNvSpPr>
              <a:spLocks noChangeShapeType="1"/>
            </p:cNvSpPr>
            <p:nvPr/>
          </p:nvSpPr>
          <p:spPr bwMode="auto">
            <a:xfrm>
              <a:off x="3978" y="1758"/>
              <a:ext cx="1020" cy="30"/>
            </a:xfrm>
            <a:prstGeom prst="line">
              <a:avLst/>
            </a:prstGeom>
            <a:noFill/>
            <a:ln w="28575">
              <a:solidFill>
                <a:schemeClr val="accent2"/>
              </a:solidFill>
              <a:prstDash val="dash"/>
              <a:round/>
              <a:headEnd/>
              <a:tailEnd/>
            </a:ln>
            <a:effectLst/>
          </p:spPr>
          <p:txBody>
            <a:bodyPr anchor="ctr"/>
            <a:lstStyle/>
            <a:p>
              <a:pPr>
                <a:defRPr/>
              </a:pPr>
              <a:endParaRPr lang="en-GB">
                <a:latin typeface="Calibri" pitchFamily="34" charset="0"/>
              </a:endParaRPr>
            </a:p>
          </p:txBody>
        </p:sp>
        <p:sp>
          <p:nvSpPr>
            <p:cNvPr id="1061998" name="Text Box 110"/>
            <p:cNvSpPr txBox="1">
              <a:spLocks noChangeArrowheads="1"/>
            </p:cNvSpPr>
            <p:nvPr/>
          </p:nvSpPr>
          <p:spPr bwMode="auto">
            <a:xfrm>
              <a:off x="4031" y="1959"/>
              <a:ext cx="700" cy="277"/>
            </a:xfrm>
            <a:prstGeom prst="rect">
              <a:avLst/>
            </a:prstGeom>
            <a:noFill/>
            <a:ln w="9525" algn="ctr">
              <a:noFill/>
              <a:miter lim="800000"/>
              <a:headEnd/>
              <a:tailEnd/>
            </a:ln>
            <a:effectLst/>
          </p:spPr>
          <p:txBody>
            <a:bodyPr>
              <a:spAutoFit/>
            </a:bodyPr>
            <a:lstStyle/>
            <a:p>
              <a:pPr algn="ctr">
                <a:lnSpc>
                  <a:spcPct val="80000"/>
                </a:lnSpc>
                <a:defRPr/>
              </a:pPr>
              <a:r>
                <a:rPr lang="en-GB" sz="1400" b="1">
                  <a:solidFill>
                    <a:srgbClr val="FF0000"/>
                  </a:solidFill>
                  <a:effectLst/>
                  <a:latin typeface="Calibri" pitchFamily="34" charset="0"/>
                </a:rPr>
                <a:t>Amphibole Lherzolite</a:t>
              </a:r>
            </a:p>
          </p:txBody>
        </p:sp>
        <p:sp>
          <p:nvSpPr>
            <p:cNvPr id="1061999" name="Text Box 111"/>
            <p:cNvSpPr txBox="1">
              <a:spLocks noChangeArrowheads="1"/>
            </p:cNvSpPr>
            <p:nvPr/>
          </p:nvSpPr>
          <p:spPr bwMode="auto">
            <a:xfrm>
              <a:off x="4804" y="1355"/>
              <a:ext cx="790" cy="425"/>
            </a:xfrm>
            <a:prstGeom prst="rect">
              <a:avLst/>
            </a:prstGeom>
            <a:noFill/>
            <a:ln w="9525" algn="ctr">
              <a:noFill/>
              <a:miter lim="800000"/>
              <a:headEnd/>
              <a:tailEnd/>
            </a:ln>
            <a:effectLst/>
          </p:spPr>
          <p:txBody>
            <a:bodyPr wrap="none">
              <a:spAutoFit/>
            </a:bodyPr>
            <a:lstStyle/>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MORB pyrolite</a:t>
              </a:r>
            </a:p>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-40% olivine</a:t>
              </a:r>
            </a:p>
            <a:p>
              <a:pPr algn="ctr">
                <a:lnSpc>
                  <a:spcPct val="90000"/>
                </a:lnSpc>
                <a:defRPr/>
              </a:pPr>
              <a:r>
                <a:rPr lang="en-GB" sz="1400" dirty="0">
                  <a:solidFill>
                    <a:schemeClr val="tx1"/>
                  </a:solidFill>
                  <a:effectLst>
                    <a:outerShdw blurRad="38100" dist="38100" dir="2700000" algn="tl">
                      <a:srgbClr val="FFFFFF"/>
                    </a:outerShdw>
                  </a:effectLst>
                  <a:latin typeface="Calibri" pitchFamily="34" charset="0"/>
                </a:rPr>
                <a:t>(+ 0.6% H</a:t>
              </a:r>
              <a:r>
                <a:rPr lang="en-GB" sz="1400" baseline="-25000" dirty="0">
                  <a:solidFill>
                    <a:schemeClr val="tx1"/>
                  </a:solidFill>
                  <a:effectLst>
                    <a:outerShdw blurRad="38100" dist="38100" dir="2700000" algn="tl">
                      <a:srgbClr val="FFFFFF"/>
                    </a:outerShdw>
                  </a:effectLst>
                  <a:latin typeface="Calibri" pitchFamily="34" charset="0"/>
                </a:rPr>
                <a:t>2</a:t>
              </a:r>
              <a:r>
                <a:rPr lang="en-GB" sz="1400" dirty="0">
                  <a:solidFill>
                    <a:schemeClr val="tx1"/>
                  </a:solidFill>
                  <a:effectLst>
                    <a:outerShdw blurRad="38100" dist="38100" dir="2700000" algn="tl">
                      <a:srgbClr val="FFFFFF"/>
                    </a:outerShdw>
                  </a:effectLst>
                  <a:latin typeface="Calibri" pitchFamily="34" charset="0"/>
                </a:rPr>
                <a:t>O)</a:t>
              </a:r>
            </a:p>
          </p:txBody>
        </p:sp>
        <p:sp>
          <p:nvSpPr>
            <p:cNvPr id="1062000" name="Text Box 112"/>
            <p:cNvSpPr txBox="1">
              <a:spLocks noChangeArrowheads="1"/>
            </p:cNvSpPr>
            <p:nvPr/>
          </p:nvSpPr>
          <p:spPr bwMode="auto">
            <a:xfrm>
              <a:off x="4970" y="1926"/>
              <a:ext cx="700" cy="277"/>
            </a:xfrm>
            <a:prstGeom prst="rect">
              <a:avLst/>
            </a:prstGeom>
            <a:noFill/>
            <a:ln w="9525" algn="ctr">
              <a:noFill/>
              <a:miter lim="800000"/>
              <a:headEnd/>
              <a:tailEnd/>
            </a:ln>
            <a:effectLst/>
          </p:spPr>
          <p:txBody>
            <a:bodyPr>
              <a:spAutoFit/>
            </a:bodyPr>
            <a:lstStyle/>
            <a:p>
              <a:pPr algn="ctr">
                <a:lnSpc>
                  <a:spcPct val="80000"/>
                </a:lnSpc>
                <a:defRPr/>
              </a:pPr>
              <a:r>
                <a:rPr lang="en-GB" sz="1400" b="1">
                  <a:solidFill>
                    <a:srgbClr val="FF0000"/>
                  </a:solidFill>
                  <a:effectLst/>
                  <a:latin typeface="Calibri" pitchFamily="34" charset="0"/>
                </a:rPr>
                <a:t>Lherzolite + melt</a:t>
              </a:r>
            </a:p>
          </p:txBody>
        </p:sp>
        <p:sp>
          <p:nvSpPr>
            <p:cNvPr id="1062001" name="Text Box 113"/>
            <p:cNvSpPr txBox="1">
              <a:spLocks noChangeArrowheads="1"/>
            </p:cNvSpPr>
            <p:nvPr/>
          </p:nvSpPr>
          <p:spPr bwMode="auto">
            <a:xfrm rot="20608858">
              <a:off x="4034" y="2812"/>
              <a:ext cx="583" cy="140"/>
            </a:xfrm>
            <a:prstGeom prst="rect">
              <a:avLst/>
            </a:prstGeom>
            <a:noFill/>
            <a:ln w="9525" algn="ctr">
              <a:noFill/>
              <a:miter lim="800000"/>
              <a:headEnd/>
              <a:tailEnd/>
            </a:ln>
            <a:effectLst/>
          </p:spPr>
          <p:txBody>
            <a:bodyPr wrap="none">
              <a:spAutoFit/>
            </a:bodyPr>
            <a:lstStyle/>
            <a:p>
              <a:pPr>
                <a:lnSpc>
                  <a:spcPct val="60000"/>
                </a:lnSpc>
                <a:defRPr/>
              </a:pPr>
              <a:r>
                <a:rPr lang="en-GB" sz="1400">
                  <a:solidFill>
                    <a:schemeClr val="tx1"/>
                  </a:solidFill>
                  <a:effectLst>
                    <a:outerShdw blurRad="38100" dist="38100" dir="2700000" algn="tl">
                      <a:srgbClr val="FFFFFF"/>
                    </a:outerShdw>
                  </a:effectLst>
                  <a:latin typeface="Calibri" pitchFamily="34" charset="0"/>
                </a:rPr>
                <a:t>Amph-out</a:t>
              </a:r>
            </a:p>
          </p:txBody>
        </p:sp>
        <p:sp>
          <p:nvSpPr>
            <p:cNvPr id="1062002" name="Rectangle 114"/>
            <p:cNvSpPr>
              <a:spLocks noChangeArrowheads="1"/>
            </p:cNvSpPr>
            <p:nvPr/>
          </p:nvSpPr>
          <p:spPr bwMode="auto">
            <a:xfrm>
              <a:off x="3942" y="1326"/>
              <a:ext cx="1716" cy="1719"/>
            </a:xfrm>
            <a:prstGeom prst="rect">
              <a:avLst/>
            </a:prstGeom>
            <a:no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062003" name="Text Box 115"/>
            <p:cNvSpPr txBox="1">
              <a:spLocks noChangeArrowheads="1"/>
            </p:cNvSpPr>
            <p:nvPr/>
          </p:nvSpPr>
          <p:spPr bwMode="auto">
            <a:xfrm>
              <a:off x="4322" y="1014"/>
              <a:ext cx="786" cy="163"/>
            </a:xfrm>
            <a:prstGeom prst="rect">
              <a:avLst/>
            </a:prstGeom>
            <a:noFill/>
            <a:ln w="9525" algn="ctr">
              <a:noFill/>
              <a:miter lim="800000"/>
              <a:headEnd/>
              <a:tailEnd/>
            </a:ln>
            <a:effectLst/>
          </p:spPr>
          <p:txBody>
            <a:bodyPr wrap="none">
              <a:spAutoFit/>
            </a:bodyPr>
            <a:lstStyle/>
            <a:p>
              <a:pPr algn="ctr">
                <a:lnSpc>
                  <a:spcPct val="90000"/>
                </a:lnSpc>
                <a:defRPr/>
              </a:pPr>
              <a:r>
                <a:rPr lang="en-GB" sz="1200">
                  <a:solidFill>
                    <a:schemeClr val="tx1"/>
                  </a:solidFill>
                  <a:effectLst>
                    <a:outerShdw blurRad="38100" dist="38100" dir="2700000" algn="tl">
                      <a:srgbClr val="FFFFFF"/>
                    </a:outerShdw>
                  </a:effectLst>
                  <a:latin typeface="Calibri" pitchFamily="34" charset="0"/>
                </a:rPr>
                <a:t>Temperature (°C)</a:t>
              </a:r>
            </a:p>
          </p:txBody>
        </p:sp>
        <p:sp>
          <p:nvSpPr>
            <p:cNvPr id="1062004" name="Text Box 116"/>
            <p:cNvSpPr txBox="1">
              <a:spLocks noChangeArrowheads="1"/>
            </p:cNvSpPr>
            <p:nvPr/>
          </p:nvSpPr>
          <p:spPr bwMode="auto">
            <a:xfrm>
              <a:off x="3842" y="1196"/>
              <a:ext cx="241" cy="145"/>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900</a:t>
              </a:r>
            </a:p>
          </p:txBody>
        </p:sp>
        <p:sp>
          <p:nvSpPr>
            <p:cNvPr id="1062005" name="Text Box 117"/>
            <p:cNvSpPr txBox="1">
              <a:spLocks noChangeArrowheads="1"/>
            </p:cNvSpPr>
            <p:nvPr/>
          </p:nvSpPr>
          <p:spPr bwMode="auto">
            <a:xfrm>
              <a:off x="4371" y="1196"/>
              <a:ext cx="282" cy="145"/>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1000</a:t>
              </a:r>
            </a:p>
          </p:txBody>
        </p:sp>
        <p:sp>
          <p:nvSpPr>
            <p:cNvPr id="1062006" name="Text Box 118"/>
            <p:cNvSpPr txBox="1">
              <a:spLocks noChangeArrowheads="1"/>
            </p:cNvSpPr>
            <p:nvPr/>
          </p:nvSpPr>
          <p:spPr bwMode="auto">
            <a:xfrm>
              <a:off x="4942" y="1196"/>
              <a:ext cx="286" cy="144"/>
            </a:xfrm>
            <a:prstGeom prst="rect">
              <a:avLst/>
            </a:prstGeom>
            <a:noFill/>
            <a:ln w="9525" algn="ctr">
              <a:noFill/>
              <a:miter lim="800000"/>
              <a:headEnd/>
              <a:tailEnd/>
            </a:ln>
            <a:effectLst/>
          </p:spPr>
          <p:txBody>
            <a:bodyPr wrap="none">
              <a:spAutoFit/>
            </a:bodyPr>
            <a:lstStyle/>
            <a:p>
              <a:pPr algn="ctr">
                <a:lnSpc>
                  <a:spcPct val="90000"/>
                </a:lnSpc>
                <a:defRPr/>
              </a:pPr>
              <a:r>
                <a:rPr lang="en-GB" sz="1000">
                  <a:solidFill>
                    <a:schemeClr val="tx1"/>
                  </a:solidFill>
                  <a:effectLst>
                    <a:outerShdw blurRad="38100" dist="38100" dir="2700000" algn="tl">
                      <a:srgbClr val="FFFFFF"/>
                    </a:outerShdw>
                  </a:effectLst>
                  <a:latin typeface="Calibri" pitchFamily="34" charset="0"/>
                </a:rPr>
                <a:t>1100</a:t>
              </a:r>
            </a:p>
          </p:txBody>
        </p:sp>
        <p:sp>
          <p:nvSpPr>
            <p:cNvPr id="1062007" name="Text Box 119"/>
            <p:cNvSpPr txBox="1">
              <a:spLocks noChangeArrowheads="1"/>
            </p:cNvSpPr>
            <p:nvPr/>
          </p:nvSpPr>
          <p:spPr bwMode="auto">
            <a:xfrm rot="16200000">
              <a:off x="3430" y="2208"/>
              <a:ext cx="692" cy="163"/>
            </a:xfrm>
            <a:prstGeom prst="rect">
              <a:avLst/>
            </a:prstGeom>
            <a:noFill/>
            <a:ln w="9525" algn="ctr">
              <a:noFill/>
              <a:miter lim="800000"/>
              <a:headEnd/>
              <a:tailEnd/>
            </a:ln>
            <a:effectLst/>
          </p:spPr>
          <p:txBody>
            <a:bodyPr wrap="none">
              <a:spAutoFit/>
            </a:bodyPr>
            <a:lstStyle/>
            <a:p>
              <a:pPr algn="ctr">
                <a:lnSpc>
                  <a:spcPct val="90000"/>
                </a:lnSpc>
                <a:defRPr/>
              </a:pPr>
              <a:r>
                <a:rPr lang="en-GB" sz="1200">
                  <a:solidFill>
                    <a:schemeClr val="tx1"/>
                  </a:solidFill>
                  <a:effectLst>
                    <a:outerShdw blurRad="38100" dist="38100" dir="2700000" algn="tl">
                      <a:srgbClr val="FFFFFF"/>
                    </a:outerShdw>
                  </a:effectLst>
                  <a:latin typeface="Calibri" pitchFamily="34" charset="0"/>
                </a:rPr>
                <a:t>Pressure (GPa)</a:t>
              </a:r>
            </a:p>
          </p:txBody>
        </p:sp>
        <p:sp>
          <p:nvSpPr>
            <p:cNvPr id="1062008" name="Text Box 120"/>
            <p:cNvSpPr txBox="1">
              <a:spLocks noChangeArrowheads="1"/>
            </p:cNvSpPr>
            <p:nvPr/>
          </p:nvSpPr>
          <p:spPr bwMode="auto">
            <a:xfrm>
              <a:off x="3798" y="1748"/>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1</a:t>
              </a:r>
            </a:p>
          </p:txBody>
        </p:sp>
        <p:sp>
          <p:nvSpPr>
            <p:cNvPr id="1062009" name="Text Box 121"/>
            <p:cNvSpPr txBox="1">
              <a:spLocks noChangeArrowheads="1"/>
            </p:cNvSpPr>
            <p:nvPr/>
          </p:nvSpPr>
          <p:spPr bwMode="auto">
            <a:xfrm>
              <a:off x="3798" y="2243"/>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2</a:t>
              </a:r>
            </a:p>
          </p:txBody>
        </p:sp>
        <p:sp>
          <p:nvSpPr>
            <p:cNvPr id="1062010" name="Text Box 122"/>
            <p:cNvSpPr txBox="1">
              <a:spLocks noChangeArrowheads="1"/>
            </p:cNvSpPr>
            <p:nvPr/>
          </p:nvSpPr>
          <p:spPr bwMode="auto">
            <a:xfrm>
              <a:off x="3798" y="2735"/>
              <a:ext cx="158" cy="145"/>
            </a:xfrm>
            <a:prstGeom prst="rect">
              <a:avLst/>
            </a:prstGeom>
            <a:noFill/>
            <a:ln w="9525" algn="ctr">
              <a:noFill/>
              <a:miter lim="800000"/>
              <a:headEnd/>
              <a:tailEnd/>
            </a:ln>
            <a:effectLst/>
          </p:spPr>
          <p:txBody>
            <a:bodyPr wrap="none">
              <a:spAutoFit/>
            </a:bodyPr>
            <a:lstStyle/>
            <a:p>
              <a:pPr algn="r">
                <a:lnSpc>
                  <a:spcPct val="90000"/>
                </a:lnSpc>
                <a:defRPr/>
              </a:pPr>
              <a:r>
                <a:rPr lang="en-GB" sz="1000">
                  <a:solidFill>
                    <a:schemeClr val="tx1"/>
                  </a:solidFill>
                  <a:effectLst>
                    <a:outerShdw blurRad="38100" dist="38100" dir="2700000" algn="tl">
                      <a:srgbClr val="FFFFFF"/>
                    </a:outerShdw>
                  </a:effectLst>
                  <a:latin typeface="Calibri" pitchFamily="34" charset="0"/>
                </a:rPr>
                <a:t>3</a:t>
              </a:r>
            </a:p>
          </p:txBody>
        </p:sp>
        <p:sp>
          <p:nvSpPr>
            <p:cNvPr id="1059947" name="Text Box 107"/>
            <p:cNvSpPr txBox="1">
              <a:spLocks noChangeArrowheads="1"/>
            </p:cNvSpPr>
            <p:nvPr/>
          </p:nvSpPr>
          <p:spPr bwMode="auto">
            <a:xfrm>
              <a:off x="4840" y="2618"/>
              <a:ext cx="845" cy="442"/>
            </a:xfrm>
            <a:prstGeom prst="rect">
              <a:avLst/>
            </a:prstGeom>
            <a:noFill/>
            <a:ln w="9525" algn="ctr">
              <a:noFill/>
              <a:miter lim="800000"/>
              <a:headEnd/>
              <a:tailEnd/>
            </a:ln>
            <a:effectLst/>
          </p:spPr>
          <p:txBody>
            <a:bodyPr>
              <a:spAutoFit/>
            </a:bodyPr>
            <a:lstStyle/>
            <a:p>
              <a:pPr>
                <a:spcBef>
                  <a:spcPct val="50000"/>
                </a:spcBef>
              </a:pPr>
              <a:r>
                <a:rPr lang="en-GB" sz="1000" smtClean="0">
                  <a:solidFill>
                    <a:schemeClr val="tx1"/>
                  </a:solidFill>
                  <a:effectLst>
                    <a:outerShdw blurRad="38100" dist="38100" dir="2700000" algn="tl">
                      <a:srgbClr val="FFFFFF"/>
                    </a:outerShdw>
                  </a:effectLst>
                  <a:latin typeface="Calibri" pitchFamily="34" charset="0"/>
                </a:rPr>
                <a:t>From: Niida and Green (1999) Contrib. Mineral. Petrol., 135, 18-40</a:t>
              </a:r>
              <a:endParaRPr lang="en-GB" sz="1000">
                <a:solidFill>
                  <a:schemeClr val="tx1"/>
                </a:solidFill>
                <a:effectLst>
                  <a:outerShdw blurRad="38100" dist="38100" dir="2700000" algn="tl">
                    <a:srgbClr val="FFFFFF"/>
                  </a:outerShdw>
                </a:effectLst>
                <a:latin typeface="Calibri" pitchFamily="34" charset="0"/>
              </a:endParaRPr>
            </a:p>
          </p:txBody>
        </p:sp>
      </p:grpSp>
      <p:sp>
        <p:nvSpPr>
          <p:cNvPr id="361567" name="AutoShape 95"/>
          <p:cNvSpPr>
            <a:spLocks noChangeArrowheads="1"/>
          </p:cNvSpPr>
          <p:nvPr/>
        </p:nvSpPr>
        <p:spPr bwMode="auto">
          <a:xfrm>
            <a:off x="625475" y="5230813"/>
            <a:ext cx="1163638" cy="657225"/>
          </a:xfrm>
          <a:prstGeom prst="rightArrow">
            <a:avLst>
              <a:gd name="adj1" fmla="val 44926"/>
              <a:gd name="adj2" fmla="val 71018"/>
            </a:avLst>
          </a:prstGeom>
          <a:solidFill>
            <a:srgbClr val="FFFF00"/>
          </a:solidFill>
          <a:ln w="19050" algn="ctr">
            <a:solidFill>
              <a:schemeClr val="tx2"/>
            </a:solidFill>
            <a:miter lim="800000"/>
            <a:headEnd/>
            <a:tailEnd/>
          </a:ln>
          <a:effectLst/>
          <a:scene3d>
            <a:camera prst="orthographicFront"/>
            <a:lightRig rig="threePt" dir="t"/>
          </a:scene3d>
          <a:sp3d>
            <a:bevelT/>
          </a:sp3d>
        </p:spPr>
        <p:txBody>
          <a:bodyPr wrap="none" anchor="ctr"/>
          <a:lstStyle/>
          <a:p>
            <a:endParaRPr lang="en-GB">
              <a:latin typeface="Calibri" pitchFamily="34" charset="0"/>
            </a:endParaRPr>
          </a:p>
        </p:txBody>
      </p:sp>
      <p:sp>
        <p:nvSpPr>
          <p:cNvPr id="92"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dirty="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dirty="0">
              <a:solidFill>
                <a:srgbClr val="FFFF00"/>
              </a:solidFill>
              <a:effectLst>
                <a:outerShdw blurRad="38100" dist="38100" dir="2700000" algn="tl">
                  <a:srgbClr val="000000"/>
                </a:outerShdw>
              </a:effectLst>
              <a:latin typeface="Calibri" pitchFamily="34" charset="0"/>
            </a:endParaRPr>
          </a:p>
        </p:txBody>
      </p:sp>
      <p:sp>
        <p:nvSpPr>
          <p:cNvPr id="93" name="AutoShape 95"/>
          <p:cNvSpPr>
            <a:spLocks noChangeArrowheads="1"/>
          </p:cNvSpPr>
          <p:nvPr/>
        </p:nvSpPr>
        <p:spPr bwMode="auto">
          <a:xfrm>
            <a:off x="625475" y="5224069"/>
            <a:ext cx="1163638" cy="657225"/>
          </a:xfrm>
          <a:prstGeom prst="rightArrow">
            <a:avLst>
              <a:gd name="adj1" fmla="val 44926"/>
              <a:gd name="adj2" fmla="val 71018"/>
            </a:avLst>
          </a:prstGeom>
          <a:solidFill>
            <a:srgbClr val="FFFF00"/>
          </a:solidFill>
          <a:ln w="19050" algn="ctr">
            <a:solidFill>
              <a:schemeClr val="tx2"/>
            </a:solidFill>
            <a:miter lim="800000"/>
            <a:headEnd/>
            <a:tailEnd/>
          </a:ln>
          <a:effectLst/>
          <a:scene3d>
            <a:camera prst="orthographicFront"/>
            <a:lightRig rig="threePt" dir="t"/>
          </a:scene3d>
          <a:sp3d>
            <a:bevelT/>
          </a:sp3d>
        </p:spPr>
        <p:txBody>
          <a:bodyPr wrap="none" anchor="ctr"/>
          <a:lstStyle/>
          <a:p>
            <a:endParaRPr lang="en-GB">
              <a:latin typeface="Calibri" pitchFamily="34" charset="0"/>
            </a:endParaRPr>
          </a:p>
        </p:txBody>
      </p:sp>
      <p:sp>
        <p:nvSpPr>
          <p:cNvPr id="97" name="Text Box 5"/>
          <p:cNvSpPr txBox="1">
            <a:spLocks noChangeArrowheads="1"/>
          </p:cNvSpPr>
          <p:nvPr/>
        </p:nvSpPr>
        <p:spPr bwMode="auto">
          <a:xfrm>
            <a:off x="25400" y="612775"/>
            <a:ext cx="3482975" cy="2308324"/>
          </a:xfrm>
          <a:prstGeom prst="rect">
            <a:avLst/>
          </a:prstGeom>
          <a:noFill/>
          <a:ln w="9525" algn="ctr">
            <a:noFill/>
            <a:miter lim="800000"/>
            <a:headEnd/>
            <a:tailEnd/>
          </a:ln>
          <a:effectLst/>
        </p:spPr>
        <p:txBody>
          <a:bodyPr wrap="square">
            <a:spAutoFit/>
          </a:bodyPr>
          <a:lstStyle/>
          <a:p>
            <a:r>
              <a:rPr lang="en-GB" sz="2400" dirty="0" smtClean="0">
                <a:solidFill>
                  <a:schemeClr val="bg1"/>
                </a:solidFill>
                <a:effectLst>
                  <a:outerShdw blurRad="38100" dist="38100" dir="2700000" algn="tl">
                    <a:srgbClr val="000000"/>
                  </a:outerShdw>
                </a:effectLst>
                <a:latin typeface="Calibri" pitchFamily="34" charset="0"/>
              </a:rPr>
              <a:t>Detailed cartoon of the mantle wedge, showing how fluids might move from the subducted slab into a region where melts could be generated. </a:t>
            </a:r>
            <a:endParaRPr lang="en-GB" sz="2400" dirty="0">
              <a:solidFill>
                <a:schemeClr val="bg1"/>
              </a:solidFill>
              <a:effectLst>
                <a:outerShdw blurRad="38100" dist="38100" dir="2700000" algn="tl">
                  <a:srgbClr val="000000"/>
                </a:outerShdw>
              </a:effectLst>
              <a:latin typeface="Calibri" pitchFamily="34" charset="0"/>
            </a:endParaRPr>
          </a:p>
        </p:txBody>
      </p:sp>
      <p:sp>
        <p:nvSpPr>
          <p:cNvPr id="94" name="Text Box 4"/>
          <p:cNvSpPr txBox="1">
            <a:spLocks noChangeArrowheads="1"/>
          </p:cNvSpPr>
          <p:nvPr/>
        </p:nvSpPr>
        <p:spPr bwMode="auto">
          <a:xfrm>
            <a:off x="717755" y="6329364"/>
            <a:ext cx="2806700" cy="523220"/>
          </a:xfrm>
          <a:prstGeom prst="rect">
            <a:avLst/>
          </a:prstGeom>
          <a:noFill/>
          <a:ln w="9525" algn="ctr">
            <a:noFill/>
            <a:miter lim="800000"/>
            <a:headEnd/>
            <a:tailEnd/>
          </a:ln>
          <a:effectLst/>
        </p:spPr>
        <p:txBody>
          <a:bodyPr>
            <a:spAutoFit/>
          </a:bodyPr>
          <a:lstStyle/>
          <a:p>
            <a:pP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Stern, 2002 (Rev</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err="1" smtClean="0">
                <a:solidFill>
                  <a:schemeClr val="bg1"/>
                </a:solidFill>
                <a:effectLst>
                  <a:outerShdw blurRad="38100" dist="38100" dir="2700000" algn="tl">
                    <a:srgbClr val="000000"/>
                  </a:outerShdw>
                </a:effectLst>
                <a:latin typeface="Calibri" pitchFamily="34" charset="0"/>
              </a:rPr>
              <a:t>Geophys</a:t>
            </a:r>
            <a:r>
              <a:rPr lang="en-GB" sz="1400" dirty="0" smtClean="0">
                <a:solidFill>
                  <a:schemeClr val="bg1"/>
                </a:solidFill>
                <a:effectLst>
                  <a:outerShdw blurRad="38100" dist="38100" dir="2700000" algn="tl">
                    <a:srgbClr val="000000"/>
                  </a:outerShdw>
                </a:effectLst>
                <a:latin typeface="Calibri" pitchFamily="34" charset="0"/>
              </a:rPr>
              <a:t>., 40, </a:t>
            </a:r>
            <a:r>
              <a:rPr lang="en-GB" sz="1400" dirty="0" smtClean="0">
                <a:solidFill>
                  <a:schemeClr val="bg1"/>
                </a:solidFill>
                <a:effectLst>
                  <a:outerShdw blurRad="38100" dist="38100" dir="2700000" algn="tl">
                    <a:srgbClr val="000000"/>
                  </a:outerShdw>
                </a:effectLst>
                <a:latin typeface="Calibri" pitchFamily="34" charset="0"/>
              </a:rPr>
              <a:t>doi:10.1029/2001RG000108)</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1545"/>
                                        </p:tgtEl>
                                        <p:attrNameLst>
                                          <p:attrName>style.visibility</p:attrName>
                                        </p:attrNameLst>
                                      </p:cBhvr>
                                      <p:to>
                                        <p:strVal val="visible"/>
                                      </p:to>
                                    </p:set>
                                    <p:animEffect transition="in" filter="fade">
                                      <p:cBhvr>
                                        <p:cTn id="7" dur="500"/>
                                        <p:tgtEl>
                                          <p:spTgt spid="3615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1567"/>
                                        </p:tgtEl>
                                        <p:attrNameLst>
                                          <p:attrName>style.visibility</p:attrName>
                                        </p:attrNameLst>
                                      </p:cBhvr>
                                      <p:to>
                                        <p:strVal val="visible"/>
                                      </p:to>
                                    </p:set>
                                    <p:animEffect transition="in" filter="wipe(left)">
                                      <p:cBhvr>
                                        <p:cTn id="12" dur="1000"/>
                                        <p:tgtEl>
                                          <p:spTgt spid="3615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wipe(left)">
                                      <p:cBhvr>
                                        <p:cTn id="17" dur="10"/>
                                        <p:tgtEl>
                                          <p:spTgt spid="93"/>
                                        </p:tgtEl>
                                      </p:cBhvr>
                                    </p:animEffect>
                                  </p:childTnLst>
                                </p:cTn>
                              </p:par>
                            </p:childTnLst>
                          </p:cTn>
                        </p:par>
                        <p:par>
                          <p:cTn id="18" fill="hold">
                            <p:stCondLst>
                              <p:cond delay="10"/>
                            </p:stCondLst>
                            <p:childTnLst>
                              <p:par>
                                <p:cTn id="19" presetID="37" presetClass="path" presetSubtype="0" accel="50000" decel="50000" fill="hold" grpId="1" nodeType="afterEffect">
                                  <p:stCondLst>
                                    <p:cond delay="0"/>
                                  </p:stCondLst>
                                  <p:childTnLst>
                                    <p:animMotion origin="layout" path="M -4.44444E-6 -0.00046 C 0.08247 -0.05555 0.15348 -0.08565 0.26094 -0.0956 " pathEditMode="relative" rAng="0" ptsTypes="AA">
                                      <p:cBhvr>
                                        <p:cTn id="20" dur="2000" fill="hold"/>
                                        <p:tgtEl>
                                          <p:spTgt spid="93"/>
                                        </p:tgtEl>
                                        <p:attrNameLst>
                                          <p:attrName>ppt_x</p:attrName>
                                          <p:attrName>ppt_y</p:attrName>
                                        </p:attrNameLst>
                                      </p:cBhvr>
                                      <p:rCtr x="13038" y="-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567" grpId="0" animBg="1"/>
      <p:bldP spid="93" grpId="0" animBg="1"/>
      <p:bldP spid="93" grpId="1"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7778" name="Rectangle 2"/>
          <p:cNvSpPr>
            <a:spLocks noChangeArrowheads="1"/>
          </p:cNvSpPr>
          <p:nvPr/>
        </p:nvSpPr>
        <p:spPr bwMode="auto">
          <a:xfrm>
            <a:off x="0" y="6265863"/>
            <a:ext cx="9144000" cy="601662"/>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1227779"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grpSp>
        <p:nvGrpSpPr>
          <p:cNvPr id="2" name="Group 77"/>
          <p:cNvGrpSpPr>
            <a:grpSpLocks/>
          </p:cNvGrpSpPr>
          <p:nvPr/>
        </p:nvGrpSpPr>
        <p:grpSpPr bwMode="auto">
          <a:xfrm>
            <a:off x="0" y="581025"/>
            <a:ext cx="9144000" cy="4583113"/>
            <a:chOff x="0" y="366"/>
            <a:chExt cx="5760" cy="2887"/>
          </a:xfrm>
        </p:grpSpPr>
        <p:pic>
          <p:nvPicPr>
            <p:cNvPr id="150654" name="Picture 75"/>
            <p:cNvPicPr>
              <a:picLocks noChangeAspect="1" noChangeArrowheads="1"/>
            </p:cNvPicPr>
            <p:nvPr/>
          </p:nvPicPr>
          <p:blipFill>
            <a:blip r:embed="rId3" cstate="print"/>
            <a:srcRect b="15816"/>
            <a:stretch>
              <a:fillRect/>
            </a:stretch>
          </p:blipFill>
          <p:spPr bwMode="auto">
            <a:xfrm>
              <a:off x="0" y="366"/>
              <a:ext cx="5760" cy="2885"/>
            </a:xfrm>
            <a:prstGeom prst="rect">
              <a:avLst/>
            </a:prstGeom>
            <a:noFill/>
            <a:ln w="9525" algn="ctr">
              <a:noFill/>
              <a:miter lim="800000"/>
              <a:headEnd/>
              <a:tailEnd/>
            </a:ln>
          </p:spPr>
        </p:pic>
        <p:sp>
          <p:nvSpPr>
            <p:cNvPr id="1227852" name="Rectangle 76"/>
            <p:cNvSpPr>
              <a:spLocks noChangeArrowheads="1"/>
            </p:cNvSpPr>
            <p:nvPr/>
          </p:nvSpPr>
          <p:spPr bwMode="auto">
            <a:xfrm>
              <a:off x="771" y="3109"/>
              <a:ext cx="1042" cy="144"/>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1227855" name="Freeform 79"/>
          <p:cNvSpPr>
            <a:spLocks/>
          </p:cNvSpPr>
          <p:nvPr/>
        </p:nvSpPr>
        <p:spPr bwMode="auto">
          <a:xfrm>
            <a:off x="4719638" y="2379663"/>
            <a:ext cx="3470275" cy="2686050"/>
          </a:xfrm>
          <a:custGeom>
            <a:avLst/>
            <a:gdLst/>
            <a:ahLst/>
            <a:cxnLst>
              <a:cxn ang="0">
                <a:pos x="0" y="9"/>
              </a:cxn>
              <a:cxn ang="0">
                <a:pos x="0" y="1692"/>
              </a:cxn>
              <a:cxn ang="0">
                <a:pos x="2186" y="1686"/>
              </a:cxn>
              <a:cxn ang="0">
                <a:pos x="2177" y="0"/>
              </a:cxn>
              <a:cxn ang="0">
                <a:pos x="0" y="9"/>
              </a:cxn>
            </a:cxnLst>
            <a:rect l="0" t="0" r="r" b="b"/>
            <a:pathLst>
              <a:path w="2186" h="1692">
                <a:moveTo>
                  <a:pt x="0" y="9"/>
                </a:moveTo>
                <a:lnTo>
                  <a:pt x="0" y="1692"/>
                </a:lnTo>
                <a:lnTo>
                  <a:pt x="2186" y="1686"/>
                </a:lnTo>
                <a:lnTo>
                  <a:pt x="2177" y="0"/>
                </a:lnTo>
                <a:lnTo>
                  <a:pt x="0" y="9"/>
                </a:lnTo>
                <a:close/>
              </a:path>
            </a:pathLst>
          </a:custGeom>
          <a:noFill/>
          <a:ln w="38100" cap="flat" cmpd="sng">
            <a:solidFill>
              <a:schemeClr val="tx1"/>
            </a:solidFill>
            <a:prstDash val="dash"/>
            <a:round/>
            <a:headEnd/>
            <a:tailEnd/>
          </a:ln>
          <a:effectLst/>
        </p:spPr>
        <p:txBody>
          <a:bodyPr anchor="ctr"/>
          <a:lstStyle/>
          <a:p>
            <a:pPr>
              <a:defRPr/>
            </a:pPr>
            <a:endParaRPr lang="en-GB">
              <a:latin typeface="Calibri" pitchFamily="34" charset="0"/>
            </a:endParaRPr>
          </a:p>
        </p:txBody>
      </p:sp>
      <p:grpSp>
        <p:nvGrpSpPr>
          <p:cNvPr id="3" name="Group 178"/>
          <p:cNvGrpSpPr>
            <a:grpSpLocks/>
          </p:cNvGrpSpPr>
          <p:nvPr/>
        </p:nvGrpSpPr>
        <p:grpSpPr bwMode="auto">
          <a:xfrm>
            <a:off x="85725" y="3902075"/>
            <a:ext cx="3417888" cy="2930824"/>
            <a:chOff x="28" y="1227"/>
            <a:chExt cx="3610" cy="3108"/>
          </a:xfrm>
        </p:grpSpPr>
        <p:sp>
          <p:nvSpPr>
            <p:cNvPr id="1227856" name="Rectangle 80"/>
            <p:cNvSpPr>
              <a:spLocks noChangeAspect="1" noChangeArrowheads="1"/>
            </p:cNvSpPr>
            <p:nvPr/>
          </p:nvSpPr>
          <p:spPr bwMode="auto">
            <a:xfrm>
              <a:off x="28" y="1227"/>
              <a:ext cx="3610" cy="3061"/>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27857" name="Rectangle 81"/>
            <p:cNvSpPr>
              <a:spLocks noChangeAspect="1" noChangeArrowheads="1"/>
            </p:cNvSpPr>
            <p:nvPr/>
          </p:nvSpPr>
          <p:spPr bwMode="auto">
            <a:xfrm>
              <a:off x="373" y="1592"/>
              <a:ext cx="2845" cy="2524"/>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27858" name="Freeform 82"/>
            <p:cNvSpPr>
              <a:spLocks noChangeAspect="1"/>
            </p:cNvSpPr>
            <p:nvPr/>
          </p:nvSpPr>
          <p:spPr bwMode="auto">
            <a:xfrm>
              <a:off x="1198" y="1646"/>
              <a:ext cx="496" cy="591"/>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p:spPr>
          <p:txBody>
            <a:bodyPr anchor="ctr"/>
            <a:lstStyle/>
            <a:p>
              <a:pPr>
                <a:defRPr/>
              </a:pPr>
              <a:endParaRPr lang="en-GB">
                <a:latin typeface="Calibri" pitchFamily="34" charset="0"/>
              </a:endParaRPr>
            </a:p>
          </p:txBody>
        </p:sp>
        <p:sp>
          <p:nvSpPr>
            <p:cNvPr id="1227859" name="Freeform 83"/>
            <p:cNvSpPr>
              <a:spLocks noChangeAspect="1"/>
            </p:cNvSpPr>
            <p:nvPr/>
          </p:nvSpPr>
          <p:spPr bwMode="auto">
            <a:xfrm>
              <a:off x="1685" y="1687"/>
              <a:ext cx="619" cy="1284"/>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227860" name="Freeform 84"/>
            <p:cNvSpPr>
              <a:spLocks noChangeAspect="1"/>
            </p:cNvSpPr>
            <p:nvPr/>
          </p:nvSpPr>
          <p:spPr bwMode="auto">
            <a:xfrm>
              <a:off x="2754" y="1690"/>
              <a:ext cx="240" cy="1682"/>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227861" name="Line 85"/>
            <p:cNvSpPr>
              <a:spLocks noChangeAspect="1" noChangeShapeType="1"/>
            </p:cNvSpPr>
            <p:nvPr/>
          </p:nvSpPr>
          <p:spPr bwMode="auto">
            <a:xfrm>
              <a:off x="2288" y="2139"/>
              <a:ext cx="936" cy="79"/>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50562" name="Group 86"/>
            <p:cNvGrpSpPr>
              <a:grpSpLocks/>
            </p:cNvGrpSpPr>
            <p:nvPr/>
          </p:nvGrpSpPr>
          <p:grpSpPr bwMode="auto">
            <a:xfrm>
              <a:off x="554" y="1690"/>
              <a:ext cx="2206" cy="626"/>
              <a:chOff x="554" y="1690"/>
              <a:chExt cx="2206" cy="626"/>
            </a:xfrm>
          </p:grpSpPr>
          <p:sp>
            <p:nvSpPr>
              <p:cNvPr id="1227863" name="Freeform 87"/>
              <p:cNvSpPr>
                <a:spLocks noChangeAspect="1"/>
              </p:cNvSpPr>
              <p:nvPr/>
            </p:nvSpPr>
            <p:spPr bwMode="auto">
              <a:xfrm>
                <a:off x="554" y="1690"/>
                <a:ext cx="1140" cy="540"/>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227864" name="Freeform 88"/>
              <p:cNvSpPr>
                <a:spLocks noChangeAspect="1"/>
              </p:cNvSpPr>
              <p:nvPr/>
            </p:nvSpPr>
            <p:spPr bwMode="auto">
              <a:xfrm>
                <a:off x="1661" y="2219"/>
                <a:ext cx="1097" cy="99"/>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227865" name="Freeform 89"/>
            <p:cNvSpPr>
              <a:spLocks noChangeAspect="1"/>
            </p:cNvSpPr>
            <p:nvPr/>
          </p:nvSpPr>
          <p:spPr bwMode="auto">
            <a:xfrm>
              <a:off x="501" y="3284"/>
              <a:ext cx="625" cy="269"/>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227866" name="Freeform 90"/>
            <p:cNvSpPr>
              <a:spLocks noChangeAspect="1"/>
            </p:cNvSpPr>
            <p:nvPr/>
          </p:nvSpPr>
          <p:spPr bwMode="auto">
            <a:xfrm>
              <a:off x="1126" y="3554"/>
              <a:ext cx="830" cy="505"/>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p:spPr>
          <p:txBody>
            <a:bodyPr anchor="ctr"/>
            <a:lstStyle/>
            <a:p>
              <a:pPr>
                <a:defRPr/>
              </a:pPr>
              <a:endParaRPr lang="en-GB">
                <a:latin typeface="Calibri" pitchFamily="34" charset="0"/>
              </a:endParaRPr>
            </a:p>
          </p:txBody>
        </p:sp>
        <p:sp>
          <p:nvSpPr>
            <p:cNvPr id="1227867" name="Freeform 91"/>
            <p:cNvSpPr>
              <a:spLocks noChangeAspect="1"/>
            </p:cNvSpPr>
            <p:nvPr/>
          </p:nvSpPr>
          <p:spPr bwMode="auto">
            <a:xfrm>
              <a:off x="722" y="2974"/>
              <a:ext cx="1026" cy="207"/>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sp>
          <p:nvSpPr>
            <p:cNvPr id="1227868" name="Line 92"/>
            <p:cNvSpPr>
              <a:spLocks noChangeAspect="1" noChangeShapeType="1"/>
            </p:cNvSpPr>
            <p:nvPr/>
          </p:nvSpPr>
          <p:spPr bwMode="auto">
            <a:xfrm flipH="1">
              <a:off x="452" y="3554"/>
              <a:ext cx="659" cy="320"/>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grpSp>
          <p:nvGrpSpPr>
            <p:cNvPr id="150567" name="Group 93"/>
            <p:cNvGrpSpPr>
              <a:grpSpLocks/>
            </p:cNvGrpSpPr>
            <p:nvPr/>
          </p:nvGrpSpPr>
          <p:grpSpPr bwMode="auto">
            <a:xfrm>
              <a:off x="692" y="1654"/>
              <a:ext cx="1017" cy="2300"/>
              <a:chOff x="692" y="1654"/>
              <a:chExt cx="1017" cy="2300"/>
            </a:xfrm>
          </p:grpSpPr>
          <p:grpSp>
            <p:nvGrpSpPr>
              <p:cNvPr id="150648" name="Group 94"/>
              <p:cNvGrpSpPr>
                <a:grpSpLocks/>
              </p:cNvGrpSpPr>
              <p:nvPr/>
            </p:nvGrpSpPr>
            <p:grpSpPr bwMode="auto">
              <a:xfrm>
                <a:off x="824" y="1654"/>
                <a:ext cx="885" cy="1893"/>
                <a:chOff x="824" y="1654"/>
                <a:chExt cx="885" cy="1893"/>
              </a:xfrm>
            </p:grpSpPr>
            <p:sp>
              <p:nvSpPr>
                <p:cNvPr id="1227871" name="Freeform 95"/>
                <p:cNvSpPr>
                  <a:spLocks noChangeAspect="1"/>
                </p:cNvSpPr>
                <p:nvPr/>
              </p:nvSpPr>
              <p:spPr bwMode="auto">
                <a:xfrm>
                  <a:off x="824" y="1656"/>
                  <a:ext cx="864" cy="567"/>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227872" name="Freeform 96"/>
                <p:cNvSpPr>
                  <a:spLocks noChangeAspect="1"/>
                </p:cNvSpPr>
                <p:nvPr/>
              </p:nvSpPr>
              <p:spPr bwMode="auto">
                <a:xfrm>
                  <a:off x="1123" y="2219"/>
                  <a:ext cx="590" cy="1328"/>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grpSp>
          <p:sp>
            <p:nvSpPr>
              <p:cNvPr id="1227873" name="Freeform 97"/>
              <p:cNvSpPr>
                <a:spLocks noChangeAspect="1"/>
              </p:cNvSpPr>
              <p:nvPr/>
            </p:nvSpPr>
            <p:spPr bwMode="auto">
              <a:xfrm>
                <a:off x="692" y="3545"/>
                <a:ext cx="431" cy="409"/>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150568" name="Text Box 98"/>
            <p:cNvSpPr txBox="1">
              <a:spLocks noChangeAspect="1" noChangeArrowheads="1"/>
            </p:cNvSpPr>
            <p:nvPr/>
          </p:nvSpPr>
          <p:spPr bwMode="auto">
            <a:xfrm rot="1191810">
              <a:off x="523" y="1856"/>
              <a:ext cx="649" cy="212"/>
            </a:xfrm>
            <a:prstGeom prst="rect">
              <a:avLst/>
            </a:prstGeom>
            <a:noFill/>
            <a:ln w="9525" algn="ctr">
              <a:noFill/>
              <a:miter lim="800000"/>
              <a:headEnd/>
              <a:tailEnd/>
            </a:ln>
          </p:spPr>
          <p:txBody>
            <a:bodyPr wrap="none">
              <a:spAutoFit/>
            </a:bodyPr>
            <a:lstStyle/>
            <a:p>
              <a:r>
                <a:rPr lang="en-GB" sz="700">
                  <a:solidFill>
                    <a:schemeClr val="tx1"/>
                  </a:solidFill>
                  <a:effectLst/>
                  <a:latin typeface="Calibri" pitchFamily="34" charset="0"/>
                </a:rPr>
                <a:t>serp chl cpx</a:t>
              </a:r>
            </a:p>
          </p:txBody>
        </p:sp>
        <p:sp>
          <p:nvSpPr>
            <p:cNvPr id="150569" name="Text Box 99"/>
            <p:cNvSpPr txBox="1">
              <a:spLocks noChangeAspect="1" noChangeArrowheads="1"/>
            </p:cNvSpPr>
            <p:nvPr/>
          </p:nvSpPr>
          <p:spPr bwMode="auto">
            <a:xfrm rot="1191810">
              <a:off x="502" y="1691"/>
              <a:ext cx="686" cy="212"/>
            </a:xfrm>
            <a:prstGeom prst="rect">
              <a:avLst/>
            </a:prstGeom>
            <a:noFill/>
            <a:ln w="9525" algn="ctr">
              <a:noFill/>
              <a:miter lim="800000"/>
              <a:headEnd/>
              <a:tailEnd/>
            </a:ln>
          </p:spPr>
          <p:txBody>
            <a:bodyPr wrap="none">
              <a:spAutoFit/>
            </a:bodyPr>
            <a:lstStyle/>
            <a:p>
              <a:r>
                <a:rPr lang="en-GB" sz="700" dirty="0" err="1">
                  <a:solidFill>
                    <a:schemeClr val="tx1"/>
                  </a:solidFill>
                  <a:effectLst/>
                  <a:latin typeface="Calibri" pitchFamily="34" charset="0"/>
                </a:rPr>
                <a:t>amph</a:t>
              </a:r>
              <a:r>
                <a:rPr lang="en-GB" sz="700" dirty="0">
                  <a:solidFill>
                    <a:schemeClr val="tx1"/>
                  </a:solidFill>
                  <a:effectLst/>
                  <a:latin typeface="Calibri" pitchFamily="34" charset="0"/>
                </a:rPr>
                <a:t> ol H</a:t>
              </a:r>
              <a:r>
                <a:rPr lang="en-GB" sz="700" baseline="-25000" dirty="0">
                  <a:solidFill>
                    <a:schemeClr val="tx1"/>
                  </a:solidFill>
                  <a:effectLst/>
                  <a:latin typeface="Calibri" pitchFamily="34" charset="0"/>
                </a:rPr>
                <a:t>2</a:t>
              </a:r>
              <a:r>
                <a:rPr lang="en-GB" sz="700" dirty="0">
                  <a:solidFill>
                    <a:schemeClr val="tx1"/>
                  </a:solidFill>
                  <a:effectLst/>
                  <a:latin typeface="Calibri" pitchFamily="34" charset="0"/>
                </a:rPr>
                <a:t>O</a:t>
              </a:r>
            </a:p>
          </p:txBody>
        </p:sp>
        <p:sp>
          <p:nvSpPr>
            <p:cNvPr id="150570" name="Text Box 100"/>
            <p:cNvSpPr txBox="1">
              <a:spLocks noChangeAspect="1" noChangeArrowheads="1"/>
            </p:cNvSpPr>
            <p:nvPr/>
          </p:nvSpPr>
          <p:spPr bwMode="auto">
            <a:xfrm rot="1833081">
              <a:off x="1041" y="1867"/>
              <a:ext cx="363" cy="212"/>
            </a:xfrm>
            <a:prstGeom prst="rect">
              <a:avLst/>
            </a:prstGeom>
            <a:noFill/>
            <a:ln w="9525" algn="ctr">
              <a:noFill/>
              <a:miter lim="800000"/>
              <a:headEnd/>
              <a:tailEnd/>
            </a:ln>
          </p:spPr>
          <p:txBody>
            <a:bodyPr wrap="none">
              <a:spAutoFit/>
            </a:bodyPr>
            <a:lstStyle/>
            <a:p>
              <a:r>
                <a:rPr lang="en-GB" sz="700">
                  <a:solidFill>
                    <a:schemeClr val="tx1"/>
                  </a:solidFill>
                  <a:effectLst/>
                  <a:latin typeface="Calibri" pitchFamily="34" charset="0"/>
                </a:rPr>
                <a:t>serp</a:t>
              </a:r>
            </a:p>
          </p:txBody>
        </p:sp>
        <p:sp>
          <p:nvSpPr>
            <p:cNvPr id="150571" name="Text Box 101"/>
            <p:cNvSpPr txBox="1">
              <a:spLocks noChangeAspect="1" noChangeArrowheads="1"/>
            </p:cNvSpPr>
            <p:nvPr/>
          </p:nvSpPr>
          <p:spPr bwMode="auto">
            <a:xfrm rot="1596048">
              <a:off x="809" y="1664"/>
              <a:ext cx="539" cy="212"/>
            </a:xfrm>
            <a:prstGeom prst="rect">
              <a:avLst/>
            </a:prstGeom>
            <a:noFill/>
            <a:ln w="9525" algn="ctr">
              <a:noFill/>
              <a:miter lim="800000"/>
              <a:headEnd/>
              <a:tailEnd/>
            </a:ln>
          </p:spPr>
          <p:txBody>
            <a:bodyPr wrap="none">
              <a:spAutoFit/>
            </a:bodyPr>
            <a:lstStyle/>
            <a:p>
              <a:r>
                <a:rPr lang="en-GB" sz="700" dirty="0" err="1">
                  <a:solidFill>
                    <a:schemeClr val="tx1"/>
                  </a:solidFill>
                  <a:effectLst/>
                  <a:latin typeface="Calibri" pitchFamily="34" charset="0"/>
                </a:rPr>
                <a:t>tc</a:t>
              </a:r>
              <a:r>
                <a:rPr lang="en-GB" sz="700" dirty="0">
                  <a:solidFill>
                    <a:schemeClr val="tx1"/>
                  </a:solidFill>
                  <a:effectLst/>
                  <a:latin typeface="Calibri" pitchFamily="34" charset="0"/>
                </a:rPr>
                <a:t> ol H</a:t>
              </a:r>
              <a:r>
                <a:rPr lang="en-GB" sz="700" baseline="-25000" dirty="0">
                  <a:solidFill>
                    <a:schemeClr val="tx1"/>
                  </a:solidFill>
                  <a:effectLst/>
                  <a:latin typeface="Calibri" pitchFamily="34" charset="0"/>
                </a:rPr>
                <a:t>2</a:t>
              </a:r>
              <a:r>
                <a:rPr lang="en-GB" sz="700" dirty="0">
                  <a:solidFill>
                    <a:schemeClr val="tx1"/>
                  </a:solidFill>
                  <a:effectLst/>
                  <a:latin typeface="Calibri" pitchFamily="34" charset="0"/>
                </a:rPr>
                <a:t>O</a:t>
              </a:r>
            </a:p>
          </p:txBody>
        </p:sp>
        <p:sp>
          <p:nvSpPr>
            <p:cNvPr id="150572" name="Text Box 102"/>
            <p:cNvSpPr txBox="1">
              <a:spLocks noChangeAspect="1" noChangeArrowheads="1"/>
            </p:cNvSpPr>
            <p:nvPr/>
          </p:nvSpPr>
          <p:spPr bwMode="auto">
            <a:xfrm rot="1899183">
              <a:off x="1144" y="1736"/>
              <a:ext cx="363" cy="212"/>
            </a:xfrm>
            <a:prstGeom prst="rect">
              <a:avLst/>
            </a:prstGeom>
            <a:noFill/>
            <a:ln w="9525" algn="ctr">
              <a:noFill/>
              <a:miter lim="800000"/>
              <a:headEnd/>
              <a:tailEnd/>
            </a:ln>
          </p:spPr>
          <p:txBody>
            <a:bodyPr wrap="none">
              <a:spAutoFit/>
            </a:bodyPr>
            <a:lstStyle/>
            <a:p>
              <a:r>
                <a:rPr lang="en-GB" sz="700" dirty="0" err="1">
                  <a:solidFill>
                    <a:schemeClr val="tx1"/>
                  </a:solidFill>
                  <a:effectLst/>
                  <a:latin typeface="Calibri" pitchFamily="34" charset="0"/>
                </a:rPr>
                <a:t>tc</a:t>
              </a:r>
              <a:r>
                <a:rPr lang="en-GB" sz="700" dirty="0">
                  <a:solidFill>
                    <a:schemeClr val="tx1"/>
                  </a:solidFill>
                  <a:effectLst/>
                  <a:latin typeface="Calibri" pitchFamily="34" charset="0"/>
                </a:rPr>
                <a:t> ol</a:t>
              </a:r>
            </a:p>
          </p:txBody>
        </p:sp>
        <p:sp>
          <p:nvSpPr>
            <p:cNvPr id="150573" name="Text Box 103"/>
            <p:cNvSpPr txBox="1">
              <a:spLocks noChangeAspect="1" noChangeArrowheads="1"/>
            </p:cNvSpPr>
            <p:nvPr/>
          </p:nvSpPr>
          <p:spPr bwMode="auto">
            <a:xfrm rot="2255856">
              <a:off x="1145" y="1697"/>
              <a:ext cx="626" cy="212"/>
            </a:xfrm>
            <a:prstGeom prst="rect">
              <a:avLst/>
            </a:prstGeom>
            <a:noFill/>
            <a:ln w="9525" algn="ctr">
              <a:noFill/>
              <a:miter lim="800000"/>
              <a:headEnd/>
              <a:tailEnd/>
            </a:ln>
          </p:spPr>
          <p:txBody>
            <a:bodyPr wrap="square">
              <a:spAutoFit/>
            </a:bodyPr>
            <a:lstStyle/>
            <a:p>
              <a:r>
                <a:rPr lang="en-GB" sz="700">
                  <a:solidFill>
                    <a:schemeClr val="tx1"/>
                  </a:solidFill>
                  <a:effectLst/>
                  <a:latin typeface="Calibri" pitchFamily="34" charset="0"/>
                </a:rPr>
                <a:t>opx H</a:t>
              </a:r>
              <a:r>
                <a:rPr lang="en-GB" sz="700" baseline="-25000">
                  <a:solidFill>
                    <a:schemeClr val="tx1"/>
                  </a:solidFill>
                  <a:effectLst/>
                  <a:latin typeface="Calibri" pitchFamily="34" charset="0"/>
                </a:rPr>
                <a:t>2</a:t>
              </a:r>
              <a:r>
                <a:rPr lang="en-GB" sz="700">
                  <a:solidFill>
                    <a:schemeClr val="tx1"/>
                  </a:solidFill>
                  <a:effectLst/>
                  <a:latin typeface="Calibri" pitchFamily="34" charset="0"/>
                </a:rPr>
                <a:t>O</a:t>
              </a:r>
            </a:p>
          </p:txBody>
        </p:sp>
        <p:sp>
          <p:nvSpPr>
            <p:cNvPr id="150574" name="Text Box 104"/>
            <p:cNvSpPr txBox="1">
              <a:spLocks noChangeAspect="1" noChangeArrowheads="1"/>
            </p:cNvSpPr>
            <p:nvPr/>
          </p:nvSpPr>
          <p:spPr bwMode="auto">
            <a:xfrm>
              <a:off x="1147" y="2271"/>
              <a:ext cx="510" cy="258"/>
            </a:xfrm>
            <a:prstGeom prst="rect">
              <a:avLst/>
            </a:prstGeom>
            <a:noFill/>
            <a:ln w="9525" algn="ctr">
              <a:noFill/>
              <a:miter lim="800000"/>
              <a:headEnd/>
              <a:tailEnd/>
            </a:ln>
          </p:spPr>
          <p:txBody>
            <a:bodyPr wrap="none">
              <a:spAutoFit/>
            </a:bodyPr>
            <a:lstStyle/>
            <a:p>
              <a:pPr algn="ctr">
                <a:lnSpc>
                  <a:spcPct val="70000"/>
                </a:lnSpc>
              </a:pPr>
              <a:r>
                <a:rPr lang="en-GB" sz="700" dirty="0" err="1">
                  <a:solidFill>
                    <a:schemeClr val="tx1"/>
                  </a:solidFill>
                  <a:effectLst/>
                  <a:latin typeface="Calibri" pitchFamily="34" charset="0"/>
                </a:rPr>
                <a:t>tc</a:t>
              </a:r>
              <a:r>
                <a:rPr lang="en-GB" sz="700" dirty="0">
                  <a:solidFill>
                    <a:schemeClr val="tx1"/>
                  </a:solidFill>
                  <a:effectLst/>
                  <a:latin typeface="Calibri" pitchFamily="34" charset="0"/>
                </a:rPr>
                <a:t> </a:t>
              </a:r>
              <a:r>
                <a:rPr lang="en-GB" sz="700" dirty="0" err="1">
                  <a:solidFill>
                    <a:schemeClr val="tx1"/>
                  </a:solidFill>
                  <a:effectLst/>
                  <a:latin typeface="Calibri" pitchFamily="34" charset="0"/>
                </a:rPr>
                <a:t>amph</a:t>
              </a:r>
              <a:endParaRPr lang="en-GB" sz="700" dirty="0">
                <a:solidFill>
                  <a:schemeClr val="tx1"/>
                </a:solidFill>
                <a:effectLst/>
                <a:latin typeface="Calibri" pitchFamily="34" charset="0"/>
              </a:endParaRPr>
            </a:p>
            <a:p>
              <a:pPr algn="ctr">
                <a:lnSpc>
                  <a:spcPct val="70000"/>
                </a:lnSpc>
              </a:pPr>
              <a:r>
                <a:rPr lang="en-GB" sz="700" dirty="0" err="1">
                  <a:solidFill>
                    <a:schemeClr val="tx1"/>
                  </a:solidFill>
                  <a:effectLst/>
                  <a:latin typeface="Calibri" pitchFamily="34" charset="0"/>
                </a:rPr>
                <a:t>chl</a:t>
              </a:r>
              <a:r>
                <a:rPr lang="en-GB" sz="700" dirty="0">
                  <a:solidFill>
                    <a:schemeClr val="tx1"/>
                  </a:solidFill>
                  <a:effectLst/>
                  <a:latin typeface="Calibri" pitchFamily="34" charset="0"/>
                </a:rPr>
                <a:t> ol</a:t>
              </a:r>
            </a:p>
          </p:txBody>
        </p:sp>
        <p:sp>
          <p:nvSpPr>
            <p:cNvPr id="150575" name="Text Box 105"/>
            <p:cNvSpPr txBox="1">
              <a:spLocks noChangeAspect="1" noChangeArrowheads="1"/>
            </p:cNvSpPr>
            <p:nvPr/>
          </p:nvSpPr>
          <p:spPr bwMode="auto">
            <a:xfrm>
              <a:off x="561" y="2081"/>
              <a:ext cx="532" cy="326"/>
            </a:xfrm>
            <a:prstGeom prst="rect">
              <a:avLst/>
            </a:prstGeom>
            <a:noFill/>
            <a:ln w="9525" algn="ctr">
              <a:noFill/>
              <a:miter lim="800000"/>
              <a:headEnd/>
              <a:tailEnd/>
            </a:ln>
          </p:spPr>
          <p:txBody>
            <a:bodyPr>
              <a:spAutoFit/>
            </a:bodyPr>
            <a:lstStyle/>
            <a:p>
              <a:r>
                <a:rPr lang="en-GB" sz="700" dirty="0" err="1">
                  <a:solidFill>
                    <a:schemeClr val="tx1"/>
                  </a:solidFill>
                  <a:effectLst/>
                  <a:latin typeface="Calibri" pitchFamily="34" charset="0"/>
                </a:rPr>
                <a:t>serp</a:t>
              </a:r>
              <a:r>
                <a:rPr lang="en-GB" sz="700" dirty="0">
                  <a:solidFill>
                    <a:schemeClr val="tx1"/>
                  </a:solidFill>
                  <a:effectLst/>
                  <a:latin typeface="Calibri" pitchFamily="34" charset="0"/>
                </a:rPr>
                <a:t> </a:t>
              </a:r>
              <a:r>
                <a:rPr lang="en-GB" sz="700" dirty="0" err="1">
                  <a:solidFill>
                    <a:schemeClr val="tx1"/>
                  </a:solidFill>
                  <a:effectLst/>
                  <a:latin typeface="Calibri" pitchFamily="34" charset="0"/>
                </a:rPr>
                <a:t>chl</a:t>
              </a:r>
              <a:r>
                <a:rPr lang="en-GB" sz="700" dirty="0">
                  <a:solidFill>
                    <a:schemeClr val="tx1"/>
                  </a:solidFill>
                  <a:effectLst/>
                  <a:latin typeface="Calibri" pitchFamily="34" charset="0"/>
                </a:rPr>
                <a:t> </a:t>
              </a:r>
              <a:r>
                <a:rPr lang="en-GB" sz="700" dirty="0" err="1">
                  <a:solidFill>
                    <a:schemeClr val="tx1"/>
                  </a:solidFill>
                  <a:effectLst/>
                  <a:latin typeface="Calibri" pitchFamily="34" charset="0"/>
                </a:rPr>
                <a:t>amph</a:t>
              </a:r>
              <a:r>
                <a:rPr lang="en-GB" sz="700" dirty="0">
                  <a:solidFill>
                    <a:schemeClr val="tx1"/>
                  </a:solidFill>
                  <a:effectLst/>
                  <a:latin typeface="Calibri" pitchFamily="34" charset="0"/>
                </a:rPr>
                <a:t> ol</a:t>
              </a:r>
            </a:p>
          </p:txBody>
        </p:sp>
        <p:sp>
          <p:nvSpPr>
            <p:cNvPr id="1227882" name="Freeform 106"/>
            <p:cNvSpPr>
              <a:spLocks noChangeAspect="1"/>
            </p:cNvSpPr>
            <p:nvPr/>
          </p:nvSpPr>
          <p:spPr bwMode="auto">
            <a:xfrm>
              <a:off x="987" y="2003"/>
              <a:ext cx="377" cy="239"/>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50577" name="Text Box 107"/>
            <p:cNvSpPr txBox="1">
              <a:spLocks noChangeAspect="1" noChangeArrowheads="1"/>
            </p:cNvSpPr>
            <p:nvPr/>
          </p:nvSpPr>
          <p:spPr bwMode="auto">
            <a:xfrm>
              <a:off x="533" y="2449"/>
              <a:ext cx="637" cy="357"/>
            </a:xfrm>
            <a:prstGeom prst="rect">
              <a:avLst/>
            </a:prstGeom>
            <a:noFill/>
            <a:ln w="9525" algn="ctr">
              <a:noFill/>
              <a:miter lim="800000"/>
              <a:headEnd/>
              <a:tailEnd/>
            </a:ln>
          </p:spPr>
          <p:txBody>
            <a:bodyPr>
              <a:spAutoFit/>
            </a:bodyPr>
            <a:lstStyle/>
            <a:p>
              <a:pPr algn="ctr"/>
              <a:r>
                <a:rPr lang="en-GB" sz="800" dirty="0" err="1">
                  <a:solidFill>
                    <a:schemeClr val="tx1"/>
                  </a:solidFill>
                  <a:effectLst/>
                  <a:latin typeface="Calibri" pitchFamily="34" charset="0"/>
                </a:rPr>
                <a:t>serp</a:t>
              </a:r>
              <a:r>
                <a:rPr lang="en-GB" sz="800" dirty="0">
                  <a:solidFill>
                    <a:schemeClr val="tx1"/>
                  </a:solidFill>
                  <a:effectLst/>
                  <a:latin typeface="Calibri" pitchFamily="34" charset="0"/>
                </a:rPr>
                <a:t> </a:t>
              </a:r>
              <a:r>
                <a:rPr lang="en-GB" sz="800" dirty="0" err="1">
                  <a:solidFill>
                    <a:schemeClr val="tx1"/>
                  </a:solidFill>
                  <a:effectLst/>
                  <a:latin typeface="Calibri" pitchFamily="34" charset="0"/>
                </a:rPr>
                <a:t>chl</a:t>
              </a:r>
              <a:r>
                <a:rPr lang="en-GB" sz="800" dirty="0">
                  <a:solidFill>
                    <a:schemeClr val="tx1"/>
                  </a:solidFill>
                  <a:effectLst/>
                  <a:latin typeface="Calibri" pitchFamily="34" charset="0"/>
                </a:rPr>
                <a:t> cpx ol</a:t>
              </a:r>
            </a:p>
          </p:txBody>
        </p:sp>
        <p:sp>
          <p:nvSpPr>
            <p:cNvPr id="150578" name="Text Box 108"/>
            <p:cNvSpPr txBox="1">
              <a:spLocks noChangeAspect="1" noChangeArrowheads="1"/>
            </p:cNvSpPr>
            <p:nvPr/>
          </p:nvSpPr>
          <p:spPr bwMode="auto">
            <a:xfrm rot="17615841">
              <a:off x="1220" y="2724"/>
              <a:ext cx="422" cy="154"/>
            </a:xfrm>
            <a:prstGeom prst="rect">
              <a:avLst/>
            </a:prstGeom>
            <a:noFill/>
            <a:ln w="9525" algn="ctr">
              <a:noFill/>
              <a:miter lim="800000"/>
              <a:headEnd/>
              <a:tailEnd/>
            </a:ln>
          </p:spPr>
          <p:txBody>
            <a:bodyPr wrap="square">
              <a:spAutoFit/>
            </a:bodyPr>
            <a:lstStyle/>
            <a:p>
              <a:pPr>
                <a:lnSpc>
                  <a:spcPct val="50000"/>
                </a:lnSpc>
              </a:pPr>
              <a:r>
                <a:rPr lang="en-GB" sz="700">
                  <a:solidFill>
                    <a:schemeClr val="tx1"/>
                  </a:solidFill>
                  <a:effectLst/>
                  <a:latin typeface="Calibri" pitchFamily="34" charset="0"/>
                </a:rPr>
                <a:t>serp</a:t>
              </a:r>
            </a:p>
          </p:txBody>
        </p:sp>
        <p:sp>
          <p:nvSpPr>
            <p:cNvPr id="150579" name="Text Box 109"/>
            <p:cNvSpPr txBox="1">
              <a:spLocks noChangeAspect="1" noChangeArrowheads="1"/>
            </p:cNvSpPr>
            <p:nvPr/>
          </p:nvSpPr>
          <p:spPr bwMode="auto">
            <a:xfrm rot="17592413">
              <a:off x="1320" y="2746"/>
              <a:ext cx="609" cy="154"/>
            </a:xfrm>
            <a:prstGeom prst="rect">
              <a:avLst/>
            </a:prstGeom>
            <a:noFill/>
            <a:ln w="9525" algn="ctr">
              <a:noFill/>
              <a:miter lim="800000"/>
              <a:headEnd/>
              <a:tailEnd/>
            </a:ln>
          </p:spPr>
          <p:txBody>
            <a:bodyPr wrap="none">
              <a:spAutoFit/>
            </a:bodyPr>
            <a:lstStyle/>
            <a:p>
              <a:pPr>
                <a:lnSpc>
                  <a:spcPct val="50000"/>
                </a:lnSpc>
              </a:pPr>
              <a:r>
                <a:rPr lang="en-GB" sz="700" dirty="0">
                  <a:solidFill>
                    <a:schemeClr val="tx1"/>
                  </a:solidFill>
                  <a:effectLst/>
                  <a:latin typeface="Calibri" pitchFamily="34" charset="0"/>
                </a:rPr>
                <a:t>opx ol H</a:t>
              </a:r>
              <a:r>
                <a:rPr lang="en-GB" sz="700" baseline="-25000" dirty="0">
                  <a:solidFill>
                    <a:schemeClr val="tx1"/>
                  </a:solidFill>
                  <a:effectLst/>
                  <a:latin typeface="Calibri" pitchFamily="34" charset="0"/>
                </a:rPr>
                <a:t>2</a:t>
              </a:r>
              <a:r>
                <a:rPr lang="en-GB" sz="700" dirty="0">
                  <a:solidFill>
                    <a:schemeClr val="tx1"/>
                  </a:solidFill>
                  <a:effectLst/>
                  <a:latin typeface="Calibri" pitchFamily="34" charset="0"/>
                </a:rPr>
                <a:t>O</a:t>
              </a:r>
            </a:p>
          </p:txBody>
        </p:sp>
        <p:sp>
          <p:nvSpPr>
            <p:cNvPr id="150580" name="Text Box 110"/>
            <p:cNvSpPr txBox="1">
              <a:spLocks noChangeAspect="1" noChangeArrowheads="1"/>
            </p:cNvSpPr>
            <p:nvPr/>
          </p:nvSpPr>
          <p:spPr bwMode="auto">
            <a:xfrm>
              <a:off x="821" y="3132"/>
              <a:ext cx="511" cy="326"/>
            </a:xfrm>
            <a:prstGeom prst="rect">
              <a:avLst/>
            </a:prstGeom>
            <a:noFill/>
            <a:ln w="9525" algn="ctr">
              <a:noFill/>
              <a:miter lim="800000"/>
              <a:headEnd/>
              <a:tailEnd/>
            </a:ln>
          </p:spPr>
          <p:txBody>
            <a:bodyPr>
              <a:spAutoFit/>
            </a:bodyPr>
            <a:lstStyle/>
            <a:p>
              <a:r>
                <a:rPr lang="en-GB" sz="700" dirty="0" err="1">
                  <a:solidFill>
                    <a:schemeClr val="tx1"/>
                  </a:solidFill>
                  <a:effectLst/>
                  <a:latin typeface="Calibri" pitchFamily="34" charset="0"/>
                </a:rPr>
                <a:t>serp</a:t>
              </a:r>
              <a:r>
                <a:rPr lang="en-GB" sz="700" dirty="0">
                  <a:solidFill>
                    <a:schemeClr val="tx1"/>
                  </a:solidFill>
                  <a:effectLst/>
                  <a:latin typeface="Calibri" pitchFamily="34" charset="0"/>
                </a:rPr>
                <a:t> gar cpx ol</a:t>
              </a:r>
            </a:p>
          </p:txBody>
        </p:sp>
        <p:sp>
          <p:nvSpPr>
            <p:cNvPr id="150581" name="Text Box 111"/>
            <p:cNvSpPr txBox="1">
              <a:spLocks noChangeAspect="1" noChangeArrowheads="1"/>
            </p:cNvSpPr>
            <p:nvPr/>
          </p:nvSpPr>
          <p:spPr bwMode="auto">
            <a:xfrm rot="1252350">
              <a:off x="459" y="3262"/>
              <a:ext cx="444" cy="155"/>
            </a:xfrm>
            <a:prstGeom prst="rect">
              <a:avLst/>
            </a:prstGeom>
            <a:noFill/>
            <a:ln w="9525" algn="ctr">
              <a:noFill/>
              <a:miter lim="800000"/>
              <a:headEnd/>
              <a:tailEnd/>
            </a:ln>
          </p:spPr>
          <p:txBody>
            <a:bodyPr wrap="none">
              <a:spAutoFit/>
            </a:bodyPr>
            <a:lstStyle/>
            <a:p>
              <a:pPr>
                <a:lnSpc>
                  <a:spcPct val="50000"/>
                </a:lnSpc>
              </a:pPr>
              <a:r>
                <a:rPr lang="en-GB" sz="700" dirty="0">
                  <a:solidFill>
                    <a:schemeClr val="tx1"/>
                  </a:solidFill>
                  <a:effectLst/>
                  <a:latin typeface="Calibri" pitchFamily="34" charset="0"/>
                </a:rPr>
                <a:t>ol H</a:t>
              </a:r>
              <a:r>
                <a:rPr lang="en-GB" sz="700" baseline="-25000" dirty="0">
                  <a:solidFill>
                    <a:schemeClr val="tx1"/>
                  </a:solidFill>
                  <a:effectLst/>
                  <a:latin typeface="Calibri" pitchFamily="34" charset="0"/>
                </a:rPr>
                <a:t>2</a:t>
              </a:r>
              <a:r>
                <a:rPr lang="en-GB" sz="700" dirty="0">
                  <a:solidFill>
                    <a:schemeClr val="tx1"/>
                  </a:solidFill>
                  <a:effectLst/>
                  <a:latin typeface="Calibri" pitchFamily="34" charset="0"/>
                </a:rPr>
                <a:t>O</a:t>
              </a:r>
            </a:p>
          </p:txBody>
        </p:sp>
        <p:sp>
          <p:nvSpPr>
            <p:cNvPr id="150582" name="Text Box 112"/>
            <p:cNvSpPr txBox="1">
              <a:spLocks noChangeAspect="1" noChangeArrowheads="1"/>
            </p:cNvSpPr>
            <p:nvPr/>
          </p:nvSpPr>
          <p:spPr bwMode="auto">
            <a:xfrm rot="1289943">
              <a:off x="412" y="3415"/>
              <a:ext cx="689" cy="155"/>
            </a:xfrm>
            <a:prstGeom prst="rect">
              <a:avLst/>
            </a:prstGeom>
            <a:noFill/>
            <a:ln w="9525" algn="ctr">
              <a:noFill/>
              <a:miter lim="800000"/>
              <a:headEnd/>
              <a:tailEnd/>
            </a:ln>
          </p:spPr>
          <p:txBody>
            <a:bodyPr wrap="none">
              <a:spAutoFit/>
            </a:bodyPr>
            <a:lstStyle/>
            <a:p>
              <a:pPr>
                <a:lnSpc>
                  <a:spcPct val="50000"/>
                </a:lnSpc>
              </a:pPr>
              <a:r>
                <a:rPr lang="en-GB" sz="700">
                  <a:solidFill>
                    <a:schemeClr val="tx1"/>
                  </a:solidFill>
                  <a:effectLst/>
                  <a:latin typeface="Calibri" pitchFamily="34" charset="0"/>
                </a:rPr>
                <a:t>serp phase A</a:t>
              </a:r>
            </a:p>
          </p:txBody>
        </p:sp>
        <p:sp>
          <p:nvSpPr>
            <p:cNvPr id="150583" name="Text Box 113"/>
            <p:cNvSpPr txBox="1">
              <a:spLocks noChangeAspect="1" noChangeArrowheads="1"/>
            </p:cNvSpPr>
            <p:nvPr/>
          </p:nvSpPr>
          <p:spPr bwMode="auto">
            <a:xfrm>
              <a:off x="282" y="3405"/>
              <a:ext cx="606" cy="411"/>
            </a:xfrm>
            <a:prstGeom prst="rect">
              <a:avLst/>
            </a:prstGeom>
            <a:noFill/>
            <a:ln w="9525" algn="ctr">
              <a:noFill/>
              <a:miter lim="800000"/>
              <a:headEnd/>
              <a:tailEnd/>
            </a:ln>
          </p:spPr>
          <p:txBody>
            <a:bodyPr>
              <a:spAutoFit/>
            </a:bodyPr>
            <a:lstStyle/>
            <a:p>
              <a:pPr algn="ctr">
                <a:lnSpc>
                  <a:spcPct val="80000"/>
                </a:lnSpc>
              </a:pPr>
              <a:r>
                <a:rPr lang="en-GB" sz="800">
                  <a:solidFill>
                    <a:schemeClr val="tx1"/>
                  </a:solidFill>
                  <a:effectLst/>
                  <a:latin typeface="Calibri" pitchFamily="34" charset="0"/>
                </a:rPr>
                <a:t>serp phase A cpx gar</a:t>
              </a:r>
            </a:p>
          </p:txBody>
        </p:sp>
        <p:sp>
          <p:nvSpPr>
            <p:cNvPr id="150584" name="Text Box 114"/>
            <p:cNvSpPr txBox="1">
              <a:spLocks noChangeAspect="1" noChangeArrowheads="1"/>
            </p:cNvSpPr>
            <p:nvPr/>
          </p:nvSpPr>
          <p:spPr bwMode="auto">
            <a:xfrm rot="19080974">
              <a:off x="572" y="3699"/>
              <a:ext cx="437" cy="212"/>
            </a:xfrm>
            <a:prstGeom prst="rect">
              <a:avLst/>
            </a:prstGeom>
            <a:noFill/>
            <a:ln w="9525" algn="ctr">
              <a:noFill/>
              <a:miter lim="800000"/>
              <a:headEnd/>
              <a:tailEnd/>
            </a:ln>
          </p:spPr>
          <p:txBody>
            <a:bodyPr>
              <a:spAutoFit/>
            </a:bodyPr>
            <a:lstStyle/>
            <a:p>
              <a:r>
                <a:rPr lang="en-GB" sz="700">
                  <a:solidFill>
                    <a:schemeClr val="tx1"/>
                  </a:solidFill>
                  <a:effectLst/>
                  <a:latin typeface="Calibri" pitchFamily="34" charset="0"/>
                </a:rPr>
                <a:t>serp</a:t>
              </a:r>
            </a:p>
          </p:txBody>
        </p:sp>
        <p:sp>
          <p:nvSpPr>
            <p:cNvPr id="150585" name="Text Box 115"/>
            <p:cNvSpPr txBox="1">
              <a:spLocks noChangeAspect="1" noChangeArrowheads="1"/>
            </p:cNvSpPr>
            <p:nvPr/>
          </p:nvSpPr>
          <p:spPr bwMode="auto">
            <a:xfrm rot="18935439">
              <a:off x="523" y="3766"/>
              <a:ext cx="781" cy="212"/>
            </a:xfrm>
            <a:prstGeom prst="rect">
              <a:avLst/>
            </a:prstGeom>
            <a:noFill/>
            <a:ln w="9525" algn="ctr">
              <a:noFill/>
              <a:miter lim="800000"/>
              <a:headEnd/>
              <a:tailEnd/>
            </a:ln>
          </p:spPr>
          <p:txBody>
            <a:bodyPr wrap="square">
              <a:spAutoFit/>
            </a:bodyPr>
            <a:lstStyle/>
            <a:p>
              <a:r>
                <a:rPr lang="en-GB" sz="700">
                  <a:solidFill>
                    <a:schemeClr val="tx1"/>
                  </a:solidFill>
                  <a:effectLst/>
                  <a:latin typeface="Calibri" pitchFamily="34" charset="0"/>
                </a:rPr>
                <a:t>“A” opx H</a:t>
              </a:r>
              <a:r>
                <a:rPr lang="en-GB" sz="700" baseline="-25000">
                  <a:solidFill>
                    <a:schemeClr val="tx1"/>
                  </a:solidFill>
                  <a:effectLst/>
                  <a:latin typeface="Calibri" pitchFamily="34" charset="0"/>
                </a:rPr>
                <a:t>2</a:t>
              </a:r>
              <a:r>
                <a:rPr lang="en-GB" sz="700">
                  <a:solidFill>
                    <a:schemeClr val="tx1"/>
                  </a:solidFill>
                  <a:effectLst/>
                  <a:latin typeface="Calibri" pitchFamily="34" charset="0"/>
                </a:rPr>
                <a:t>O</a:t>
              </a:r>
            </a:p>
          </p:txBody>
        </p:sp>
        <p:sp>
          <p:nvSpPr>
            <p:cNvPr id="150586" name="Text Box 116"/>
            <p:cNvSpPr txBox="1">
              <a:spLocks noChangeAspect="1" noChangeArrowheads="1"/>
            </p:cNvSpPr>
            <p:nvPr/>
          </p:nvSpPr>
          <p:spPr bwMode="auto">
            <a:xfrm>
              <a:off x="810" y="3849"/>
              <a:ext cx="850" cy="307"/>
            </a:xfrm>
            <a:prstGeom prst="rect">
              <a:avLst/>
            </a:prstGeom>
            <a:noFill/>
            <a:ln w="9525" algn="ctr">
              <a:noFill/>
              <a:miter lim="800000"/>
              <a:headEnd/>
              <a:tailEnd/>
            </a:ln>
          </p:spPr>
          <p:txBody>
            <a:bodyPr wrap="square">
              <a:spAutoFit/>
            </a:bodyPr>
            <a:lstStyle/>
            <a:p>
              <a:pPr algn="ctr">
                <a:lnSpc>
                  <a:spcPct val="80000"/>
                </a:lnSpc>
              </a:pPr>
              <a:r>
                <a:rPr lang="en-GB" sz="800">
                  <a:solidFill>
                    <a:schemeClr val="tx1"/>
                  </a:solidFill>
                  <a:effectLst/>
                  <a:latin typeface="Calibri" pitchFamily="34" charset="0"/>
                </a:rPr>
                <a:t>phase A opx cpx gar</a:t>
              </a:r>
            </a:p>
          </p:txBody>
        </p:sp>
        <p:sp>
          <p:nvSpPr>
            <p:cNvPr id="150587" name="Text Box 117"/>
            <p:cNvSpPr txBox="1">
              <a:spLocks noChangeAspect="1" noChangeArrowheads="1"/>
            </p:cNvSpPr>
            <p:nvPr/>
          </p:nvSpPr>
          <p:spPr bwMode="auto">
            <a:xfrm rot="2049888">
              <a:off x="1307" y="3763"/>
              <a:ext cx="524" cy="212"/>
            </a:xfrm>
            <a:prstGeom prst="rect">
              <a:avLst/>
            </a:prstGeom>
            <a:noFill/>
            <a:ln w="9525" algn="ctr">
              <a:noFill/>
              <a:miter lim="800000"/>
              <a:headEnd/>
              <a:tailEnd/>
            </a:ln>
          </p:spPr>
          <p:txBody>
            <a:bodyPr>
              <a:spAutoFit/>
            </a:bodyPr>
            <a:lstStyle/>
            <a:p>
              <a:r>
                <a:rPr lang="en-GB" sz="700">
                  <a:solidFill>
                    <a:schemeClr val="tx1"/>
                  </a:solidFill>
                  <a:effectLst/>
                  <a:latin typeface="Calibri" pitchFamily="34" charset="0"/>
                </a:rPr>
                <a:t>“A” opx</a:t>
              </a:r>
            </a:p>
          </p:txBody>
        </p:sp>
        <p:sp>
          <p:nvSpPr>
            <p:cNvPr id="150588" name="Text Box 118"/>
            <p:cNvSpPr txBox="1">
              <a:spLocks noChangeAspect="1" noChangeArrowheads="1"/>
            </p:cNvSpPr>
            <p:nvPr/>
          </p:nvSpPr>
          <p:spPr bwMode="auto">
            <a:xfrm rot="1951574">
              <a:off x="1400" y="3718"/>
              <a:ext cx="444" cy="155"/>
            </a:xfrm>
            <a:prstGeom prst="rect">
              <a:avLst/>
            </a:prstGeom>
            <a:noFill/>
            <a:ln w="9525" algn="ctr">
              <a:noFill/>
              <a:miter lim="800000"/>
              <a:headEnd/>
              <a:tailEnd/>
            </a:ln>
          </p:spPr>
          <p:txBody>
            <a:bodyPr wrap="none">
              <a:spAutoFit/>
            </a:bodyPr>
            <a:lstStyle/>
            <a:p>
              <a:pPr>
                <a:lnSpc>
                  <a:spcPct val="50000"/>
                </a:lnSpc>
              </a:pPr>
              <a:r>
                <a:rPr lang="en-GB" sz="700" dirty="0">
                  <a:solidFill>
                    <a:schemeClr val="tx1"/>
                  </a:solidFill>
                  <a:effectLst/>
                  <a:latin typeface="Calibri" pitchFamily="34" charset="0"/>
                </a:rPr>
                <a:t>ol H</a:t>
              </a:r>
              <a:r>
                <a:rPr lang="en-GB" sz="700" baseline="-25000" dirty="0">
                  <a:solidFill>
                    <a:schemeClr val="tx1"/>
                  </a:solidFill>
                  <a:effectLst/>
                  <a:latin typeface="Calibri" pitchFamily="34" charset="0"/>
                </a:rPr>
                <a:t>2</a:t>
              </a:r>
              <a:r>
                <a:rPr lang="en-GB" sz="700" dirty="0">
                  <a:solidFill>
                    <a:schemeClr val="tx1"/>
                  </a:solidFill>
                  <a:effectLst/>
                  <a:latin typeface="Calibri" pitchFamily="34" charset="0"/>
                </a:rPr>
                <a:t>O</a:t>
              </a:r>
            </a:p>
          </p:txBody>
        </p:sp>
        <p:sp>
          <p:nvSpPr>
            <p:cNvPr id="150589" name="Text Box 119"/>
            <p:cNvSpPr txBox="1">
              <a:spLocks noChangeAspect="1" noChangeArrowheads="1"/>
            </p:cNvSpPr>
            <p:nvPr/>
          </p:nvSpPr>
          <p:spPr bwMode="auto">
            <a:xfrm>
              <a:off x="1613" y="2436"/>
              <a:ext cx="594" cy="359"/>
            </a:xfrm>
            <a:prstGeom prst="rect">
              <a:avLst/>
            </a:prstGeom>
            <a:noFill/>
            <a:ln w="9525" algn="ctr">
              <a:noFill/>
              <a:miter lim="800000"/>
              <a:headEnd/>
              <a:tailEnd/>
            </a:ln>
          </p:spPr>
          <p:txBody>
            <a:bodyPr wrap="square">
              <a:spAutoFit/>
            </a:bodyPr>
            <a:lstStyle/>
            <a:p>
              <a:pPr algn="ctr"/>
              <a:r>
                <a:rPr lang="en-GB" sz="800" dirty="0" err="1">
                  <a:solidFill>
                    <a:schemeClr val="tx1"/>
                  </a:solidFill>
                  <a:effectLst/>
                  <a:latin typeface="Calibri" pitchFamily="34" charset="0"/>
                </a:rPr>
                <a:t>chl</a:t>
              </a:r>
              <a:r>
                <a:rPr lang="en-GB" sz="800" dirty="0">
                  <a:solidFill>
                    <a:schemeClr val="tx1"/>
                  </a:solidFill>
                  <a:effectLst/>
                  <a:latin typeface="Calibri" pitchFamily="34" charset="0"/>
                </a:rPr>
                <a:t> cpx opx ol</a:t>
              </a:r>
            </a:p>
          </p:txBody>
        </p:sp>
        <p:sp>
          <p:nvSpPr>
            <p:cNvPr id="150590" name="Text Box 120"/>
            <p:cNvSpPr txBox="1">
              <a:spLocks noChangeAspect="1" noChangeArrowheads="1"/>
            </p:cNvSpPr>
            <p:nvPr/>
          </p:nvSpPr>
          <p:spPr bwMode="auto">
            <a:xfrm rot="-2921715">
              <a:off x="1807" y="2622"/>
              <a:ext cx="436" cy="322"/>
            </a:xfrm>
            <a:prstGeom prst="rect">
              <a:avLst/>
            </a:prstGeom>
            <a:noFill/>
            <a:ln w="9525" algn="ctr">
              <a:noFill/>
              <a:miter lim="800000"/>
              <a:headEnd/>
              <a:tailEnd/>
            </a:ln>
          </p:spPr>
          <p:txBody>
            <a:bodyPr>
              <a:spAutoFit/>
            </a:bodyPr>
            <a:lstStyle/>
            <a:p>
              <a:r>
                <a:rPr lang="en-GB" sz="700">
                  <a:solidFill>
                    <a:schemeClr val="tx1"/>
                  </a:solidFill>
                  <a:effectLst/>
                  <a:latin typeface="Calibri" pitchFamily="34" charset="0"/>
                </a:rPr>
                <a:t>chl opx</a:t>
              </a:r>
            </a:p>
          </p:txBody>
        </p:sp>
        <p:sp>
          <p:nvSpPr>
            <p:cNvPr id="150591" name="Text Box 121"/>
            <p:cNvSpPr txBox="1">
              <a:spLocks noChangeAspect="1" noChangeArrowheads="1"/>
            </p:cNvSpPr>
            <p:nvPr/>
          </p:nvSpPr>
          <p:spPr bwMode="auto">
            <a:xfrm rot="19232406">
              <a:off x="1648" y="2766"/>
              <a:ext cx="747" cy="212"/>
            </a:xfrm>
            <a:prstGeom prst="rect">
              <a:avLst/>
            </a:prstGeom>
            <a:noFill/>
            <a:ln w="9525" algn="ctr">
              <a:noFill/>
              <a:miter lim="800000"/>
              <a:headEnd/>
              <a:tailEnd/>
            </a:ln>
          </p:spPr>
          <p:txBody>
            <a:bodyPr wrap="square">
              <a:spAutoFit/>
            </a:bodyPr>
            <a:lstStyle/>
            <a:p>
              <a:r>
                <a:rPr lang="en-GB" sz="700" dirty="0">
                  <a:solidFill>
                    <a:schemeClr val="tx1"/>
                  </a:solidFill>
                  <a:effectLst/>
                  <a:latin typeface="Calibri" pitchFamily="34" charset="0"/>
                </a:rPr>
                <a:t>ol gar H</a:t>
              </a:r>
              <a:r>
                <a:rPr lang="en-GB" sz="700" baseline="-25000" dirty="0">
                  <a:solidFill>
                    <a:schemeClr val="tx1"/>
                  </a:solidFill>
                  <a:effectLst/>
                  <a:latin typeface="Calibri" pitchFamily="34" charset="0"/>
                </a:rPr>
                <a:t>2</a:t>
              </a:r>
              <a:r>
                <a:rPr lang="en-GB" sz="700" dirty="0">
                  <a:solidFill>
                    <a:schemeClr val="tx1"/>
                  </a:solidFill>
                  <a:effectLst/>
                  <a:latin typeface="Calibri" pitchFamily="34" charset="0"/>
                </a:rPr>
                <a:t>O</a:t>
              </a:r>
            </a:p>
          </p:txBody>
        </p:sp>
        <p:sp>
          <p:nvSpPr>
            <p:cNvPr id="150592" name="Text Box 122"/>
            <p:cNvSpPr txBox="1">
              <a:spLocks noChangeAspect="1" noChangeArrowheads="1"/>
            </p:cNvSpPr>
            <p:nvPr/>
          </p:nvSpPr>
          <p:spPr bwMode="auto">
            <a:xfrm>
              <a:off x="1643" y="1870"/>
              <a:ext cx="597" cy="333"/>
            </a:xfrm>
            <a:prstGeom prst="rect">
              <a:avLst/>
            </a:prstGeom>
            <a:noFill/>
            <a:ln w="9525" algn="ctr">
              <a:noFill/>
              <a:miter lim="800000"/>
              <a:headEnd/>
              <a:tailEnd/>
            </a:ln>
          </p:spPr>
          <p:txBody>
            <a:bodyPr>
              <a:spAutoFit/>
            </a:bodyPr>
            <a:lstStyle/>
            <a:p>
              <a:pPr algn="ctr">
                <a:lnSpc>
                  <a:spcPct val="90000"/>
                </a:lnSpc>
              </a:pPr>
              <a:r>
                <a:rPr lang="en-GB" sz="800" dirty="0" err="1">
                  <a:solidFill>
                    <a:schemeClr val="tx1"/>
                  </a:solidFill>
                  <a:effectLst/>
                  <a:latin typeface="Calibri" pitchFamily="34" charset="0"/>
                </a:rPr>
                <a:t>amph</a:t>
              </a:r>
              <a:r>
                <a:rPr lang="en-GB" sz="800" dirty="0">
                  <a:solidFill>
                    <a:schemeClr val="tx1"/>
                  </a:solidFill>
                  <a:effectLst/>
                  <a:latin typeface="Calibri" pitchFamily="34" charset="0"/>
                </a:rPr>
                <a:t> </a:t>
              </a:r>
              <a:r>
                <a:rPr lang="en-GB" sz="800" dirty="0" err="1">
                  <a:solidFill>
                    <a:schemeClr val="tx1"/>
                  </a:solidFill>
                  <a:effectLst/>
                  <a:latin typeface="Calibri" pitchFamily="34" charset="0"/>
                </a:rPr>
                <a:t>chl</a:t>
              </a:r>
              <a:r>
                <a:rPr lang="en-GB" sz="800" dirty="0">
                  <a:solidFill>
                    <a:schemeClr val="tx1"/>
                  </a:solidFill>
                  <a:effectLst/>
                  <a:latin typeface="Calibri" pitchFamily="34" charset="0"/>
                </a:rPr>
                <a:t> opx ol</a:t>
              </a:r>
            </a:p>
          </p:txBody>
        </p:sp>
        <p:sp>
          <p:nvSpPr>
            <p:cNvPr id="150593" name="Text Box 123"/>
            <p:cNvSpPr txBox="1">
              <a:spLocks noChangeAspect="1" noChangeArrowheads="1"/>
            </p:cNvSpPr>
            <p:nvPr/>
          </p:nvSpPr>
          <p:spPr bwMode="auto">
            <a:xfrm rot="551331">
              <a:off x="1649" y="2299"/>
              <a:ext cx="651" cy="212"/>
            </a:xfrm>
            <a:prstGeom prst="rect">
              <a:avLst/>
            </a:prstGeom>
            <a:noFill/>
            <a:ln w="9525" algn="ctr">
              <a:noFill/>
              <a:miter lim="800000"/>
              <a:headEnd/>
              <a:tailEnd/>
            </a:ln>
          </p:spPr>
          <p:txBody>
            <a:bodyPr>
              <a:spAutoFit/>
            </a:bodyPr>
            <a:lstStyle/>
            <a:p>
              <a:r>
                <a:rPr lang="en-GB" sz="700">
                  <a:solidFill>
                    <a:schemeClr val="tx1"/>
                  </a:solidFill>
                  <a:effectLst/>
                  <a:latin typeface="Calibri" pitchFamily="34" charset="0"/>
                </a:rPr>
                <a:t>chl opx cpx</a:t>
              </a:r>
            </a:p>
          </p:txBody>
        </p:sp>
        <p:sp>
          <p:nvSpPr>
            <p:cNvPr id="150594" name="Text Box 124"/>
            <p:cNvSpPr txBox="1">
              <a:spLocks noChangeAspect="1" noChangeArrowheads="1"/>
            </p:cNvSpPr>
            <p:nvPr/>
          </p:nvSpPr>
          <p:spPr bwMode="auto">
            <a:xfrm rot="551331">
              <a:off x="1643" y="2183"/>
              <a:ext cx="752" cy="212"/>
            </a:xfrm>
            <a:prstGeom prst="rect">
              <a:avLst/>
            </a:prstGeom>
            <a:noFill/>
            <a:ln w="9525" algn="ctr">
              <a:noFill/>
              <a:miter lim="800000"/>
              <a:headEnd/>
              <a:tailEnd/>
            </a:ln>
          </p:spPr>
          <p:txBody>
            <a:bodyPr wrap="square">
              <a:spAutoFit/>
            </a:bodyPr>
            <a:lstStyle/>
            <a:p>
              <a:r>
                <a:rPr lang="en-GB" sz="700" dirty="0" err="1">
                  <a:solidFill>
                    <a:schemeClr val="tx1"/>
                  </a:solidFill>
                  <a:effectLst/>
                  <a:latin typeface="Calibri" pitchFamily="34" charset="0"/>
                </a:rPr>
                <a:t>amph</a:t>
              </a:r>
              <a:r>
                <a:rPr lang="en-GB" sz="700" dirty="0">
                  <a:solidFill>
                    <a:schemeClr val="tx1"/>
                  </a:solidFill>
                  <a:effectLst/>
                  <a:latin typeface="Calibri" pitchFamily="34" charset="0"/>
                </a:rPr>
                <a:t> ol H</a:t>
              </a:r>
              <a:r>
                <a:rPr lang="en-GB" sz="700" baseline="-25000" dirty="0">
                  <a:solidFill>
                    <a:schemeClr val="tx1"/>
                  </a:solidFill>
                  <a:effectLst/>
                  <a:latin typeface="Calibri" pitchFamily="34" charset="0"/>
                </a:rPr>
                <a:t>2</a:t>
              </a:r>
              <a:r>
                <a:rPr lang="en-GB" sz="700" dirty="0">
                  <a:solidFill>
                    <a:schemeClr val="tx1"/>
                  </a:solidFill>
                  <a:effectLst/>
                  <a:latin typeface="Calibri" pitchFamily="34" charset="0"/>
                </a:rPr>
                <a:t>O</a:t>
              </a:r>
            </a:p>
          </p:txBody>
        </p:sp>
        <p:sp>
          <p:nvSpPr>
            <p:cNvPr id="150595" name="Text Box 125"/>
            <p:cNvSpPr txBox="1">
              <a:spLocks noChangeAspect="1" noChangeArrowheads="1"/>
            </p:cNvSpPr>
            <p:nvPr/>
          </p:nvSpPr>
          <p:spPr bwMode="auto">
            <a:xfrm rot="1882094">
              <a:off x="1663" y="1775"/>
              <a:ext cx="265" cy="326"/>
            </a:xfrm>
            <a:prstGeom prst="rect">
              <a:avLst/>
            </a:prstGeom>
            <a:noFill/>
            <a:ln w="9525" algn="ctr">
              <a:noFill/>
              <a:miter lim="800000"/>
              <a:headEnd/>
              <a:tailEnd/>
            </a:ln>
          </p:spPr>
          <p:txBody>
            <a:bodyPr>
              <a:spAutoFit/>
            </a:bodyPr>
            <a:lstStyle/>
            <a:p>
              <a:r>
                <a:rPr lang="en-GB" sz="700">
                  <a:solidFill>
                    <a:schemeClr val="tx1"/>
                  </a:solidFill>
                  <a:effectLst/>
                  <a:latin typeface="Calibri" pitchFamily="34" charset="0"/>
                </a:rPr>
                <a:t>chl</a:t>
              </a:r>
            </a:p>
          </p:txBody>
        </p:sp>
        <p:sp>
          <p:nvSpPr>
            <p:cNvPr id="150596" name="Text Box 126"/>
            <p:cNvSpPr txBox="1">
              <a:spLocks noChangeAspect="1" noChangeArrowheads="1"/>
            </p:cNvSpPr>
            <p:nvPr/>
          </p:nvSpPr>
          <p:spPr bwMode="auto">
            <a:xfrm rot="1714239">
              <a:off x="1609" y="1718"/>
              <a:ext cx="782" cy="212"/>
            </a:xfrm>
            <a:prstGeom prst="rect">
              <a:avLst/>
            </a:prstGeom>
            <a:noFill/>
            <a:ln w="9525" algn="ctr">
              <a:noFill/>
              <a:miter lim="800000"/>
              <a:headEnd/>
              <a:tailEnd/>
            </a:ln>
          </p:spPr>
          <p:txBody>
            <a:bodyPr>
              <a:spAutoFit/>
            </a:bodyPr>
            <a:lstStyle/>
            <a:p>
              <a:r>
                <a:rPr lang="en-GB" sz="700" dirty="0">
                  <a:solidFill>
                    <a:schemeClr val="tx1"/>
                  </a:solidFill>
                  <a:effectLst/>
                  <a:latin typeface="Calibri" pitchFamily="34" charset="0"/>
                </a:rPr>
                <a:t>opx ol sp H</a:t>
              </a:r>
              <a:r>
                <a:rPr lang="en-GB" sz="700" baseline="-25000" dirty="0">
                  <a:solidFill>
                    <a:schemeClr val="tx1"/>
                  </a:solidFill>
                  <a:effectLst/>
                  <a:latin typeface="Calibri" pitchFamily="34" charset="0"/>
                </a:rPr>
                <a:t>2</a:t>
              </a:r>
              <a:r>
                <a:rPr lang="en-GB" sz="700" dirty="0">
                  <a:solidFill>
                    <a:schemeClr val="tx1"/>
                  </a:solidFill>
                  <a:effectLst/>
                  <a:latin typeface="Calibri" pitchFamily="34" charset="0"/>
                </a:rPr>
                <a:t>O</a:t>
              </a:r>
            </a:p>
          </p:txBody>
        </p:sp>
        <p:sp>
          <p:nvSpPr>
            <p:cNvPr id="150597" name="Text Box 127"/>
            <p:cNvSpPr txBox="1">
              <a:spLocks noChangeAspect="1" noChangeArrowheads="1"/>
            </p:cNvSpPr>
            <p:nvPr/>
          </p:nvSpPr>
          <p:spPr bwMode="auto">
            <a:xfrm>
              <a:off x="2275" y="2274"/>
              <a:ext cx="493" cy="441"/>
            </a:xfrm>
            <a:prstGeom prst="rect">
              <a:avLst/>
            </a:prstGeom>
            <a:noFill/>
            <a:ln w="9525" algn="ctr">
              <a:noFill/>
              <a:miter lim="800000"/>
              <a:headEnd/>
              <a:tailEnd/>
            </a:ln>
          </p:spPr>
          <p:txBody>
            <a:bodyPr>
              <a:spAutoFit/>
            </a:bodyPr>
            <a:lstStyle/>
            <a:p>
              <a:r>
                <a:rPr lang="en-GB" sz="700">
                  <a:solidFill>
                    <a:schemeClr val="tx1"/>
                  </a:solidFill>
                  <a:effectLst/>
                  <a:latin typeface="Calibri" pitchFamily="34" charset="0"/>
                </a:rPr>
                <a:t>cpx gar opx H</a:t>
              </a:r>
              <a:r>
                <a:rPr lang="en-GB" sz="700" baseline="-25000">
                  <a:solidFill>
                    <a:schemeClr val="tx1"/>
                  </a:solidFill>
                  <a:effectLst/>
                  <a:latin typeface="Calibri" pitchFamily="34" charset="0"/>
                </a:rPr>
                <a:t>2</a:t>
              </a:r>
              <a:r>
                <a:rPr lang="en-GB" sz="700">
                  <a:solidFill>
                    <a:schemeClr val="tx1"/>
                  </a:solidFill>
                  <a:effectLst/>
                  <a:latin typeface="Calibri" pitchFamily="34" charset="0"/>
                </a:rPr>
                <a:t>O</a:t>
              </a:r>
            </a:p>
          </p:txBody>
        </p:sp>
        <p:sp>
          <p:nvSpPr>
            <p:cNvPr id="150598" name="Text Box 128"/>
            <p:cNvSpPr txBox="1">
              <a:spLocks noChangeAspect="1" noChangeArrowheads="1"/>
            </p:cNvSpPr>
            <p:nvPr/>
          </p:nvSpPr>
          <p:spPr bwMode="auto">
            <a:xfrm>
              <a:off x="2282" y="2235"/>
              <a:ext cx="492" cy="189"/>
            </a:xfrm>
            <a:prstGeom prst="rect">
              <a:avLst/>
            </a:prstGeom>
            <a:noFill/>
            <a:ln w="9525" algn="ctr">
              <a:noFill/>
              <a:miter lim="800000"/>
              <a:headEnd/>
              <a:tailEnd/>
            </a:ln>
          </p:spPr>
          <p:txBody>
            <a:bodyPr>
              <a:spAutoFit/>
            </a:bodyPr>
            <a:lstStyle/>
            <a:p>
              <a:pPr>
                <a:lnSpc>
                  <a:spcPct val="40000"/>
                </a:lnSpc>
              </a:pPr>
              <a:r>
                <a:rPr lang="en-GB" sz="700" dirty="0" err="1">
                  <a:solidFill>
                    <a:schemeClr val="tx1"/>
                  </a:solidFill>
                  <a:effectLst/>
                  <a:latin typeface="Calibri" pitchFamily="34" charset="0"/>
                </a:rPr>
                <a:t>amph</a:t>
              </a:r>
              <a:r>
                <a:rPr lang="en-GB" sz="700" dirty="0">
                  <a:solidFill>
                    <a:schemeClr val="tx1"/>
                  </a:solidFill>
                  <a:effectLst/>
                  <a:latin typeface="Calibri" pitchFamily="34" charset="0"/>
                </a:rPr>
                <a:t> ol</a:t>
              </a:r>
            </a:p>
          </p:txBody>
        </p:sp>
        <p:sp>
          <p:nvSpPr>
            <p:cNvPr id="150599" name="Text Box 129"/>
            <p:cNvSpPr txBox="1">
              <a:spLocks noChangeAspect="1" noChangeArrowheads="1"/>
            </p:cNvSpPr>
            <p:nvPr/>
          </p:nvSpPr>
          <p:spPr bwMode="auto">
            <a:xfrm rot="274436">
              <a:off x="2204" y="2143"/>
              <a:ext cx="710" cy="155"/>
            </a:xfrm>
            <a:prstGeom prst="rect">
              <a:avLst/>
            </a:prstGeom>
            <a:noFill/>
            <a:ln w="9525" algn="ctr">
              <a:noFill/>
              <a:miter lim="800000"/>
              <a:headEnd/>
              <a:tailEnd/>
            </a:ln>
          </p:spPr>
          <p:txBody>
            <a:bodyPr>
              <a:spAutoFit/>
            </a:bodyPr>
            <a:lstStyle/>
            <a:p>
              <a:pPr>
                <a:lnSpc>
                  <a:spcPct val="70000"/>
                </a:lnSpc>
              </a:pPr>
              <a:r>
                <a:rPr lang="en-GB" sz="500" dirty="0" err="1">
                  <a:solidFill>
                    <a:schemeClr val="tx1"/>
                  </a:solidFill>
                  <a:effectLst/>
                  <a:latin typeface="Calibri" pitchFamily="34" charset="0"/>
                </a:rPr>
                <a:t>amph</a:t>
              </a:r>
              <a:r>
                <a:rPr lang="en-GB" sz="500" dirty="0">
                  <a:solidFill>
                    <a:schemeClr val="tx1"/>
                  </a:solidFill>
                  <a:effectLst/>
                  <a:latin typeface="Calibri" pitchFamily="34" charset="0"/>
                </a:rPr>
                <a:t> gar opx ol</a:t>
              </a:r>
            </a:p>
          </p:txBody>
        </p:sp>
        <p:sp>
          <p:nvSpPr>
            <p:cNvPr id="150600" name="Text Box 130"/>
            <p:cNvSpPr txBox="1">
              <a:spLocks noChangeAspect="1" noChangeArrowheads="1"/>
            </p:cNvSpPr>
            <p:nvPr/>
          </p:nvSpPr>
          <p:spPr bwMode="auto">
            <a:xfrm>
              <a:off x="2245" y="1725"/>
              <a:ext cx="578" cy="359"/>
            </a:xfrm>
            <a:prstGeom prst="rect">
              <a:avLst/>
            </a:prstGeom>
            <a:noFill/>
            <a:ln w="9525" algn="ctr">
              <a:noFill/>
              <a:miter lim="800000"/>
              <a:headEnd/>
              <a:tailEnd/>
            </a:ln>
          </p:spPr>
          <p:txBody>
            <a:bodyPr>
              <a:spAutoFit/>
            </a:bodyPr>
            <a:lstStyle/>
            <a:p>
              <a:pPr algn="ctr"/>
              <a:r>
                <a:rPr lang="en-GB" sz="800" dirty="0" err="1">
                  <a:solidFill>
                    <a:schemeClr val="tx1"/>
                  </a:solidFill>
                  <a:effectLst/>
                  <a:latin typeface="Calibri" pitchFamily="34" charset="0"/>
                </a:rPr>
                <a:t>amph</a:t>
              </a:r>
              <a:r>
                <a:rPr lang="en-GB" sz="800" dirty="0">
                  <a:solidFill>
                    <a:schemeClr val="tx1"/>
                  </a:solidFill>
                  <a:effectLst/>
                  <a:latin typeface="Calibri" pitchFamily="34" charset="0"/>
                </a:rPr>
                <a:t> sp opx ol</a:t>
              </a:r>
            </a:p>
          </p:txBody>
        </p:sp>
        <p:sp>
          <p:nvSpPr>
            <p:cNvPr id="150601" name="Text Box 131"/>
            <p:cNvSpPr txBox="1">
              <a:spLocks noChangeAspect="1" noChangeArrowheads="1"/>
            </p:cNvSpPr>
            <p:nvPr/>
          </p:nvSpPr>
          <p:spPr bwMode="auto">
            <a:xfrm>
              <a:off x="2099" y="3015"/>
              <a:ext cx="588" cy="356"/>
            </a:xfrm>
            <a:prstGeom prst="rect">
              <a:avLst/>
            </a:prstGeom>
            <a:noFill/>
            <a:ln w="9525" algn="ctr">
              <a:noFill/>
              <a:miter lim="800000"/>
              <a:headEnd/>
              <a:tailEnd/>
            </a:ln>
          </p:spPr>
          <p:txBody>
            <a:bodyPr>
              <a:spAutoFit/>
            </a:bodyPr>
            <a:lstStyle/>
            <a:p>
              <a:pPr algn="ctr"/>
              <a:r>
                <a:rPr lang="en-GB" sz="800" dirty="0">
                  <a:solidFill>
                    <a:schemeClr val="tx1"/>
                  </a:solidFill>
                  <a:effectLst/>
                  <a:latin typeface="Calibri" pitchFamily="34" charset="0"/>
                </a:rPr>
                <a:t>cpx opx ol gar</a:t>
              </a:r>
            </a:p>
          </p:txBody>
        </p:sp>
        <p:sp>
          <p:nvSpPr>
            <p:cNvPr id="150602" name="Text Box 132"/>
            <p:cNvSpPr txBox="1">
              <a:spLocks noChangeAspect="1" noChangeArrowheads="1"/>
            </p:cNvSpPr>
            <p:nvPr/>
          </p:nvSpPr>
          <p:spPr bwMode="auto">
            <a:xfrm rot="4682296">
              <a:off x="2700" y="2856"/>
              <a:ext cx="493" cy="211"/>
            </a:xfrm>
            <a:prstGeom prst="rect">
              <a:avLst/>
            </a:prstGeom>
            <a:noFill/>
            <a:ln w="9525" algn="ctr">
              <a:noFill/>
              <a:miter lim="800000"/>
              <a:headEnd/>
              <a:tailEnd/>
            </a:ln>
          </p:spPr>
          <p:txBody>
            <a:bodyPr>
              <a:spAutoFit/>
            </a:bodyPr>
            <a:lstStyle/>
            <a:p>
              <a:r>
                <a:rPr lang="en-GB" sz="700">
                  <a:solidFill>
                    <a:schemeClr val="tx1"/>
                  </a:solidFill>
                  <a:effectLst/>
                  <a:latin typeface="Calibri" pitchFamily="34" charset="0"/>
                </a:rPr>
                <a:t>solidus</a:t>
              </a:r>
            </a:p>
          </p:txBody>
        </p:sp>
        <p:sp>
          <p:nvSpPr>
            <p:cNvPr id="150603" name="Text Box 133"/>
            <p:cNvSpPr txBox="1">
              <a:spLocks noChangeAspect="1" noChangeArrowheads="1"/>
            </p:cNvSpPr>
            <p:nvPr/>
          </p:nvSpPr>
          <p:spPr bwMode="auto">
            <a:xfrm rot="-2532926">
              <a:off x="2733" y="1713"/>
              <a:ext cx="490" cy="211"/>
            </a:xfrm>
            <a:prstGeom prst="rect">
              <a:avLst/>
            </a:prstGeom>
            <a:noFill/>
            <a:ln w="9525" algn="ctr">
              <a:noFill/>
              <a:miter lim="800000"/>
              <a:headEnd/>
              <a:tailEnd/>
            </a:ln>
          </p:spPr>
          <p:txBody>
            <a:bodyPr>
              <a:spAutoFit/>
            </a:bodyPr>
            <a:lstStyle/>
            <a:p>
              <a:r>
                <a:rPr lang="en-GB" sz="700">
                  <a:solidFill>
                    <a:schemeClr val="tx1"/>
                  </a:solidFill>
                  <a:effectLst/>
                  <a:latin typeface="Calibri" pitchFamily="34" charset="0"/>
                </a:rPr>
                <a:t>solidus</a:t>
              </a:r>
            </a:p>
          </p:txBody>
        </p:sp>
        <p:sp>
          <p:nvSpPr>
            <p:cNvPr id="150604" name="Text Box 134"/>
            <p:cNvSpPr txBox="1">
              <a:spLocks noChangeAspect="1" noChangeArrowheads="1"/>
            </p:cNvSpPr>
            <p:nvPr/>
          </p:nvSpPr>
          <p:spPr bwMode="auto">
            <a:xfrm rot="353099">
              <a:off x="2802" y="2259"/>
              <a:ext cx="364" cy="155"/>
            </a:xfrm>
            <a:prstGeom prst="rect">
              <a:avLst/>
            </a:prstGeom>
            <a:noFill/>
            <a:ln w="9525" algn="ctr">
              <a:noFill/>
              <a:miter lim="800000"/>
              <a:headEnd/>
              <a:tailEnd/>
            </a:ln>
          </p:spPr>
          <p:txBody>
            <a:bodyPr wrap="square">
              <a:spAutoFit/>
            </a:bodyPr>
            <a:lstStyle/>
            <a:p>
              <a:pPr algn="r">
                <a:lnSpc>
                  <a:spcPct val="50000"/>
                </a:lnSpc>
              </a:pPr>
              <a:r>
                <a:rPr lang="en-GB" sz="700">
                  <a:solidFill>
                    <a:schemeClr val="tx1"/>
                  </a:solidFill>
                  <a:effectLst/>
                  <a:latin typeface="Calibri" pitchFamily="34" charset="0"/>
                </a:rPr>
                <a:t>gar</a:t>
              </a:r>
            </a:p>
          </p:txBody>
        </p:sp>
        <p:sp>
          <p:nvSpPr>
            <p:cNvPr id="150605" name="Text Box 135"/>
            <p:cNvSpPr txBox="1">
              <a:spLocks noChangeAspect="1" noChangeArrowheads="1"/>
            </p:cNvSpPr>
            <p:nvPr/>
          </p:nvSpPr>
          <p:spPr bwMode="auto">
            <a:xfrm rot="353099">
              <a:off x="2877" y="2066"/>
              <a:ext cx="313" cy="155"/>
            </a:xfrm>
            <a:prstGeom prst="rect">
              <a:avLst/>
            </a:prstGeom>
            <a:noFill/>
            <a:ln w="9525" algn="ctr">
              <a:noFill/>
              <a:miter lim="800000"/>
              <a:headEnd/>
              <a:tailEnd/>
            </a:ln>
          </p:spPr>
          <p:txBody>
            <a:bodyPr wrap="square">
              <a:spAutoFit/>
            </a:bodyPr>
            <a:lstStyle/>
            <a:p>
              <a:pPr algn="r">
                <a:lnSpc>
                  <a:spcPct val="50000"/>
                </a:lnSpc>
              </a:pPr>
              <a:r>
                <a:rPr lang="en-GB" sz="700">
                  <a:solidFill>
                    <a:schemeClr val="tx1"/>
                  </a:solidFill>
                  <a:effectLst/>
                  <a:latin typeface="Calibri" pitchFamily="34" charset="0"/>
                </a:rPr>
                <a:t>sp</a:t>
              </a:r>
            </a:p>
          </p:txBody>
        </p:sp>
        <p:sp>
          <p:nvSpPr>
            <p:cNvPr id="150606" name="Text Box 136"/>
            <p:cNvSpPr txBox="1">
              <a:spLocks noChangeAspect="1" noChangeArrowheads="1"/>
            </p:cNvSpPr>
            <p:nvPr/>
          </p:nvSpPr>
          <p:spPr bwMode="auto">
            <a:xfrm>
              <a:off x="1182" y="1316"/>
              <a:ext cx="957" cy="228"/>
            </a:xfrm>
            <a:prstGeom prst="rect">
              <a:avLst/>
            </a:prstGeom>
            <a:noFill/>
            <a:ln w="9525" algn="ctr">
              <a:noFill/>
              <a:miter lim="800000"/>
              <a:headEnd/>
              <a:tailEnd/>
            </a:ln>
          </p:spPr>
          <p:txBody>
            <a:bodyPr wrap="none">
              <a:spAutoFit/>
            </a:bodyPr>
            <a:lstStyle/>
            <a:p>
              <a:r>
                <a:rPr lang="en-GB" sz="800">
                  <a:solidFill>
                    <a:schemeClr val="tx1"/>
                  </a:solidFill>
                  <a:effectLst/>
                  <a:latin typeface="Calibri" pitchFamily="34" charset="0"/>
                </a:rPr>
                <a:t>Temperature (°C)</a:t>
              </a:r>
            </a:p>
          </p:txBody>
        </p:sp>
        <p:sp>
          <p:nvSpPr>
            <p:cNvPr id="150607" name="Text Box 137"/>
            <p:cNvSpPr txBox="1">
              <a:spLocks noChangeAspect="1" noChangeArrowheads="1"/>
            </p:cNvSpPr>
            <p:nvPr/>
          </p:nvSpPr>
          <p:spPr bwMode="auto">
            <a:xfrm>
              <a:off x="200" y="1464"/>
              <a:ext cx="369" cy="147"/>
            </a:xfrm>
            <a:prstGeom prst="rect">
              <a:avLst/>
            </a:prstGeom>
            <a:noFill/>
            <a:ln w="9525" algn="ctr">
              <a:noFill/>
              <a:miter lim="800000"/>
              <a:headEnd/>
              <a:tailEnd/>
            </a:ln>
          </p:spPr>
          <p:txBody>
            <a:bodyPr wrap="square">
              <a:spAutoFit/>
            </a:bodyPr>
            <a:lstStyle/>
            <a:p>
              <a:pPr>
                <a:lnSpc>
                  <a:spcPct val="50000"/>
                </a:lnSpc>
              </a:pPr>
              <a:r>
                <a:rPr lang="en-GB" sz="600">
                  <a:solidFill>
                    <a:schemeClr val="tx1"/>
                  </a:solidFill>
                  <a:effectLst/>
                  <a:latin typeface="Calibri" pitchFamily="34" charset="0"/>
                </a:rPr>
                <a:t>400</a:t>
              </a:r>
            </a:p>
          </p:txBody>
        </p:sp>
        <p:sp>
          <p:nvSpPr>
            <p:cNvPr id="150608" name="Text Box 138"/>
            <p:cNvSpPr txBox="1">
              <a:spLocks noChangeAspect="1" noChangeArrowheads="1"/>
            </p:cNvSpPr>
            <p:nvPr/>
          </p:nvSpPr>
          <p:spPr bwMode="auto">
            <a:xfrm>
              <a:off x="618" y="1464"/>
              <a:ext cx="388" cy="147"/>
            </a:xfrm>
            <a:prstGeom prst="rect">
              <a:avLst/>
            </a:prstGeom>
            <a:noFill/>
            <a:ln w="9525" algn="ctr">
              <a:noFill/>
              <a:miter lim="800000"/>
              <a:headEnd/>
              <a:tailEnd/>
            </a:ln>
          </p:spPr>
          <p:txBody>
            <a:bodyPr wrap="square">
              <a:spAutoFit/>
            </a:bodyPr>
            <a:lstStyle/>
            <a:p>
              <a:pPr>
                <a:lnSpc>
                  <a:spcPct val="50000"/>
                </a:lnSpc>
              </a:pPr>
              <a:r>
                <a:rPr lang="en-GB" sz="600">
                  <a:solidFill>
                    <a:schemeClr val="tx1"/>
                  </a:solidFill>
                  <a:effectLst/>
                  <a:latin typeface="Calibri" pitchFamily="34" charset="0"/>
                </a:rPr>
                <a:t>500</a:t>
              </a:r>
            </a:p>
          </p:txBody>
        </p:sp>
        <p:sp>
          <p:nvSpPr>
            <p:cNvPr id="150609" name="Text Box 139"/>
            <p:cNvSpPr txBox="1">
              <a:spLocks noChangeAspect="1" noChangeArrowheads="1"/>
            </p:cNvSpPr>
            <p:nvPr/>
          </p:nvSpPr>
          <p:spPr bwMode="auto">
            <a:xfrm>
              <a:off x="1020" y="1464"/>
              <a:ext cx="378" cy="147"/>
            </a:xfrm>
            <a:prstGeom prst="rect">
              <a:avLst/>
            </a:prstGeom>
            <a:noFill/>
            <a:ln w="9525" algn="ctr">
              <a:noFill/>
              <a:miter lim="800000"/>
              <a:headEnd/>
              <a:tailEnd/>
            </a:ln>
          </p:spPr>
          <p:txBody>
            <a:bodyPr wrap="square">
              <a:spAutoFit/>
            </a:bodyPr>
            <a:lstStyle/>
            <a:p>
              <a:pPr>
                <a:lnSpc>
                  <a:spcPct val="50000"/>
                </a:lnSpc>
              </a:pPr>
              <a:r>
                <a:rPr lang="en-GB" sz="600">
                  <a:solidFill>
                    <a:schemeClr val="tx1"/>
                  </a:solidFill>
                  <a:effectLst/>
                  <a:latin typeface="Calibri" pitchFamily="34" charset="0"/>
                </a:rPr>
                <a:t>600</a:t>
              </a:r>
            </a:p>
          </p:txBody>
        </p:sp>
        <p:sp>
          <p:nvSpPr>
            <p:cNvPr id="150610" name="Text Box 140"/>
            <p:cNvSpPr txBox="1">
              <a:spLocks noChangeAspect="1" noChangeArrowheads="1"/>
            </p:cNvSpPr>
            <p:nvPr/>
          </p:nvSpPr>
          <p:spPr bwMode="auto">
            <a:xfrm>
              <a:off x="1443" y="1464"/>
              <a:ext cx="382" cy="147"/>
            </a:xfrm>
            <a:prstGeom prst="rect">
              <a:avLst/>
            </a:prstGeom>
            <a:noFill/>
            <a:ln w="9525" algn="ctr">
              <a:noFill/>
              <a:miter lim="800000"/>
              <a:headEnd/>
              <a:tailEnd/>
            </a:ln>
          </p:spPr>
          <p:txBody>
            <a:bodyPr wrap="square">
              <a:spAutoFit/>
            </a:bodyPr>
            <a:lstStyle/>
            <a:p>
              <a:pPr>
                <a:lnSpc>
                  <a:spcPct val="50000"/>
                </a:lnSpc>
              </a:pPr>
              <a:r>
                <a:rPr lang="en-GB" sz="600">
                  <a:solidFill>
                    <a:schemeClr val="tx1"/>
                  </a:solidFill>
                  <a:effectLst/>
                  <a:latin typeface="Calibri" pitchFamily="34" charset="0"/>
                </a:rPr>
                <a:t>700</a:t>
              </a:r>
            </a:p>
          </p:txBody>
        </p:sp>
        <p:sp>
          <p:nvSpPr>
            <p:cNvPr id="150611" name="Text Box 141"/>
            <p:cNvSpPr txBox="1">
              <a:spLocks noChangeAspect="1" noChangeArrowheads="1"/>
            </p:cNvSpPr>
            <p:nvPr/>
          </p:nvSpPr>
          <p:spPr bwMode="auto">
            <a:xfrm>
              <a:off x="1845" y="1464"/>
              <a:ext cx="378" cy="147"/>
            </a:xfrm>
            <a:prstGeom prst="rect">
              <a:avLst/>
            </a:prstGeom>
            <a:noFill/>
            <a:ln w="9525" algn="ctr">
              <a:noFill/>
              <a:miter lim="800000"/>
              <a:headEnd/>
              <a:tailEnd/>
            </a:ln>
          </p:spPr>
          <p:txBody>
            <a:bodyPr wrap="square">
              <a:spAutoFit/>
            </a:bodyPr>
            <a:lstStyle/>
            <a:p>
              <a:pPr>
                <a:lnSpc>
                  <a:spcPct val="50000"/>
                </a:lnSpc>
              </a:pPr>
              <a:r>
                <a:rPr lang="en-GB" sz="600">
                  <a:solidFill>
                    <a:schemeClr val="tx1"/>
                  </a:solidFill>
                  <a:effectLst/>
                  <a:latin typeface="Calibri" pitchFamily="34" charset="0"/>
                </a:rPr>
                <a:t>800</a:t>
              </a:r>
            </a:p>
          </p:txBody>
        </p:sp>
        <p:sp>
          <p:nvSpPr>
            <p:cNvPr id="150612" name="Text Box 142"/>
            <p:cNvSpPr txBox="1">
              <a:spLocks noChangeAspect="1" noChangeArrowheads="1"/>
            </p:cNvSpPr>
            <p:nvPr/>
          </p:nvSpPr>
          <p:spPr bwMode="auto">
            <a:xfrm>
              <a:off x="2252" y="1464"/>
              <a:ext cx="353" cy="147"/>
            </a:xfrm>
            <a:prstGeom prst="rect">
              <a:avLst/>
            </a:prstGeom>
            <a:noFill/>
            <a:ln w="9525" algn="ctr">
              <a:noFill/>
              <a:miter lim="800000"/>
              <a:headEnd/>
              <a:tailEnd/>
            </a:ln>
          </p:spPr>
          <p:txBody>
            <a:bodyPr wrap="square">
              <a:spAutoFit/>
            </a:bodyPr>
            <a:lstStyle/>
            <a:p>
              <a:pPr>
                <a:lnSpc>
                  <a:spcPct val="50000"/>
                </a:lnSpc>
              </a:pPr>
              <a:r>
                <a:rPr lang="en-GB" sz="600">
                  <a:solidFill>
                    <a:schemeClr val="tx1"/>
                  </a:solidFill>
                  <a:effectLst/>
                  <a:latin typeface="Calibri" pitchFamily="34" charset="0"/>
                </a:rPr>
                <a:t>900</a:t>
              </a:r>
            </a:p>
          </p:txBody>
        </p:sp>
        <p:sp>
          <p:nvSpPr>
            <p:cNvPr id="150613" name="Text Box 143"/>
            <p:cNvSpPr txBox="1">
              <a:spLocks noChangeAspect="1" noChangeArrowheads="1"/>
            </p:cNvSpPr>
            <p:nvPr/>
          </p:nvSpPr>
          <p:spPr bwMode="auto">
            <a:xfrm>
              <a:off x="2619" y="1464"/>
              <a:ext cx="417" cy="147"/>
            </a:xfrm>
            <a:prstGeom prst="rect">
              <a:avLst/>
            </a:prstGeom>
            <a:noFill/>
            <a:ln w="9525" algn="ctr">
              <a:noFill/>
              <a:miter lim="800000"/>
              <a:headEnd/>
              <a:tailEnd/>
            </a:ln>
          </p:spPr>
          <p:txBody>
            <a:bodyPr wrap="square">
              <a:spAutoFit/>
            </a:bodyPr>
            <a:lstStyle/>
            <a:p>
              <a:pPr>
                <a:lnSpc>
                  <a:spcPct val="50000"/>
                </a:lnSpc>
              </a:pPr>
              <a:r>
                <a:rPr lang="en-GB" sz="600">
                  <a:solidFill>
                    <a:schemeClr val="tx1"/>
                  </a:solidFill>
                  <a:effectLst/>
                  <a:latin typeface="Calibri" pitchFamily="34" charset="0"/>
                </a:rPr>
                <a:t>1000</a:t>
              </a:r>
            </a:p>
          </p:txBody>
        </p:sp>
        <p:sp>
          <p:nvSpPr>
            <p:cNvPr id="150614" name="Text Box 144"/>
            <p:cNvSpPr txBox="1">
              <a:spLocks noChangeAspect="1" noChangeArrowheads="1"/>
            </p:cNvSpPr>
            <p:nvPr/>
          </p:nvSpPr>
          <p:spPr bwMode="auto">
            <a:xfrm>
              <a:off x="3043" y="1464"/>
              <a:ext cx="366" cy="147"/>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1100</a:t>
              </a:r>
            </a:p>
          </p:txBody>
        </p:sp>
        <p:sp>
          <p:nvSpPr>
            <p:cNvPr id="150615" name="Text Box 145"/>
            <p:cNvSpPr txBox="1">
              <a:spLocks noChangeAspect="1" noChangeArrowheads="1"/>
            </p:cNvSpPr>
            <p:nvPr/>
          </p:nvSpPr>
          <p:spPr bwMode="auto">
            <a:xfrm rot="16200000">
              <a:off x="-210" y="2888"/>
              <a:ext cx="843" cy="228"/>
            </a:xfrm>
            <a:prstGeom prst="rect">
              <a:avLst/>
            </a:prstGeom>
            <a:noFill/>
            <a:ln w="9525" algn="ctr">
              <a:noFill/>
              <a:miter lim="800000"/>
              <a:headEnd/>
              <a:tailEnd/>
            </a:ln>
          </p:spPr>
          <p:txBody>
            <a:bodyPr wrap="none">
              <a:spAutoFit/>
            </a:bodyPr>
            <a:lstStyle/>
            <a:p>
              <a:r>
                <a:rPr lang="en-GB" sz="800">
                  <a:solidFill>
                    <a:schemeClr val="tx1"/>
                  </a:solidFill>
                  <a:effectLst/>
                  <a:latin typeface="Calibri" pitchFamily="34" charset="0"/>
                </a:rPr>
                <a:t>Pressure (GPa)</a:t>
              </a:r>
            </a:p>
          </p:txBody>
        </p:sp>
        <p:sp>
          <p:nvSpPr>
            <p:cNvPr id="150616" name="Text Box 146"/>
            <p:cNvSpPr txBox="1">
              <a:spLocks noChangeAspect="1" noChangeArrowheads="1"/>
            </p:cNvSpPr>
            <p:nvPr/>
          </p:nvSpPr>
          <p:spPr bwMode="auto">
            <a:xfrm>
              <a:off x="187" y="1868"/>
              <a:ext cx="201" cy="147"/>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1</a:t>
              </a:r>
            </a:p>
          </p:txBody>
        </p:sp>
        <p:sp>
          <p:nvSpPr>
            <p:cNvPr id="150617" name="Text Box 147"/>
            <p:cNvSpPr txBox="1">
              <a:spLocks noChangeAspect="1" noChangeArrowheads="1"/>
            </p:cNvSpPr>
            <p:nvPr/>
          </p:nvSpPr>
          <p:spPr bwMode="auto">
            <a:xfrm>
              <a:off x="187" y="2185"/>
              <a:ext cx="201" cy="146"/>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2</a:t>
              </a:r>
            </a:p>
          </p:txBody>
        </p:sp>
        <p:sp>
          <p:nvSpPr>
            <p:cNvPr id="150618" name="Text Box 148"/>
            <p:cNvSpPr txBox="1">
              <a:spLocks noChangeAspect="1" noChangeArrowheads="1"/>
            </p:cNvSpPr>
            <p:nvPr/>
          </p:nvSpPr>
          <p:spPr bwMode="auto">
            <a:xfrm>
              <a:off x="187" y="2505"/>
              <a:ext cx="201" cy="146"/>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3</a:t>
              </a:r>
            </a:p>
          </p:txBody>
        </p:sp>
        <p:sp>
          <p:nvSpPr>
            <p:cNvPr id="150619" name="Text Box 149"/>
            <p:cNvSpPr txBox="1">
              <a:spLocks noChangeAspect="1" noChangeArrowheads="1"/>
            </p:cNvSpPr>
            <p:nvPr/>
          </p:nvSpPr>
          <p:spPr bwMode="auto">
            <a:xfrm>
              <a:off x="187" y="2809"/>
              <a:ext cx="201" cy="147"/>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4</a:t>
              </a:r>
            </a:p>
          </p:txBody>
        </p:sp>
        <p:sp>
          <p:nvSpPr>
            <p:cNvPr id="150620" name="Text Box 150"/>
            <p:cNvSpPr txBox="1">
              <a:spLocks noChangeAspect="1" noChangeArrowheads="1"/>
            </p:cNvSpPr>
            <p:nvPr/>
          </p:nvSpPr>
          <p:spPr bwMode="auto">
            <a:xfrm>
              <a:off x="187" y="3131"/>
              <a:ext cx="201" cy="146"/>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5</a:t>
              </a:r>
            </a:p>
          </p:txBody>
        </p:sp>
        <p:sp>
          <p:nvSpPr>
            <p:cNvPr id="150621" name="Text Box 151"/>
            <p:cNvSpPr txBox="1">
              <a:spLocks noChangeAspect="1" noChangeArrowheads="1"/>
            </p:cNvSpPr>
            <p:nvPr/>
          </p:nvSpPr>
          <p:spPr bwMode="auto">
            <a:xfrm>
              <a:off x="187" y="3451"/>
              <a:ext cx="201" cy="146"/>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6</a:t>
              </a:r>
            </a:p>
          </p:txBody>
        </p:sp>
        <p:sp>
          <p:nvSpPr>
            <p:cNvPr id="150622" name="Text Box 152"/>
            <p:cNvSpPr txBox="1">
              <a:spLocks noChangeAspect="1" noChangeArrowheads="1"/>
            </p:cNvSpPr>
            <p:nvPr/>
          </p:nvSpPr>
          <p:spPr bwMode="auto">
            <a:xfrm>
              <a:off x="187" y="3769"/>
              <a:ext cx="201" cy="146"/>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7</a:t>
              </a:r>
            </a:p>
          </p:txBody>
        </p:sp>
        <p:sp>
          <p:nvSpPr>
            <p:cNvPr id="150623" name="Text Box 153"/>
            <p:cNvSpPr txBox="1">
              <a:spLocks noChangeAspect="1" noChangeArrowheads="1"/>
            </p:cNvSpPr>
            <p:nvPr/>
          </p:nvSpPr>
          <p:spPr bwMode="auto">
            <a:xfrm>
              <a:off x="187" y="4078"/>
              <a:ext cx="201" cy="147"/>
            </a:xfrm>
            <a:prstGeom prst="rect">
              <a:avLst/>
            </a:prstGeom>
            <a:noFill/>
            <a:ln w="9525" algn="ctr">
              <a:noFill/>
              <a:miter lim="800000"/>
              <a:headEnd/>
              <a:tailEnd/>
            </a:ln>
          </p:spPr>
          <p:txBody>
            <a:bodyPr>
              <a:spAutoFit/>
            </a:bodyPr>
            <a:lstStyle/>
            <a:p>
              <a:pPr algn="r">
                <a:lnSpc>
                  <a:spcPct val="50000"/>
                </a:lnSpc>
              </a:pPr>
              <a:r>
                <a:rPr lang="en-GB" sz="600">
                  <a:solidFill>
                    <a:schemeClr val="tx1"/>
                  </a:solidFill>
                  <a:effectLst/>
                  <a:latin typeface="Calibri" pitchFamily="34" charset="0"/>
                </a:rPr>
                <a:t>8</a:t>
              </a:r>
            </a:p>
          </p:txBody>
        </p:sp>
        <p:sp>
          <p:nvSpPr>
            <p:cNvPr id="150624" name="Text Box 154"/>
            <p:cNvSpPr txBox="1">
              <a:spLocks noChangeAspect="1" noChangeArrowheads="1"/>
            </p:cNvSpPr>
            <p:nvPr/>
          </p:nvSpPr>
          <p:spPr bwMode="auto">
            <a:xfrm rot="5400000">
              <a:off x="3028" y="2780"/>
              <a:ext cx="692" cy="228"/>
            </a:xfrm>
            <a:prstGeom prst="rect">
              <a:avLst/>
            </a:prstGeom>
            <a:noFill/>
            <a:ln w="9525" algn="ctr">
              <a:noFill/>
              <a:miter lim="800000"/>
              <a:headEnd/>
              <a:tailEnd/>
            </a:ln>
          </p:spPr>
          <p:txBody>
            <a:bodyPr wrap="none">
              <a:spAutoFit/>
            </a:bodyPr>
            <a:lstStyle/>
            <a:p>
              <a:r>
                <a:rPr lang="en-GB" sz="800">
                  <a:solidFill>
                    <a:schemeClr val="tx1"/>
                  </a:solidFill>
                  <a:effectLst/>
                  <a:latin typeface="Calibri" pitchFamily="34" charset="0"/>
                </a:rPr>
                <a:t>Depth (km)</a:t>
              </a:r>
            </a:p>
          </p:txBody>
        </p:sp>
        <p:sp>
          <p:nvSpPr>
            <p:cNvPr id="150625" name="Text Box 155"/>
            <p:cNvSpPr txBox="1">
              <a:spLocks noChangeAspect="1" noChangeArrowheads="1"/>
            </p:cNvSpPr>
            <p:nvPr/>
          </p:nvSpPr>
          <p:spPr bwMode="auto">
            <a:xfrm>
              <a:off x="3198" y="2047"/>
              <a:ext cx="293" cy="146"/>
            </a:xfrm>
            <a:prstGeom prst="rect">
              <a:avLst/>
            </a:prstGeom>
            <a:noFill/>
            <a:ln w="9525" algn="ctr">
              <a:noFill/>
              <a:miter lim="800000"/>
              <a:headEnd/>
              <a:tailEnd/>
            </a:ln>
          </p:spPr>
          <p:txBody>
            <a:bodyPr>
              <a:spAutoFit/>
            </a:bodyPr>
            <a:lstStyle/>
            <a:p>
              <a:pPr>
                <a:lnSpc>
                  <a:spcPct val="50000"/>
                </a:lnSpc>
              </a:pPr>
              <a:r>
                <a:rPr lang="en-GB" sz="600">
                  <a:solidFill>
                    <a:schemeClr val="tx1"/>
                  </a:solidFill>
                  <a:effectLst/>
                  <a:latin typeface="Calibri" pitchFamily="34" charset="0"/>
                </a:rPr>
                <a:t>50</a:t>
              </a:r>
            </a:p>
          </p:txBody>
        </p:sp>
        <p:sp>
          <p:nvSpPr>
            <p:cNvPr id="150626" name="Text Box 156"/>
            <p:cNvSpPr txBox="1">
              <a:spLocks noChangeAspect="1" noChangeArrowheads="1"/>
            </p:cNvSpPr>
            <p:nvPr/>
          </p:nvSpPr>
          <p:spPr bwMode="auto">
            <a:xfrm>
              <a:off x="3198" y="2264"/>
              <a:ext cx="293" cy="146"/>
            </a:xfrm>
            <a:prstGeom prst="rect">
              <a:avLst/>
            </a:prstGeom>
            <a:noFill/>
            <a:ln w="9525" algn="ctr">
              <a:noFill/>
              <a:miter lim="800000"/>
              <a:headEnd/>
              <a:tailEnd/>
            </a:ln>
          </p:spPr>
          <p:txBody>
            <a:bodyPr>
              <a:spAutoFit/>
            </a:bodyPr>
            <a:lstStyle/>
            <a:p>
              <a:pPr>
                <a:lnSpc>
                  <a:spcPct val="50000"/>
                </a:lnSpc>
              </a:pPr>
              <a:r>
                <a:rPr lang="en-GB" sz="600">
                  <a:solidFill>
                    <a:schemeClr val="tx1"/>
                  </a:solidFill>
                  <a:effectLst/>
                  <a:latin typeface="Calibri" pitchFamily="34" charset="0"/>
                </a:rPr>
                <a:t>70</a:t>
              </a:r>
            </a:p>
          </p:txBody>
        </p:sp>
        <p:sp>
          <p:nvSpPr>
            <p:cNvPr id="150627" name="Text Box 157"/>
            <p:cNvSpPr txBox="1">
              <a:spLocks noChangeAspect="1" noChangeArrowheads="1"/>
            </p:cNvSpPr>
            <p:nvPr/>
          </p:nvSpPr>
          <p:spPr bwMode="auto">
            <a:xfrm>
              <a:off x="3198" y="2575"/>
              <a:ext cx="344" cy="147"/>
            </a:xfrm>
            <a:prstGeom prst="rect">
              <a:avLst/>
            </a:prstGeom>
            <a:noFill/>
            <a:ln w="9525" algn="ctr">
              <a:noFill/>
              <a:miter lim="800000"/>
              <a:headEnd/>
              <a:tailEnd/>
            </a:ln>
          </p:spPr>
          <p:txBody>
            <a:bodyPr>
              <a:spAutoFit/>
            </a:bodyPr>
            <a:lstStyle/>
            <a:p>
              <a:pPr>
                <a:lnSpc>
                  <a:spcPct val="50000"/>
                </a:lnSpc>
              </a:pPr>
              <a:r>
                <a:rPr lang="en-GB" sz="600">
                  <a:solidFill>
                    <a:schemeClr val="tx1"/>
                  </a:solidFill>
                  <a:effectLst/>
                  <a:latin typeface="Calibri" pitchFamily="34" charset="0"/>
                </a:rPr>
                <a:t>100</a:t>
              </a:r>
            </a:p>
          </p:txBody>
        </p:sp>
        <p:sp>
          <p:nvSpPr>
            <p:cNvPr id="150628" name="Text Box 158"/>
            <p:cNvSpPr txBox="1">
              <a:spLocks noChangeAspect="1" noChangeArrowheads="1"/>
            </p:cNvSpPr>
            <p:nvPr/>
          </p:nvSpPr>
          <p:spPr bwMode="auto">
            <a:xfrm>
              <a:off x="3198" y="3116"/>
              <a:ext cx="391" cy="146"/>
            </a:xfrm>
            <a:prstGeom prst="rect">
              <a:avLst/>
            </a:prstGeom>
            <a:noFill/>
            <a:ln w="9525" algn="ctr">
              <a:noFill/>
              <a:miter lim="800000"/>
              <a:headEnd/>
              <a:tailEnd/>
            </a:ln>
          </p:spPr>
          <p:txBody>
            <a:bodyPr>
              <a:spAutoFit/>
            </a:bodyPr>
            <a:lstStyle/>
            <a:p>
              <a:pPr>
                <a:lnSpc>
                  <a:spcPct val="50000"/>
                </a:lnSpc>
              </a:pPr>
              <a:r>
                <a:rPr lang="en-GB" sz="600">
                  <a:solidFill>
                    <a:schemeClr val="tx1"/>
                  </a:solidFill>
                  <a:effectLst/>
                  <a:latin typeface="Calibri" pitchFamily="34" charset="0"/>
                </a:rPr>
                <a:t>150</a:t>
              </a:r>
            </a:p>
          </p:txBody>
        </p:sp>
        <p:sp>
          <p:nvSpPr>
            <p:cNvPr id="150629" name="Text Box 159"/>
            <p:cNvSpPr txBox="1">
              <a:spLocks noChangeAspect="1" noChangeArrowheads="1"/>
            </p:cNvSpPr>
            <p:nvPr/>
          </p:nvSpPr>
          <p:spPr bwMode="auto">
            <a:xfrm>
              <a:off x="3198" y="3444"/>
              <a:ext cx="391" cy="146"/>
            </a:xfrm>
            <a:prstGeom prst="rect">
              <a:avLst/>
            </a:prstGeom>
            <a:noFill/>
            <a:ln w="9525" algn="ctr">
              <a:noFill/>
              <a:miter lim="800000"/>
              <a:headEnd/>
              <a:tailEnd/>
            </a:ln>
          </p:spPr>
          <p:txBody>
            <a:bodyPr>
              <a:spAutoFit/>
            </a:bodyPr>
            <a:lstStyle/>
            <a:p>
              <a:pPr>
                <a:lnSpc>
                  <a:spcPct val="50000"/>
                </a:lnSpc>
              </a:pPr>
              <a:r>
                <a:rPr lang="en-GB" sz="600">
                  <a:solidFill>
                    <a:schemeClr val="tx1"/>
                  </a:solidFill>
                  <a:effectLst/>
                  <a:latin typeface="Calibri" pitchFamily="34" charset="0"/>
                </a:rPr>
                <a:t>180</a:t>
              </a:r>
            </a:p>
          </p:txBody>
        </p:sp>
        <p:sp>
          <p:nvSpPr>
            <p:cNvPr id="150630" name="Text Box 160"/>
            <p:cNvSpPr txBox="1">
              <a:spLocks noChangeAspect="1" noChangeArrowheads="1"/>
            </p:cNvSpPr>
            <p:nvPr/>
          </p:nvSpPr>
          <p:spPr bwMode="auto">
            <a:xfrm>
              <a:off x="3198" y="3646"/>
              <a:ext cx="391" cy="146"/>
            </a:xfrm>
            <a:prstGeom prst="rect">
              <a:avLst/>
            </a:prstGeom>
            <a:noFill/>
            <a:ln w="9525" algn="ctr">
              <a:noFill/>
              <a:miter lim="800000"/>
              <a:headEnd/>
              <a:tailEnd/>
            </a:ln>
          </p:spPr>
          <p:txBody>
            <a:bodyPr>
              <a:spAutoFit/>
            </a:bodyPr>
            <a:lstStyle/>
            <a:p>
              <a:pPr>
                <a:lnSpc>
                  <a:spcPct val="50000"/>
                </a:lnSpc>
              </a:pPr>
              <a:r>
                <a:rPr lang="en-GB" sz="600">
                  <a:solidFill>
                    <a:schemeClr val="tx1"/>
                  </a:solidFill>
                  <a:effectLst/>
                  <a:latin typeface="Calibri" pitchFamily="34" charset="0"/>
                </a:rPr>
                <a:t>200</a:t>
              </a:r>
            </a:p>
          </p:txBody>
        </p:sp>
        <p:sp>
          <p:nvSpPr>
            <p:cNvPr id="150631" name="Text Box 161"/>
            <p:cNvSpPr txBox="1">
              <a:spLocks noChangeAspect="1" noChangeArrowheads="1"/>
            </p:cNvSpPr>
            <p:nvPr/>
          </p:nvSpPr>
          <p:spPr bwMode="auto">
            <a:xfrm>
              <a:off x="3198" y="4046"/>
              <a:ext cx="391" cy="147"/>
            </a:xfrm>
            <a:prstGeom prst="rect">
              <a:avLst/>
            </a:prstGeom>
            <a:noFill/>
            <a:ln w="9525" algn="ctr">
              <a:noFill/>
              <a:miter lim="800000"/>
              <a:headEnd/>
              <a:tailEnd/>
            </a:ln>
          </p:spPr>
          <p:txBody>
            <a:bodyPr>
              <a:spAutoFit/>
            </a:bodyPr>
            <a:lstStyle/>
            <a:p>
              <a:pPr>
                <a:lnSpc>
                  <a:spcPct val="50000"/>
                </a:lnSpc>
              </a:pPr>
              <a:r>
                <a:rPr lang="en-GB" sz="600">
                  <a:solidFill>
                    <a:schemeClr val="tx1"/>
                  </a:solidFill>
                  <a:effectLst/>
                  <a:latin typeface="Calibri" pitchFamily="34" charset="0"/>
                </a:rPr>
                <a:t>240</a:t>
              </a:r>
            </a:p>
          </p:txBody>
        </p:sp>
        <p:sp>
          <p:nvSpPr>
            <p:cNvPr id="1227938" name="Line 162"/>
            <p:cNvSpPr>
              <a:spLocks noChangeAspect="1" noChangeShapeType="1"/>
            </p:cNvSpPr>
            <p:nvPr/>
          </p:nvSpPr>
          <p:spPr bwMode="auto">
            <a:xfrm>
              <a:off x="377" y="1912"/>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39" name="Line 163"/>
            <p:cNvSpPr>
              <a:spLocks noChangeAspect="1" noChangeShapeType="1"/>
            </p:cNvSpPr>
            <p:nvPr/>
          </p:nvSpPr>
          <p:spPr bwMode="auto">
            <a:xfrm>
              <a:off x="377" y="2225"/>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0" name="Line 164"/>
            <p:cNvSpPr>
              <a:spLocks noChangeAspect="1" noChangeShapeType="1"/>
            </p:cNvSpPr>
            <p:nvPr/>
          </p:nvSpPr>
          <p:spPr bwMode="auto">
            <a:xfrm>
              <a:off x="377" y="2547"/>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1" name="Line 165"/>
            <p:cNvSpPr>
              <a:spLocks noChangeAspect="1" noChangeShapeType="1"/>
            </p:cNvSpPr>
            <p:nvPr/>
          </p:nvSpPr>
          <p:spPr bwMode="auto">
            <a:xfrm>
              <a:off x="377" y="2860"/>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2" name="Line 166"/>
            <p:cNvSpPr>
              <a:spLocks noChangeAspect="1" noChangeShapeType="1"/>
            </p:cNvSpPr>
            <p:nvPr/>
          </p:nvSpPr>
          <p:spPr bwMode="auto">
            <a:xfrm>
              <a:off x="377" y="3180"/>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3" name="Line 167"/>
            <p:cNvSpPr>
              <a:spLocks noChangeAspect="1" noChangeShapeType="1"/>
            </p:cNvSpPr>
            <p:nvPr/>
          </p:nvSpPr>
          <p:spPr bwMode="auto">
            <a:xfrm>
              <a:off x="377" y="349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4" name="Line 168"/>
            <p:cNvSpPr>
              <a:spLocks noChangeAspect="1" noChangeShapeType="1"/>
            </p:cNvSpPr>
            <p:nvPr/>
          </p:nvSpPr>
          <p:spPr bwMode="auto">
            <a:xfrm>
              <a:off x="377" y="3813"/>
              <a:ext cx="6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5" name="Line 169"/>
            <p:cNvSpPr>
              <a:spLocks noChangeAspect="1" noChangeShapeType="1"/>
            </p:cNvSpPr>
            <p:nvPr/>
          </p:nvSpPr>
          <p:spPr bwMode="auto">
            <a:xfrm>
              <a:off x="784" y="1589"/>
              <a:ext cx="0" cy="5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6" name="Line 170"/>
            <p:cNvSpPr>
              <a:spLocks noChangeAspect="1" noChangeShapeType="1"/>
            </p:cNvSpPr>
            <p:nvPr/>
          </p:nvSpPr>
          <p:spPr bwMode="auto">
            <a:xfrm>
              <a:off x="1192" y="1589"/>
              <a:ext cx="0" cy="5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7" name="Line 171"/>
            <p:cNvSpPr>
              <a:spLocks noChangeAspect="1" noChangeShapeType="1"/>
            </p:cNvSpPr>
            <p:nvPr/>
          </p:nvSpPr>
          <p:spPr bwMode="auto">
            <a:xfrm>
              <a:off x="1597" y="1589"/>
              <a:ext cx="0" cy="5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8" name="Line 172"/>
            <p:cNvSpPr>
              <a:spLocks noChangeAspect="1" noChangeShapeType="1"/>
            </p:cNvSpPr>
            <p:nvPr/>
          </p:nvSpPr>
          <p:spPr bwMode="auto">
            <a:xfrm>
              <a:off x="2002" y="1589"/>
              <a:ext cx="0" cy="5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49" name="Line 173"/>
            <p:cNvSpPr>
              <a:spLocks noChangeAspect="1" noChangeShapeType="1"/>
            </p:cNvSpPr>
            <p:nvPr/>
          </p:nvSpPr>
          <p:spPr bwMode="auto">
            <a:xfrm>
              <a:off x="2407" y="1589"/>
              <a:ext cx="0" cy="5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50" name="Line 174"/>
            <p:cNvSpPr>
              <a:spLocks noChangeAspect="1" noChangeShapeType="1"/>
            </p:cNvSpPr>
            <p:nvPr/>
          </p:nvSpPr>
          <p:spPr bwMode="auto">
            <a:xfrm>
              <a:off x="2810" y="1589"/>
              <a:ext cx="0" cy="57"/>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27951" name="Text Box 175"/>
            <p:cNvSpPr txBox="1">
              <a:spLocks noChangeArrowheads="1"/>
            </p:cNvSpPr>
            <p:nvPr/>
          </p:nvSpPr>
          <p:spPr bwMode="auto">
            <a:xfrm>
              <a:off x="201" y="4123"/>
              <a:ext cx="3253" cy="212"/>
            </a:xfrm>
            <a:prstGeom prst="rect">
              <a:avLst/>
            </a:prstGeom>
            <a:noFill/>
            <a:ln w="9525" algn="ctr">
              <a:noFill/>
              <a:miter lim="800000"/>
              <a:headEnd/>
              <a:tailEnd/>
            </a:ln>
            <a:effectLst/>
          </p:spPr>
          <p:txBody>
            <a:bodyPr>
              <a:spAutoFit/>
            </a:bodyPr>
            <a:lstStyle/>
            <a:p>
              <a:pPr>
                <a:spcBef>
                  <a:spcPct val="50000"/>
                </a:spcBef>
                <a:defRPr/>
              </a:pPr>
              <a:r>
                <a:rPr lang="en-GB" sz="700" smtClean="0">
                  <a:solidFill>
                    <a:schemeClr val="tx1"/>
                  </a:solidFill>
                  <a:effectLst>
                    <a:outerShdw blurRad="38100" dist="38100" dir="2700000" algn="tl">
                      <a:srgbClr val="FFFFFF"/>
                    </a:outerShdw>
                  </a:effectLst>
                  <a:latin typeface="Calibri" pitchFamily="34" charset="0"/>
                </a:rPr>
                <a:t>From: Schmidt and Poli (1998) Earth Planet. Sci. Lett., 163, 361-379</a:t>
              </a:r>
              <a:endParaRPr lang="en-GB" sz="700">
                <a:solidFill>
                  <a:schemeClr val="tx1"/>
                </a:solidFill>
                <a:effectLst>
                  <a:outerShdw blurRad="38100" dist="38100" dir="2700000" algn="tl">
                    <a:srgbClr val="FFFFFF"/>
                  </a:outerShdw>
                </a:effectLst>
                <a:latin typeface="Calibri" pitchFamily="34" charset="0"/>
              </a:endParaRPr>
            </a:p>
          </p:txBody>
        </p:sp>
        <p:sp>
          <p:nvSpPr>
            <p:cNvPr id="1227952" name="Line 176"/>
            <p:cNvSpPr>
              <a:spLocks noChangeShapeType="1"/>
            </p:cNvSpPr>
            <p:nvPr/>
          </p:nvSpPr>
          <p:spPr bwMode="auto">
            <a:xfrm flipV="1">
              <a:off x="1431" y="1929"/>
              <a:ext cx="57" cy="315"/>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sp>
          <p:nvSpPr>
            <p:cNvPr id="150647" name="Text Box 177"/>
            <p:cNvSpPr txBox="1">
              <a:spLocks noChangeAspect="1" noChangeArrowheads="1"/>
            </p:cNvSpPr>
            <p:nvPr/>
          </p:nvSpPr>
          <p:spPr bwMode="auto">
            <a:xfrm>
              <a:off x="1954" y="3449"/>
              <a:ext cx="1116" cy="568"/>
            </a:xfrm>
            <a:prstGeom prst="rect">
              <a:avLst/>
            </a:prstGeom>
            <a:solidFill>
              <a:schemeClr val="bg1"/>
            </a:solidFill>
            <a:ln w="19050" algn="ctr">
              <a:solidFill>
                <a:schemeClr val="tx1"/>
              </a:solidFill>
              <a:miter lim="800000"/>
              <a:headEnd/>
              <a:tailEnd/>
            </a:ln>
          </p:spPr>
          <p:txBody>
            <a:bodyPr>
              <a:spAutoFit/>
            </a:bodyPr>
            <a:lstStyle/>
            <a:p>
              <a:pPr algn="ctr"/>
              <a:r>
                <a:rPr lang="en-GB" sz="1400" b="1">
                  <a:solidFill>
                    <a:schemeClr val="tx1"/>
                  </a:solidFill>
                  <a:effectLst/>
                  <a:latin typeface="Calibri" pitchFamily="34" charset="0"/>
                </a:rPr>
                <a:t>Peridotite</a:t>
              </a:r>
            </a:p>
            <a:p>
              <a:pPr algn="ctr"/>
              <a:r>
                <a:rPr lang="en-GB" sz="1400" b="1">
                  <a:solidFill>
                    <a:schemeClr val="tx1"/>
                  </a:solidFill>
                  <a:effectLst/>
                  <a:latin typeface="Calibri" pitchFamily="34" charset="0"/>
                </a:rPr>
                <a:t>+ H</a:t>
              </a:r>
              <a:r>
                <a:rPr lang="en-GB" sz="1400" b="1" baseline="-25000">
                  <a:solidFill>
                    <a:schemeClr val="tx1"/>
                  </a:solidFill>
                  <a:effectLst/>
                  <a:latin typeface="Calibri" pitchFamily="34" charset="0"/>
                </a:rPr>
                <a:t>2</a:t>
              </a:r>
              <a:r>
                <a:rPr lang="en-GB" sz="1400" b="1">
                  <a:solidFill>
                    <a:schemeClr val="tx1"/>
                  </a:solidFill>
                  <a:effectLst/>
                  <a:latin typeface="Calibri" pitchFamily="34" charset="0"/>
                </a:rPr>
                <a:t>O</a:t>
              </a:r>
            </a:p>
          </p:txBody>
        </p:sp>
      </p:grpSp>
      <p:sp>
        <p:nvSpPr>
          <p:cNvPr id="1227955" name="AutoShape 179"/>
          <p:cNvSpPr>
            <a:spLocks noChangeArrowheads="1"/>
          </p:cNvSpPr>
          <p:nvPr/>
        </p:nvSpPr>
        <p:spPr bwMode="auto">
          <a:xfrm>
            <a:off x="4021138" y="1649413"/>
            <a:ext cx="1182687" cy="277812"/>
          </a:xfrm>
          <a:prstGeom prst="leftArrow">
            <a:avLst>
              <a:gd name="adj1" fmla="val 50000"/>
              <a:gd name="adj2" fmla="val 106429"/>
            </a:avLst>
          </a:prstGeom>
          <a:solidFill>
            <a:srgbClr val="FF0000">
              <a:alpha val="61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227956" name="AutoShape 180"/>
          <p:cNvSpPr>
            <a:spLocks noChangeArrowheads="1"/>
          </p:cNvSpPr>
          <p:nvPr/>
        </p:nvSpPr>
        <p:spPr bwMode="auto">
          <a:xfrm>
            <a:off x="6805613" y="2373313"/>
            <a:ext cx="1303337" cy="438150"/>
          </a:xfrm>
          <a:prstGeom prst="leftArrow">
            <a:avLst>
              <a:gd name="adj1" fmla="val 50000"/>
              <a:gd name="adj2" fmla="val 74366"/>
            </a:avLst>
          </a:prstGeom>
          <a:solidFill>
            <a:srgbClr val="FF0000">
              <a:alpha val="61000"/>
            </a:srgbClr>
          </a:solidFill>
          <a:ln w="9525" algn="ctr">
            <a:noFill/>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27957" name="AutoShape 181"/>
          <p:cNvSpPr>
            <a:spLocks noChangeArrowheads="1"/>
          </p:cNvSpPr>
          <p:nvPr/>
        </p:nvSpPr>
        <p:spPr bwMode="auto">
          <a:xfrm rot="10800000">
            <a:off x="349250" y="4405313"/>
            <a:ext cx="1773238" cy="438150"/>
          </a:xfrm>
          <a:prstGeom prst="leftArrow">
            <a:avLst>
              <a:gd name="adj1" fmla="val 50000"/>
              <a:gd name="adj2" fmla="val 101178"/>
            </a:avLst>
          </a:prstGeom>
          <a:solidFill>
            <a:srgbClr val="FF0000">
              <a:alpha val="61000"/>
            </a:srgbClr>
          </a:solidFill>
          <a:ln w="9525" algn="ctr">
            <a:noFill/>
            <a:miter lim="800000"/>
            <a:headEnd/>
            <a:tailEnd/>
          </a:ln>
          <a:effectLst/>
        </p:spPr>
        <p:txBody>
          <a:bodyPr wrap="none" anchor="ctr"/>
          <a:lstStyle/>
          <a:p>
            <a:pPr>
              <a:defRPr/>
            </a:pPr>
            <a:endParaRPr lang="en-GB">
              <a:latin typeface="Calibri" pitchFamily="34" charset="0"/>
            </a:endParaRPr>
          </a:p>
        </p:txBody>
      </p:sp>
      <p:sp>
        <p:nvSpPr>
          <p:cNvPr id="1227958" name="Text Box 182"/>
          <p:cNvSpPr txBox="1">
            <a:spLocks noChangeArrowheads="1"/>
          </p:cNvSpPr>
          <p:nvPr/>
        </p:nvSpPr>
        <p:spPr bwMode="auto">
          <a:xfrm>
            <a:off x="2622550" y="544513"/>
            <a:ext cx="6521450" cy="274637"/>
          </a:xfrm>
          <a:prstGeom prst="rect">
            <a:avLst/>
          </a:prstGeom>
          <a:noFill/>
          <a:ln w="9525" algn="ctr">
            <a:noFill/>
            <a:miter lim="800000"/>
            <a:headEnd/>
            <a:tailEnd/>
          </a:ln>
          <a:effectLst/>
        </p:spPr>
        <p:txBody>
          <a:bodyPr>
            <a:spAutoFit/>
          </a:bodyPr>
          <a:lstStyle/>
          <a:p>
            <a:pPr algn="r">
              <a:spcBef>
                <a:spcPct val="50000"/>
              </a:spcBef>
              <a:defRPr/>
            </a:pPr>
            <a:r>
              <a:rPr lang="en-GB" sz="1200" dirty="0" smtClean="0">
                <a:solidFill>
                  <a:schemeClr val="tx1"/>
                </a:solidFill>
                <a:effectLst>
                  <a:outerShdw blurRad="38100" dist="38100" dir="2700000" algn="tl">
                    <a:srgbClr val="FFFFFF"/>
                  </a:outerShdw>
                </a:effectLst>
                <a:latin typeface="Calibri" pitchFamily="34" charset="0"/>
              </a:rPr>
              <a:t>Kimura </a:t>
            </a:r>
            <a:r>
              <a:rPr lang="en-GB" sz="1200" dirty="0" smtClean="0">
                <a:solidFill>
                  <a:schemeClr val="tx1"/>
                </a:solidFill>
                <a:effectLst>
                  <a:outerShdw blurRad="38100" dist="38100" dir="2700000" algn="tl">
                    <a:srgbClr val="FFFFFF"/>
                  </a:outerShdw>
                </a:effectLst>
                <a:latin typeface="Calibri" pitchFamily="34" charset="0"/>
              </a:rPr>
              <a:t>et </a:t>
            </a:r>
            <a:r>
              <a:rPr lang="en-GB" sz="1200" dirty="0" smtClean="0">
                <a:solidFill>
                  <a:schemeClr val="tx1"/>
                </a:solidFill>
                <a:effectLst>
                  <a:outerShdw blurRad="38100" dist="38100" dir="2700000" algn="tl">
                    <a:srgbClr val="FFFFFF"/>
                  </a:outerShdw>
                </a:effectLst>
                <a:latin typeface="Calibri" pitchFamily="34" charset="0"/>
              </a:rPr>
              <a:t>al., 2009 (Geochem</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err="1" smtClean="0">
                <a:solidFill>
                  <a:schemeClr val="tx1"/>
                </a:solidFill>
                <a:effectLst>
                  <a:outerShdw blurRad="38100" dist="38100" dir="2700000" algn="tl">
                    <a:srgbClr val="FFFFFF"/>
                  </a:outerShdw>
                </a:effectLst>
                <a:latin typeface="Calibri" pitchFamily="34" charset="0"/>
              </a:rPr>
              <a:t>Geophys</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err="1" smtClean="0">
                <a:solidFill>
                  <a:schemeClr val="tx1"/>
                </a:solidFill>
                <a:effectLst>
                  <a:outerShdw blurRad="38100" dist="38100" dir="2700000" algn="tl">
                    <a:srgbClr val="FFFFFF"/>
                  </a:outerShdw>
                </a:effectLst>
                <a:latin typeface="Calibri" pitchFamily="34" charset="0"/>
              </a:rPr>
              <a:t>Geosyst</a:t>
            </a:r>
            <a:r>
              <a:rPr lang="en-GB" sz="1200" dirty="0" smtClean="0">
                <a:solidFill>
                  <a:schemeClr val="tx1"/>
                </a:solidFill>
                <a:effectLst>
                  <a:outerShdw blurRad="38100" dist="38100" dir="2700000" algn="tl">
                    <a:srgbClr val="FFFFFF"/>
                  </a:outerShdw>
                </a:effectLst>
                <a:latin typeface="Calibri" pitchFamily="34" charset="0"/>
              </a:rPr>
              <a:t>., 10, </a:t>
            </a:r>
            <a:r>
              <a:rPr lang="en-GB" sz="1200" dirty="0" smtClean="0">
                <a:solidFill>
                  <a:schemeClr val="tx1"/>
                </a:solidFill>
                <a:effectLst>
                  <a:outerShdw blurRad="38100" dist="38100" dir="2700000" algn="tl">
                    <a:srgbClr val="FFFFFF"/>
                  </a:outerShdw>
                </a:effectLst>
                <a:latin typeface="Calibri" pitchFamily="34" charset="0"/>
              </a:rPr>
              <a:t>doi:10.1029/2008GC002217)</a:t>
            </a:r>
            <a:endParaRPr lang="en-GB" sz="1200" dirty="0">
              <a:solidFill>
                <a:schemeClr val="tx1"/>
              </a:solidFill>
              <a:effectLst>
                <a:outerShdw blurRad="38100" dist="38100" dir="2700000" algn="tl">
                  <a:srgbClr val="FFFFFF"/>
                </a:outerShdw>
              </a:effectLst>
              <a:latin typeface="Calibri" pitchFamily="34" charset="0"/>
            </a:endParaRPr>
          </a:p>
        </p:txBody>
      </p:sp>
      <p:sp>
        <p:nvSpPr>
          <p:cNvPr id="1227959" name="Oval 183"/>
          <p:cNvSpPr>
            <a:spLocks noChangeArrowheads="1"/>
          </p:cNvSpPr>
          <p:nvPr/>
        </p:nvSpPr>
        <p:spPr bwMode="auto">
          <a:xfrm>
            <a:off x="3514725" y="5191125"/>
            <a:ext cx="268288" cy="282575"/>
          </a:xfrm>
          <a:prstGeom prst="ellipse">
            <a:avLst/>
          </a:prstGeom>
          <a:solidFill>
            <a:schemeClr val="bg1"/>
          </a:solidFill>
          <a:ln w="9525" algn="ctr">
            <a:solidFill>
              <a:schemeClr val="tx1"/>
            </a:solidFill>
            <a:round/>
            <a:headEnd/>
            <a:tailEnd/>
          </a:ln>
          <a:effectLst/>
        </p:spPr>
        <p:txBody>
          <a:bodyPr wrap="none" anchor="ctr"/>
          <a:lstStyle/>
          <a:p>
            <a:pPr algn="ctr">
              <a:defRPr/>
            </a:pPr>
            <a:r>
              <a:rPr lang="en-GB" sz="1400" smtClean="0">
                <a:solidFill>
                  <a:schemeClr val="tx1"/>
                </a:solidFill>
                <a:effectLst>
                  <a:outerShdw blurRad="38100" dist="38100" dir="2700000" algn="tl">
                    <a:srgbClr val="C0C0C0"/>
                  </a:outerShdw>
                </a:effectLst>
                <a:latin typeface="Calibri" pitchFamily="34" charset="0"/>
              </a:rPr>
              <a:t>1</a:t>
            </a:r>
            <a:endParaRPr lang="en-GB" sz="1400">
              <a:solidFill>
                <a:schemeClr val="tx1"/>
              </a:solidFill>
              <a:effectLst>
                <a:outerShdw blurRad="38100" dist="38100" dir="2700000" algn="tl">
                  <a:srgbClr val="C0C0C0"/>
                </a:outerShdw>
              </a:effectLst>
              <a:latin typeface="Calibri" pitchFamily="34" charset="0"/>
            </a:endParaRPr>
          </a:p>
        </p:txBody>
      </p:sp>
      <p:sp>
        <p:nvSpPr>
          <p:cNvPr id="1227960" name="Text Box 184"/>
          <p:cNvSpPr txBox="1">
            <a:spLocks noChangeArrowheads="1"/>
          </p:cNvSpPr>
          <p:nvPr/>
        </p:nvSpPr>
        <p:spPr bwMode="auto">
          <a:xfrm>
            <a:off x="3695700" y="5157788"/>
            <a:ext cx="5448300" cy="338554"/>
          </a:xfrm>
          <a:prstGeom prst="rect">
            <a:avLst/>
          </a:prstGeom>
          <a:noFill/>
          <a:ln w="9525" algn="ctr">
            <a:noFill/>
            <a:miter lim="800000"/>
            <a:headEnd/>
            <a:tailEnd/>
          </a:ln>
          <a:effectLst/>
        </p:spPr>
        <p:txBody>
          <a:bodyPr>
            <a:spAutoFit/>
          </a:bodyPr>
          <a:lstStyle/>
          <a:p>
            <a:pPr>
              <a:defRPr/>
            </a:pPr>
            <a:r>
              <a:rPr lang="en-GB" sz="1600" dirty="0" smtClean="0">
                <a:solidFill>
                  <a:schemeClr val="bg1"/>
                </a:solidFill>
                <a:effectLst>
                  <a:outerShdw blurRad="38100" dist="38100" dir="2700000" algn="tl">
                    <a:srgbClr val="000000"/>
                  </a:outerShdw>
                </a:effectLst>
                <a:latin typeface="Calibri" pitchFamily="34" charset="0"/>
              </a:rPr>
              <a:t>Dehydration of subducted sediment and altered oceanic crust.</a:t>
            </a:r>
            <a:endParaRPr lang="en-GB" sz="1600" dirty="0">
              <a:solidFill>
                <a:schemeClr val="bg1"/>
              </a:solidFill>
              <a:effectLst>
                <a:outerShdw blurRad="38100" dist="38100" dir="2700000" algn="tl">
                  <a:srgbClr val="000000"/>
                </a:outerShdw>
              </a:effectLst>
              <a:latin typeface="Calibri" pitchFamily="34" charset="0"/>
            </a:endParaRPr>
          </a:p>
        </p:txBody>
      </p:sp>
      <p:sp>
        <p:nvSpPr>
          <p:cNvPr id="1227961" name="Oval 185"/>
          <p:cNvSpPr>
            <a:spLocks noChangeArrowheads="1"/>
          </p:cNvSpPr>
          <p:nvPr/>
        </p:nvSpPr>
        <p:spPr bwMode="auto">
          <a:xfrm>
            <a:off x="3514725" y="5608638"/>
            <a:ext cx="268288" cy="282575"/>
          </a:xfrm>
          <a:prstGeom prst="ellipse">
            <a:avLst/>
          </a:prstGeom>
          <a:solidFill>
            <a:schemeClr val="bg1"/>
          </a:solidFill>
          <a:ln w="9525" algn="ctr">
            <a:solidFill>
              <a:schemeClr val="tx1"/>
            </a:solidFill>
            <a:round/>
            <a:headEnd/>
            <a:tailEnd/>
          </a:ln>
          <a:effectLst/>
        </p:spPr>
        <p:txBody>
          <a:bodyPr wrap="none" anchor="ctr"/>
          <a:lstStyle/>
          <a:p>
            <a:pPr algn="ctr">
              <a:defRPr/>
            </a:pPr>
            <a:r>
              <a:rPr lang="en-GB" sz="1200" smtClean="0">
                <a:solidFill>
                  <a:schemeClr val="tx1"/>
                </a:solidFill>
                <a:effectLst>
                  <a:outerShdw blurRad="38100" dist="38100" dir="2700000" algn="tl">
                    <a:srgbClr val="C0C0C0"/>
                  </a:outerShdw>
                </a:effectLst>
                <a:latin typeface="Calibri" pitchFamily="34" charset="0"/>
              </a:rPr>
              <a:t>2.1</a:t>
            </a:r>
            <a:endParaRPr lang="en-GB" sz="1200">
              <a:solidFill>
                <a:schemeClr val="tx1"/>
              </a:solidFill>
              <a:effectLst>
                <a:outerShdw blurRad="38100" dist="38100" dir="2700000" algn="tl">
                  <a:srgbClr val="C0C0C0"/>
                </a:outerShdw>
              </a:effectLst>
              <a:latin typeface="Calibri" pitchFamily="34" charset="0"/>
            </a:endParaRPr>
          </a:p>
        </p:txBody>
      </p:sp>
      <p:sp>
        <p:nvSpPr>
          <p:cNvPr id="1227962" name="Oval 186"/>
          <p:cNvSpPr>
            <a:spLocks noChangeArrowheads="1"/>
          </p:cNvSpPr>
          <p:nvPr/>
        </p:nvSpPr>
        <p:spPr bwMode="auto">
          <a:xfrm>
            <a:off x="3514725" y="6010275"/>
            <a:ext cx="268288" cy="282575"/>
          </a:xfrm>
          <a:prstGeom prst="ellipse">
            <a:avLst/>
          </a:prstGeom>
          <a:solidFill>
            <a:schemeClr val="bg1"/>
          </a:solidFill>
          <a:ln w="9525" algn="ctr">
            <a:solidFill>
              <a:schemeClr val="tx1"/>
            </a:solidFill>
            <a:round/>
            <a:headEnd/>
            <a:tailEnd/>
          </a:ln>
          <a:effectLst/>
        </p:spPr>
        <p:txBody>
          <a:bodyPr wrap="none" anchor="ctr"/>
          <a:lstStyle/>
          <a:p>
            <a:pPr algn="ctr">
              <a:defRPr/>
            </a:pPr>
            <a:r>
              <a:rPr lang="en-GB" sz="1200" smtClean="0">
                <a:solidFill>
                  <a:schemeClr val="tx1"/>
                </a:solidFill>
                <a:effectLst>
                  <a:outerShdw blurRad="38100" dist="38100" dir="2700000" algn="tl">
                    <a:srgbClr val="C0C0C0"/>
                  </a:outerShdw>
                </a:effectLst>
                <a:latin typeface="Calibri" pitchFamily="34" charset="0"/>
              </a:rPr>
              <a:t>2.2</a:t>
            </a:r>
            <a:endParaRPr lang="en-GB" sz="1200">
              <a:solidFill>
                <a:schemeClr val="tx1"/>
              </a:solidFill>
              <a:effectLst>
                <a:outerShdw blurRad="38100" dist="38100" dir="2700000" algn="tl">
                  <a:srgbClr val="C0C0C0"/>
                </a:outerShdw>
              </a:effectLst>
              <a:latin typeface="Calibri" pitchFamily="34" charset="0"/>
            </a:endParaRPr>
          </a:p>
        </p:txBody>
      </p:sp>
      <p:sp>
        <p:nvSpPr>
          <p:cNvPr id="1227963" name="Oval 187"/>
          <p:cNvSpPr>
            <a:spLocks noChangeArrowheads="1"/>
          </p:cNvSpPr>
          <p:nvPr/>
        </p:nvSpPr>
        <p:spPr bwMode="auto">
          <a:xfrm>
            <a:off x="3514725" y="6424613"/>
            <a:ext cx="268288" cy="282575"/>
          </a:xfrm>
          <a:prstGeom prst="ellipse">
            <a:avLst/>
          </a:prstGeom>
          <a:solidFill>
            <a:schemeClr val="bg1"/>
          </a:solidFill>
          <a:ln w="9525" algn="ctr">
            <a:solidFill>
              <a:schemeClr val="tx1"/>
            </a:solidFill>
            <a:round/>
            <a:headEnd/>
            <a:tailEnd/>
          </a:ln>
          <a:effectLst/>
        </p:spPr>
        <p:txBody>
          <a:bodyPr wrap="none" anchor="ctr"/>
          <a:lstStyle/>
          <a:p>
            <a:pPr algn="ctr">
              <a:defRPr/>
            </a:pPr>
            <a:r>
              <a:rPr lang="en-GB" sz="1400" smtClean="0">
                <a:solidFill>
                  <a:schemeClr val="tx1"/>
                </a:solidFill>
                <a:effectLst>
                  <a:outerShdw blurRad="38100" dist="38100" dir="2700000" algn="tl">
                    <a:srgbClr val="C0C0C0"/>
                  </a:outerShdw>
                </a:effectLst>
                <a:latin typeface="Calibri" pitchFamily="34" charset="0"/>
              </a:rPr>
              <a:t>3</a:t>
            </a:r>
            <a:endParaRPr lang="en-GB" sz="1400">
              <a:solidFill>
                <a:schemeClr val="tx1"/>
              </a:solidFill>
              <a:effectLst>
                <a:outerShdw blurRad="38100" dist="38100" dir="2700000" algn="tl">
                  <a:srgbClr val="C0C0C0"/>
                </a:outerShdw>
              </a:effectLst>
              <a:latin typeface="Calibri" pitchFamily="34" charset="0"/>
            </a:endParaRPr>
          </a:p>
        </p:txBody>
      </p:sp>
      <p:sp>
        <p:nvSpPr>
          <p:cNvPr id="1227964" name="Text Box 188"/>
          <p:cNvSpPr txBox="1">
            <a:spLocks noChangeArrowheads="1"/>
          </p:cNvSpPr>
          <p:nvPr/>
        </p:nvSpPr>
        <p:spPr bwMode="auto">
          <a:xfrm>
            <a:off x="3746500" y="5564188"/>
            <a:ext cx="5567363" cy="338554"/>
          </a:xfrm>
          <a:prstGeom prst="rect">
            <a:avLst/>
          </a:prstGeom>
          <a:noFill/>
          <a:ln w="9525" algn="ctr">
            <a:noFill/>
            <a:miter lim="800000"/>
            <a:headEnd/>
            <a:tailEnd/>
          </a:ln>
          <a:effectLst/>
        </p:spPr>
        <p:txBody>
          <a:bodyPr>
            <a:spAutoFit/>
          </a:bodyPr>
          <a:lstStyle/>
          <a:p>
            <a:pPr>
              <a:defRPr/>
            </a:pPr>
            <a:r>
              <a:rPr lang="en-GB" sz="1600" smtClean="0">
                <a:solidFill>
                  <a:schemeClr val="bg1"/>
                </a:solidFill>
                <a:effectLst>
                  <a:outerShdw blurRad="38100" dist="38100" dir="2700000" algn="tl">
                    <a:srgbClr val="000000"/>
                  </a:outerShdw>
                </a:effectLst>
                <a:latin typeface="Calibri" pitchFamily="34" charset="0"/>
              </a:rPr>
              <a:t>Hydration of mantle wedge and reaction with slab-derived fluid</a:t>
            </a:r>
            <a:endParaRPr lang="en-GB" sz="1600">
              <a:solidFill>
                <a:schemeClr val="bg1"/>
              </a:solidFill>
              <a:effectLst>
                <a:outerShdw blurRad="38100" dist="38100" dir="2700000" algn="tl">
                  <a:srgbClr val="000000"/>
                </a:outerShdw>
              </a:effectLst>
              <a:latin typeface="Calibri" pitchFamily="34" charset="0"/>
            </a:endParaRPr>
          </a:p>
        </p:txBody>
      </p:sp>
      <p:sp>
        <p:nvSpPr>
          <p:cNvPr id="1227965" name="Text Box 189"/>
          <p:cNvSpPr txBox="1">
            <a:spLocks noChangeArrowheads="1"/>
          </p:cNvSpPr>
          <p:nvPr/>
        </p:nvSpPr>
        <p:spPr bwMode="auto">
          <a:xfrm>
            <a:off x="3746500" y="5969000"/>
            <a:ext cx="5567363" cy="338554"/>
          </a:xfrm>
          <a:prstGeom prst="rect">
            <a:avLst/>
          </a:prstGeom>
          <a:noFill/>
          <a:ln w="9525" algn="ctr">
            <a:noFill/>
            <a:miter lim="800000"/>
            <a:headEnd/>
            <a:tailEnd/>
          </a:ln>
          <a:effectLst/>
        </p:spPr>
        <p:txBody>
          <a:bodyPr>
            <a:spAutoFit/>
          </a:bodyPr>
          <a:lstStyle/>
          <a:p>
            <a:pPr>
              <a:defRPr/>
            </a:pPr>
            <a:r>
              <a:rPr lang="en-GB" sz="1600" smtClean="0">
                <a:solidFill>
                  <a:schemeClr val="bg1"/>
                </a:solidFill>
                <a:effectLst>
                  <a:outerShdw blurRad="38100" dist="38100" dir="2700000" algn="tl">
                    <a:srgbClr val="000000"/>
                  </a:outerShdw>
                </a:effectLst>
                <a:latin typeface="Calibri" pitchFamily="34" charset="0"/>
              </a:rPr>
              <a:t>Fluid flow in the mantle and fluid-mantle reaction</a:t>
            </a:r>
            <a:endParaRPr lang="en-GB" sz="1600">
              <a:solidFill>
                <a:schemeClr val="bg1"/>
              </a:solidFill>
              <a:effectLst>
                <a:outerShdw blurRad="38100" dist="38100" dir="2700000" algn="tl">
                  <a:srgbClr val="000000"/>
                </a:outerShdw>
              </a:effectLst>
              <a:latin typeface="Calibri" pitchFamily="34" charset="0"/>
            </a:endParaRPr>
          </a:p>
        </p:txBody>
      </p:sp>
      <p:sp>
        <p:nvSpPr>
          <p:cNvPr id="1227966" name="Text Box 190"/>
          <p:cNvSpPr txBox="1">
            <a:spLocks noChangeArrowheads="1"/>
          </p:cNvSpPr>
          <p:nvPr/>
        </p:nvSpPr>
        <p:spPr bwMode="auto">
          <a:xfrm>
            <a:off x="3746500" y="6392863"/>
            <a:ext cx="5567363" cy="338554"/>
          </a:xfrm>
          <a:prstGeom prst="rect">
            <a:avLst/>
          </a:prstGeom>
          <a:noFill/>
          <a:ln w="9525" algn="ctr">
            <a:noFill/>
            <a:miter lim="800000"/>
            <a:headEnd/>
            <a:tailEnd/>
          </a:ln>
          <a:effectLst/>
        </p:spPr>
        <p:txBody>
          <a:bodyPr>
            <a:spAutoFit/>
          </a:bodyPr>
          <a:lstStyle/>
          <a:p>
            <a:pPr>
              <a:defRPr/>
            </a:pPr>
            <a:r>
              <a:rPr lang="en-GB" sz="1600" smtClean="0">
                <a:solidFill>
                  <a:schemeClr val="bg1"/>
                </a:solidFill>
                <a:effectLst>
                  <a:outerShdw blurRad="38100" dist="38100" dir="2700000" algn="tl">
                    <a:srgbClr val="000000"/>
                  </a:outerShdw>
                </a:effectLst>
                <a:latin typeface="Calibri" pitchFamily="34" charset="0"/>
              </a:rPr>
              <a:t>Fluid-fluxed melting of the mantle wedge</a:t>
            </a:r>
            <a:endParaRPr lang="en-GB" sz="1600">
              <a:solidFill>
                <a:schemeClr val="bg1"/>
              </a:solidFill>
              <a:effectLst>
                <a:outerShdw blurRad="38100" dist="38100" dir="2700000" algn="tl">
                  <a:srgbClr val="000000"/>
                </a:outerShdw>
              </a:effectLst>
              <a:latin typeface="Calibri" pitchFamily="34" charset="0"/>
            </a:endParaRPr>
          </a:p>
        </p:txBody>
      </p:sp>
      <p:sp>
        <p:nvSpPr>
          <p:cNvPr id="1227967" name="Oval 191"/>
          <p:cNvSpPr>
            <a:spLocks noChangeArrowheads="1"/>
          </p:cNvSpPr>
          <p:nvPr/>
        </p:nvSpPr>
        <p:spPr bwMode="auto">
          <a:xfrm>
            <a:off x="3958590" y="2259013"/>
            <a:ext cx="431800" cy="428625"/>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27975" name="Freeform 199"/>
          <p:cNvSpPr>
            <a:spLocks/>
          </p:cNvSpPr>
          <p:nvPr/>
        </p:nvSpPr>
        <p:spPr bwMode="auto">
          <a:xfrm>
            <a:off x="2259013" y="1681163"/>
            <a:ext cx="2890837" cy="1627187"/>
          </a:xfrm>
          <a:custGeom>
            <a:avLst/>
            <a:gdLst/>
            <a:ahLst/>
            <a:cxnLst>
              <a:cxn ang="0">
                <a:pos x="1542" y="1025"/>
              </a:cxn>
              <a:cxn ang="0">
                <a:pos x="0" y="1025"/>
              </a:cxn>
              <a:cxn ang="0">
                <a:pos x="0" y="0"/>
              </a:cxn>
              <a:cxn ang="0">
                <a:pos x="1821" y="0"/>
              </a:cxn>
              <a:cxn ang="0">
                <a:pos x="1821" y="440"/>
              </a:cxn>
            </a:cxnLst>
            <a:rect l="0" t="0" r="r" b="b"/>
            <a:pathLst>
              <a:path w="1821" h="1025">
                <a:moveTo>
                  <a:pt x="1542" y="1025"/>
                </a:moveTo>
                <a:lnTo>
                  <a:pt x="0" y="1025"/>
                </a:lnTo>
                <a:lnTo>
                  <a:pt x="0" y="0"/>
                </a:lnTo>
                <a:lnTo>
                  <a:pt x="1821" y="0"/>
                </a:lnTo>
                <a:lnTo>
                  <a:pt x="1821" y="440"/>
                </a:lnTo>
              </a:path>
            </a:pathLst>
          </a:custGeom>
          <a:noFill/>
          <a:ln w="28575" cap="flat" cmpd="sng">
            <a:solidFill>
              <a:schemeClr val="tx1"/>
            </a:solidFill>
            <a:prstDash val="dash"/>
            <a:round/>
            <a:headEnd/>
            <a:tailEnd/>
          </a:ln>
          <a:effectLst/>
        </p:spPr>
        <p:txBody>
          <a:bodyPr anchor="ctr"/>
          <a:lstStyle/>
          <a:p>
            <a:pPr>
              <a:defRPr/>
            </a:pPr>
            <a:endParaRPr lang="en-GB">
              <a:latin typeface="Calibri" pitchFamily="34" charset="0"/>
            </a:endParaRPr>
          </a:p>
        </p:txBody>
      </p:sp>
      <p:sp>
        <p:nvSpPr>
          <p:cNvPr id="1227976" name="Oval 200"/>
          <p:cNvSpPr>
            <a:spLocks noChangeArrowheads="1"/>
          </p:cNvSpPr>
          <p:nvPr/>
        </p:nvSpPr>
        <p:spPr bwMode="auto">
          <a:xfrm>
            <a:off x="6650355" y="3218180"/>
            <a:ext cx="431800" cy="428625"/>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27977" name="Oval 201"/>
          <p:cNvSpPr>
            <a:spLocks noChangeArrowheads="1"/>
          </p:cNvSpPr>
          <p:nvPr/>
        </p:nvSpPr>
        <p:spPr bwMode="auto">
          <a:xfrm>
            <a:off x="3380740" y="2433638"/>
            <a:ext cx="431800" cy="428625"/>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27978" name="Oval 202"/>
          <p:cNvSpPr>
            <a:spLocks noChangeArrowheads="1"/>
          </p:cNvSpPr>
          <p:nvPr/>
        </p:nvSpPr>
        <p:spPr bwMode="auto">
          <a:xfrm>
            <a:off x="6112193" y="3259455"/>
            <a:ext cx="431800" cy="428625"/>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27979" name="Oval 203"/>
          <p:cNvSpPr>
            <a:spLocks noChangeArrowheads="1"/>
          </p:cNvSpPr>
          <p:nvPr/>
        </p:nvSpPr>
        <p:spPr bwMode="auto">
          <a:xfrm>
            <a:off x="3380740" y="2084388"/>
            <a:ext cx="431800" cy="428625"/>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27980" name="Oval 204"/>
          <p:cNvSpPr>
            <a:spLocks noChangeArrowheads="1"/>
          </p:cNvSpPr>
          <p:nvPr/>
        </p:nvSpPr>
        <p:spPr bwMode="auto">
          <a:xfrm>
            <a:off x="6097905" y="2856230"/>
            <a:ext cx="431800" cy="428625"/>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27981" name="Oval 205"/>
          <p:cNvSpPr>
            <a:spLocks noChangeArrowheads="1"/>
          </p:cNvSpPr>
          <p:nvPr/>
        </p:nvSpPr>
        <p:spPr bwMode="auto">
          <a:xfrm>
            <a:off x="3395028" y="1693863"/>
            <a:ext cx="431800" cy="428625"/>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27982" name="Oval 206"/>
          <p:cNvSpPr>
            <a:spLocks noChangeArrowheads="1"/>
          </p:cNvSpPr>
          <p:nvPr/>
        </p:nvSpPr>
        <p:spPr bwMode="auto">
          <a:xfrm>
            <a:off x="6097905" y="2384743"/>
            <a:ext cx="431800" cy="428625"/>
          </a:xfrm>
          <a:prstGeom prst="ellipse">
            <a:avLst/>
          </a:prstGeom>
          <a:noFill/>
          <a:ln w="57150" algn="ctr">
            <a:solidFill>
              <a:srgbClr val="FF0000"/>
            </a:solidFill>
            <a:round/>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7958"/>
                                        </p:tgtEl>
                                        <p:attrNameLst>
                                          <p:attrName>style.visibility</p:attrName>
                                        </p:attrNameLst>
                                      </p:cBhvr>
                                      <p:to>
                                        <p:strVal val="visible"/>
                                      </p:to>
                                    </p:set>
                                    <p:animEffect transition="in" filter="fade">
                                      <p:cBhvr>
                                        <p:cTn id="10" dur="500"/>
                                        <p:tgtEl>
                                          <p:spTgt spid="122795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1227975"/>
                                        </p:tgtEl>
                                        <p:attrNameLst>
                                          <p:attrName>style.visibility</p:attrName>
                                        </p:attrNameLst>
                                      </p:cBhvr>
                                      <p:to>
                                        <p:strVal val="visible"/>
                                      </p:to>
                                    </p:set>
                                    <p:animEffect transition="in" filter="strips(downRight)">
                                      <p:cBhvr>
                                        <p:cTn id="15" dur="500"/>
                                        <p:tgtEl>
                                          <p:spTgt spid="1227975"/>
                                        </p:tgtEl>
                                      </p:cBhvr>
                                    </p:animEffect>
                                  </p:childTnLst>
                                </p:cTn>
                              </p:par>
                            </p:childTnLst>
                          </p:cTn>
                        </p:par>
                        <p:par>
                          <p:cTn id="16" fill="hold">
                            <p:stCondLst>
                              <p:cond delay="500"/>
                            </p:stCondLst>
                            <p:childTnLst>
                              <p:par>
                                <p:cTn id="17" presetID="18" presetClass="entr" presetSubtype="6" fill="hold" grpId="0" nodeType="afterEffect">
                                  <p:stCondLst>
                                    <p:cond delay="0"/>
                                  </p:stCondLst>
                                  <p:childTnLst>
                                    <p:set>
                                      <p:cBhvr>
                                        <p:cTn id="18" dur="1" fill="hold">
                                          <p:stCondLst>
                                            <p:cond delay="0"/>
                                          </p:stCondLst>
                                        </p:cTn>
                                        <p:tgtEl>
                                          <p:spTgt spid="1227855"/>
                                        </p:tgtEl>
                                        <p:attrNameLst>
                                          <p:attrName>style.visibility</p:attrName>
                                        </p:attrNameLst>
                                      </p:cBhvr>
                                      <p:to>
                                        <p:strVal val="visible"/>
                                      </p:to>
                                    </p:set>
                                    <p:animEffect transition="in" filter="strips(downRight)">
                                      <p:cBhvr>
                                        <p:cTn id="19" dur="500"/>
                                        <p:tgtEl>
                                          <p:spTgt spid="122785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227955"/>
                                        </p:tgtEl>
                                        <p:attrNameLst>
                                          <p:attrName>style.visibility</p:attrName>
                                        </p:attrNameLst>
                                      </p:cBhvr>
                                      <p:to>
                                        <p:strVal val="visible"/>
                                      </p:to>
                                    </p:set>
                                    <p:animEffect transition="in" filter="wipe(right)">
                                      <p:cBhvr>
                                        <p:cTn id="24" dur="2000"/>
                                        <p:tgtEl>
                                          <p:spTgt spid="1227955"/>
                                        </p:tgtEl>
                                      </p:cBhvr>
                                    </p:animEffect>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1227956"/>
                                        </p:tgtEl>
                                        <p:attrNameLst>
                                          <p:attrName>style.visibility</p:attrName>
                                        </p:attrNameLst>
                                      </p:cBhvr>
                                      <p:to>
                                        <p:strVal val="visible"/>
                                      </p:to>
                                    </p:set>
                                    <p:animEffect transition="in" filter="wipe(right)">
                                      <p:cBhvr>
                                        <p:cTn id="28" dur="2000"/>
                                        <p:tgtEl>
                                          <p:spTgt spid="122795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27957"/>
                                        </p:tgtEl>
                                        <p:attrNameLst>
                                          <p:attrName>style.visibility</p:attrName>
                                        </p:attrNameLst>
                                      </p:cBhvr>
                                      <p:to>
                                        <p:strVal val="visible"/>
                                      </p:to>
                                    </p:set>
                                    <p:animEffect transition="in" filter="wipe(left)">
                                      <p:cBhvr>
                                        <p:cTn id="38" dur="2000"/>
                                        <p:tgtEl>
                                          <p:spTgt spid="122795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27967"/>
                                        </p:tgtEl>
                                        <p:attrNameLst>
                                          <p:attrName>style.visibility</p:attrName>
                                        </p:attrNameLst>
                                      </p:cBhvr>
                                      <p:to>
                                        <p:strVal val="visible"/>
                                      </p:to>
                                    </p:set>
                                    <p:animEffect transition="in" filter="fade">
                                      <p:cBhvr>
                                        <p:cTn id="43" dur="1000"/>
                                        <p:tgtEl>
                                          <p:spTgt spid="1227967"/>
                                        </p:tgtEl>
                                      </p:cBhvr>
                                    </p:animEffect>
                                  </p:childTnLst>
                                </p:cTn>
                              </p:par>
                            </p:childTnLst>
                          </p:cTn>
                        </p:par>
                        <p:par>
                          <p:cTn id="44" fill="hold">
                            <p:stCondLst>
                              <p:cond delay="1000"/>
                            </p:stCondLst>
                            <p:childTnLst>
                              <p:par>
                                <p:cTn id="45" presetID="6" presetClass="emph" presetSubtype="0" fill="hold" grpId="1" nodeType="afterEffect">
                                  <p:stCondLst>
                                    <p:cond delay="0"/>
                                  </p:stCondLst>
                                  <p:childTnLst>
                                    <p:animScale>
                                      <p:cBhvr>
                                        <p:cTn id="46" dur="500" fill="hold"/>
                                        <p:tgtEl>
                                          <p:spTgt spid="1227967"/>
                                        </p:tgtEl>
                                      </p:cBhvr>
                                      <p:by x="50000" y="50000"/>
                                    </p:animScale>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1227976"/>
                                        </p:tgtEl>
                                        <p:attrNameLst>
                                          <p:attrName>style.visibility</p:attrName>
                                        </p:attrNameLst>
                                      </p:cBhvr>
                                      <p:to>
                                        <p:strVal val="visible"/>
                                      </p:to>
                                    </p:set>
                                    <p:animEffect transition="in" filter="fade">
                                      <p:cBhvr>
                                        <p:cTn id="50" dur="500"/>
                                        <p:tgtEl>
                                          <p:spTgt spid="1227976"/>
                                        </p:tgtEl>
                                      </p:cBhvr>
                                    </p:animEffect>
                                  </p:childTnLst>
                                </p:cTn>
                              </p:par>
                            </p:childTnLst>
                          </p:cTn>
                        </p:par>
                        <p:par>
                          <p:cTn id="51" fill="hold">
                            <p:stCondLst>
                              <p:cond delay="2000"/>
                            </p:stCondLst>
                            <p:childTnLst>
                              <p:par>
                                <p:cTn id="52" presetID="6" presetClass="emph" presetSubtype="0" fill="hold" grpId="1" nodeType="afterEffect">
                                  <p:stCondLst>
                                    <p:cond delay="0"/>
                                  </p:stCondLst>
                                  <p:childTnLst>
                                    <p:animScale>
                                      <p:cBhvr>
                                        <p:cTn id="53" dur="500" fill="hold"/>
                                        <p:tgtEl>
                                          <p:spTgt spid="1227976"/>
                                        </p:tgtEl>
                                      </p:cBhvr>
                                      <p:by x="50000" y="50000"/>
                                    </p:animScale>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1227959"/>
                                        </p:tgtEl>
                                        <p:attrNameLst>
                                          <p:attrName>style.visibility</p:attrName>
                                        </p:attrNameLst>
                                      </p:cBhvr>
                                      <p:to>
                                        <p:strVal val="visible"/>
                                      </p:to>
                                    </p:set>
                                    <p:animEffect transition="in" filter="fade">
                                      <p:cBhvr>
                                        <p:cTn id="57" dur="500"/>
                                        <p:tgtEl>
                                          <p:spTgt spid="1227959"/>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1227960"/>
                                        </p:tgtEl>
                                        <p:attrNameLst>
                                          <p:attrName>style.visibility</p:attrName>
                                        </p:attrNameLst>
                                      </p:cBhvr>
                                      <p:to>
                                        <p:strVal val="visible"/>
                                      </p:to>
                                    </p:set>
                                    <p:animEffect transition="in" filter="fade">
                                      <p:cBhvr>
                                        <p:cTn id="61" dur="1000"/>
                                        <p:tgtEl>
                                          <p:spTgt spid="12279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227977"/>
                                        </p:tgtEl>
                                        <p:attrNameLst>
                                          <p:attrName>style.visibility</p:attrName>
                                        </p:attrNameLst>
                                      </p:cBhvr>
                                      <p:to>
                                        <p:strVal val="visible"/>
                                      </p:to>
                                    </p:set>
                                    <p:animEffect transition="in" filter="fade">
                                      <p:cBhvr>
                                        <p:cTn id="66" dur="500"/>
                                        <p:tgtEl>
                                          <p:spTgt spid="1227977"/>
                                        </p:tgtEl>
                                      </p:cBhvr>
                                    </p:animEffect>
                                  </p:childTnLst>
                                </p:cTn>
                              </p:par>
                            </p:childTnLst>
                          </p:cTn>
                        </p:par>
                        <p:par>
                          <p:cTn id="67" fill="hold">
                            <p:stCondLst>
                              <p:cond delay="500"/>
                            </p:stCondLst>
                            <p:childTnLst>
                              <p:par>
                                <p:cTn id="68" presetID="6" presetClass="emph" presetSubtype="0" fill="hold" grpId="1" nodeType="afterEffect">
                                  <p:stCondLst>
                                    <p:cond delay="0"/>
                                  </p:stCondLst>
                                  <p:childTnLst>
                                    <p:animScale>
                                      <p:cBhvr>
                                        <p:cTn id="69" dur="500" fill="hold"/>
                                        <p:tgtEl>
                                          <p:spTgt spid="1227977"/>
                                        </p:tgtEl>
                                      </p:cBhvr>
                                      <p:by x="50000" y="50000"/>
                                    </p:animScale>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1227978"/>
                                        </p:tgtEl>
                                        <p:attrNameLst>
                                          <p:attrName>style.visibility</p:attrName>
                                        </p:attrNameLst>
                                      </p:cBhvr>
                                      <p:to>
                                        <p:strVal val="visible"/>
                                      </p:to>
                                    </p:set>
                                    <p:animEffect transition="in" filter="fade">
                                      <p:cBhvr>
                                        <p:cTn id="73" dur="500"/>
                                        <p:tgtEl>
                                          <p:spTgt spid="1227978"/>
                                        </p:tgtEl>
                                      </p:cBhvr>
                                    </p:animEffect>
                                  </p:childTnLst>
                                </p:cTn>
                              </p:par>
                            </p:childTnLst>
                          </p:cTn>
                        </p:par>
                        <p:par>
                          <p:cTn id="74" fill="hold">
                            <p:stCondLst>
                              <p:cond delay="1500"/>
                            </p:stCondLst>
                            <p:childTnLst>
                              <p:par>
                                <p:cTn id="75" presetID="6" presetClass="emph" presetSubtype="0" fill="hold" grpId="1" nodeType="afterEffect">
                                  <p:stCondLst>
                                    <p:cond delay="0"/>
                                  </p:stCondLst>
                                  <p:childTnLst>
                                    <p:animScale>
                                      <p:cBhvr>
                                        <p:cTn id="76" dur="500" fill="hold"/>
                                        <p:tgtEl>
                                          <p:spTgt spid="1227978"/>
                                        </p:tgtEl>
                                      </p:cBhvr>
                                      <p:by x="50000" y="50000"/>
                                    </p:animScale>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1227961"/>
                                        </p:tgtEl>
                                        <p:attrNameLst>
                                          <p:attrName>style.visibility</p:attrName>
                                        </p:attrNameLst>
                                      </p:cBhvr>
                                      <p:to>
                                        <p:strVal val="visible"/>
                                      </p:to>
                                    </p:set>
                                    <p:animEffect transition="in" filter="fade">
                                      <p:cBhvr>
                                        <p:cTn id="80" dur="500"/>
                                        <p:tgtEl>
                                          <p:spTgt spid="1227961"/>
                                        </p:tgtEl>
                                      </p:cBhvr>
                                    </p:animEffect>
                                  </p:childTnLst>
                                </p:cTn>
                              </p:par>
                            </p:childTnLst>
                          </p:cTn>
                        </p:par>
                        <p:par>
                          <p:cTn id="81" fill="hold">
                            <p:stCondLst>
                              <p:cond delay="2500"/>
                            </p:stCondLst>
                            <p:childTnLst>
                              <p:par>
                                <p:cTn id="82" presetID="10" presetClass="entr" presetSubtype="0" fill="hold" grpId="0" nodeType="afterEffect">
                                  <p:stCondLst>
                                    <p:cond delay="0"/>
                                  </p:stCondLst>
                                  <p:childTnLst>
                                    <p:set>
                                      <p:cBhvr>
                                        <p:cTn id="83" dur="1" fill="hold">
                                          <p:stCondLst>
                                            <p:cond delay="0"/>
                                          </p:stCondLst>
                                        </p:cTn>
                                        <p:tgtEl>
                                          <p:spTgt spid="1227964"/>
                                        </p:tgtEl>
                                        <p:attrNameLst>
                                          <p:attrName>style.visibility</p:attrName>
                                        </p:attrNameLst>
                                      </p:cBhvr>
                                      <p:to>
                                        <p:strVal val="visible"/>
                                      </p:to>
                                    </p:set>
                                    <p:animEffect transition="in" filter="fade">
                                      <p:cBhvr>
                                        <p:cTn id="84" dur="1000"/>
                                        <p:tgtEl>
                                          <p:spTgt spid="122796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227979"/>
                                        </p:tgtEl>
                                        <p:attrNameLst>
                                          <p:attrName>style.visibility</p:attrName>
                                        </p:attrNameLst>
                                      </p:cBhvr>
                                      <p:to>
                                        <p:strVal val="visible"/>
                                      </p:to>
                                    </p:set>
                                    <p:animEffect transition="in" filter="fade">
                                      <p:cBhvr>
                                        <p:cTn id="89" dur="500"/>
                                        <p:tgtEl>
                                          <p:spTgt spid="1227979"/>
                                        </p:tgtEl>
                                      </p:cBhvr>
                                    </p:animEffect>
                                  </p:childTnLst>
                                </p:cTn>
                              </p:par>
                            </p:childTnLst>
                          </p:cTn>
                        </p:par>
                        <p:par>
                          <p:cTn id="90" fill="hold">
                            <p:stCondLst>
                              <p:cond delay="500"/>
                            </p:stCondLst>
                            <p:childTnLst>
                              <p:par>
                                <p:cTn id="91" presetID="6" presetClass="emph" presetSubtype="0" fill="hold" grpId="1" nodeType="afterEffect">
                                  <p:stCondLst>
                                    <p:cond delay="0"/>
                                  </p:stCondLst>
                                  <p:childTnLst>
                                    <p:animScale>
                                      <p:cBhvr>
                                        <p:cTn id="92" dur="500" fill="hold"/>
                                        <p:tgtEl>
                                          <p:spTgt spid="1227979"/>
                                        </p:tgtEl>
                                      </p:cBhvr>
                                      <p:by x="50000" y="50000"/>
                                    </p:animScale>
                                  </p:childTnLst>
                                </p:cTn>
                              </p:par>
                            </p:childTnLst>
                          </p:cTn>
                        </p:par>
                        <p:par>
                          <p:cTn id="93" fill="hold">
                            <p:stCondLst>
                              <p:cond delay="1000"/>
                            </p:stCondLst>
                            <p:childTnLst>
                              <p:par>
                                <p:cTn id="94" presetID="10" presetClass="entr" presetSubtype="0" fill="hold" grpId="0" nodeType="afterEffect">
                                  <p:stCondLst>
                                    <p:cond delay="0"/>
                                  </p:stCondLst>
                                  <p:childTnLst>
                                    <p:set>
                                      <p:cBhvr>
                                        <p:cTn id="95" dur="1" fill="hold">
                                          <p:stCondLst>
                                            <p:cond delay="0"/>
                                          </p:stCondLst>
                                        </p:cTn>
                                        <p:tgtEl>
                                          <p:spTgt spid="1227980"/>
                                        </p:tgtEl>
                                        <p:attrNameLst>
                                          <p:attrName>style.visibility</p:attrName>
                                        </p:attrNameLst>
                                      </p:cBhvr>
                                      <p:to>
                                        <p:strVal val="visible"/>
                                      </p:to>
                                    </p:set>
                                    <p:animEffect transition="in" filter="fade">
                                      <p:cBhvr>
                                        <p:cTn id="96" dur="500"/>
                                        <p:tgtEl>
                                          <p:spTgt spid="1227980"/>
                                        </p:tgtEl>
                                      </p:cBhvr>
                                    </p:animEffect>
                                  </p:childTnLst>
                                </p:cTn>
                              </p:par>
                            </p:childTnLst>
                          </p:cTn>
                        </p:par>
                        <p:par>
                          <p:cTn id="97" fill="hold">
                            <p:stCondLst>
                              <p:cond delay="1500"/>
                            </p:stCondLst>
                            <p:childTnLst>
                              <p:par>
                                <p:cTn id="98" presetID="6" presetClass="emph" presetSubtype="0" fill="hold" grpId="1" nodeType="afterEffect">
                                  <p:stCondLst>
                                    <p:cond delay="0"/>
                                  </p:stCondLst>
                                  <p:childTnLst>
                                    <p:animScale>
                                      <p:cBhvr>
                                        <p:cTn id="99" dur="500" fill="hold"/>
                                        <p:tgtEl>
                                          <p:spTgt spid="1227980"/>
                                        </p:tgtEl>
                                      </p:cBhvr>
                                      <p:by x="50000" y="50000"/>
                                    </p:animScale>
                                  </p:childTnLst>
                                </p:cTn>
                              </p:par>
                            </p:childTnLst>
                          </p:cTn>
                        </p:par>
                        <p:par>
                          <p:cTn id="100" fill="hold">
                            <p:stCondLst>
                              <p:cond delay="2000"/>
                            </p:stCondLst>
                            <p:childTnLst>
                              <p:par>
                                <p:cTn id="101" presetID="10" presetClass="entr" presetSubtype="0" fill="hold" grpId="0" nodeType="afterEffect">
                                  <p:stCondLst>
                                    <p:cond delay="0"/>
                                  </p:stCondLst>
                                  <p:childTnLst>
                                    <p:set>
                                      <p:cBhvr>
                                        <p:cTn id="102" dur="1" fill="hold">
                                          <p:stCondLst>
                                            <p:cond delay="0"/>
                                          </p:stCondLst>
                                        </p:cTn>
                                        <p:tgtEl>
                                          <p:spTgt spid="1227962"/>
                                        </p:tgtEl>
                                        <p:attrNameLst>
                                          <p:attrName>style.visibility</p:attrName>
                                        </p:attrNameLst>
                                      </p:cBhvr>
                                      <p:to>
                                        <p:strVal val="visible"/>
                                      </p:to>
                                    </p:set>
                                    <p:animEffect transition="in" filter="fade">
                                      <p:cBhvr>
                                        <p:cTn id="103" dur="500"/>
                                        <p:tgtEl>
                                          <p:spTgt spid="1227962"/>
                                        </p:tgtEl>
                                      </p:cBhvr>
                                    </p:animEffect>
                                  </p:childTnLst>
                                </p:cTn>
                              </p:par>
                            </p:childTnLst>
                          </p:cTn>
                        </p:par>
                        <p:par>
                          <p:cTn id="104" fill="hold">
                            <p:stCondLst>
                              <p:cond delay="2500"/>
                            </p:stCondLst>
                            <p:childTnLst>
                              <p:par>
                                <p:cTn id="105" presetID="10" presetClass="entr" presetSubtype="0" fill="hold" grpId="0" nodeType="afterEffect">
                                  <p:stCondLst>
                                    <p:cond delay="0"/>
                                  </p:stCondLst>
                                  <p:childTnLst>
                                    <p:set>
                                      <p:cBhvr>
                                        <p:cTn id="106" dur="1" fill="hold">
                                          <p:stCondLst>
                                            <p:cond delay="0"/>
                                          </p:stCondLst>
                                        </p:cTn>
                                        <p:tgtEl>
                                          <p:spTgt spid="1227965"/>
                                        </p:tgtEl>
                                        <p:attrNameLst>
                                          <p:attrName>style.visibility</p:attrName>
                                        </p:attrNameLst>
                                      </p:cBhvr>
                                      <p:to>
                                        <p:strVal val="visible"/>
                                      </p:to>
                                    </p:set>
                                    <p:animEffect transition="in" filter="fade">
                                      <p:cBhvr>
                                        <p:cTn id="107" dur="1000"/>
                                        <p:tgtEl>
                                          <p:spTgt spid="122796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227981"/>
                                        </p:tgtEl>
                                        <p:attrNameLst>
                                          <p:attrName>style.visibility</p:attrName>
                                        </p:attrNameLst>
                                      </p:cBhvr>
                                      <p:to>
                                        <p:strVal val="visible"/>
                                      </p:to>
                                    </p:set>
                                    <p:animEffect transition="in" filter="fade">
                                      <p:cBhvr>
                                        <p:cTn id="112" dur="500"/>
                                        <p:tgtEl>
                                          <p:spTgt spid="1227981"/>
                                        </p:tgtEl>
                                      </p:cBhvr>
                                    </p:animEffect>
                                  </p:childTnLst>
                                </p:cTn>
                              </p:par>
                            </p:childTnLst>
                          </p:cTn>
                        </p:par>
                        <p:par>
                          <p:cTn id="113" fill="hold">
                            <p:stCondLst>
                              <p:cond delay="500"/>
                            </p:stCondLst>
                            <p:childTnLst>
                              <p:par>
                                <p:cTn id="114" presetID="6" presetClass="emph" presetSubtype="0" fill="hold" grpId="1" nodeType="afterEffect">
                                  <p:stCondLst>
                                    <p:cond delay="0"/>
                                  </p:stCondLst>
                                  <p:childTnLst>
                                    <p:animScale>
                                      <p:cBhvr>
                                        <p:cTn id="115" dur="500" fill="hold"/>
                                        <p:tgtEl>
                                          <p:spTgt spid="1227981"/>
                                        </p:tgtEl>
                                      </p:cBhvr>
                                      <p:by x="50000" y="50000"/>
                                    </p:animScale>
                                  </p:childTnLst>
                                </p:cTn>
                              </p:par>
                            </p:childTnLst>
                          </p:cTn>
                        </p:par>
                        <p:par>
                          <p:cTn id="116" fill="hold">
                            <p:stCondLst>
                              <p:cond delay="1000"/>
                            </p:stCondLst>
                            <p:childTnLst>
                              <p:par>
                                <p:cTn id="117" presetID="10" presetClass="entr" presetSubtype="0" fill="hold" grpId="0" nodeType="afterEffect">
                                  <p:stCondLst>
                                    <p:cond delay="0"/>
                                  </p:stCondLst>
                                  <p:childTnLst>
                                    <p:set>
                                      <p:cBhvr>
                                        <p:cTn id="118" dur="1" fill="hold">
                                          <p:stCondLst>
                                            <p:cond delay="0"/>
                                          </p:stCondLst>
                                        </p:cTn>
                                        <p:tgtEl>
                                          <p:spTgt spid="1227982"/>
                                        </p:tgtEl>
                                        <p:attrNameLst>
                                          <p:attrName>style.visibility</p:attrName>
                                        </p:attrNameLst>
                                      </p:cBhvr>
                                      <p:to>
                                        <p:strVal val="visible"/>
                                      </p:to>
                                    </p:set>
                                    <p:animEffect transition="in" filter="fade">
                                      <p:cBhvr>
                                        <p:cTn id="119" dur="500"/>
                                        <p:tgtEl>
                                          <p:spTgt spid="1227982"/>
                                        </p:tgtEl>
                                      </p:cBhvr>
                                    </p:animEffect>
                                  </p:childTnLst>
                                </p:cTn>
                              </p:par>
                            </p:childTnLst>
                          </p:cTn>
                        </p:par>
                        <p:par>
                          <p:cTn id="120" fill="hold">
                            <p:stCondLst>
                              <p:cond delay="1500"/>
                            </p:stCondLst>
                            <p:childTnLst>
                              <p:par>
                                <p:cTn id="121" presetID="6" presetClass="emph" presetSubtype="0" fill="hold" grpId="1" nodeType="afterEffect">
                                  <p:stCondLst>
                                    <p:cond delay="0"/>
                                  </p:stCondLst>
                                  <p:childTnLst>
                                    <p:animScale>
                                      <p:cBhvr>
                                        <p:cTn id="122" dur="500" fill="hold"/>
                                        <p:tgtEl>
                                          <p:spTgt spid="1227982"/>
                                        </p:tgtEl>
                                      </p:cBhvr>
                                      <p:by x="50000" y="50000"/>
                                    </p:animScale>
                                  </p:childTnLst>
                                </p:cTn>
                              </p:par>
                            </p:childTnLst>
                          </p:cTn>
                        </p:par>
                        <p:par>
                          <p:cTn id="123" fill="hold">
                            <p:stCondLst>
                              <p:cond delay="2000"/>
                            </p:stCondLst>
                            <p:childTnLst>
                              <p:par>
                                <p:cTn id="124" presetID="10" presetClass="entr" presetSubtype="0" fill="hold" grpId="0" nodeType="afterEffect">
                                  <p:stCondLst>
                                    <p:cond delay="0"/>
                                  </p:stCondLst>
                                  <p:childTnLst>
                                    <p:set>
                                      <p:cBhvr>
                                        <p:cTn id="125" dur="1" fill="hold">
                                          <p:stCondLst>
                                            <p:cond delay="0"/>
                                          </p:stCondLst>
                                        </p:cTn>
                                        <p:tgtEl>
                                          <p:spTgt spid="1227963"/>
                                        </p:tgtEl>
                                        <p:attrNameLst>
                                          <p:attrName>style.visibility</p:attrName>
                                        </p:attrNameLst>
                                      </p:cBhvr>
                                      <p:to>
                                        <p:strVal val="visible"/>
                                      </p:to>
                                    </p:set>
                                    <p:animEffect transition="in" filter="fade">
                                      <p:cBhvr>
                                        <p:cTn id="126" dur="500"/>
                                        <p:tgtEl>
                                          <p:spTgt spid="1227963"/>
                                        </p:tgtEl>
                                      </p:cBhvr>
                                    </p:animEffect>
                                  </p:childTnLst>
                                </p:cTn>
                              </p:par>
                            </p:childTnLst>
                          </p:cTn>
                        </p:par>
                        <p:par>
                          <p:cTn id="127" fill="hold">
                            <p:stCondLst>
                              <p:cond delay="2500"/>
                            </p:stCondLst>
                            <p:childTnLst>
                              <p:par>
                                <p:cTn id="128" presetID="10" presetClass="entr" presetSubtype="0" fill="hold" grpId="0" nodeType="afterEffect">
                                  <p:stCondLst>
                                    <p:cond delay="0"/>
                                  </p:stCondLst>
                                  <p:childTnLst>
                                    <p:set>
                                      <p:cBhvr>
                                        <p:cTn id="129" dur="1" fill="hold">
                                          <p:stCondLst>
                                            <p:cond delay="0"/>
                                          </p:stCondLst>
                                        </p:cTn>
                                        <p:tgtEl>
                                          <p:spTgt spid="1227966"/>
                                        </p:tgtEl>
                                        <p:attrNameLst>
                                          <p:attrName>style.visibility</p:attrName>
                                        </p:attrNameLst>
                                      </p:cBhvr>
                                      <p:to>
                                        <p:strVal val="visible"/>
                                      </p:to>
                                    </p:set>
                                    <p:animEffect transition="in" filter="fade">
                                      <p:cBhvr>
                                        <p:cTn id="130" dur="500"/>
                                        <p:tgtEl>
                                          <p:spTgt spid="1227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7855" grpId="0" animBg="1"/>
      <p:bldP spid="1227955" grpId="0" animBg="1"/>
      <p:bldP spid="1227956" grpId="0" animBg="1"/>
      <p:bldP spid="1227957" grpId="0" animBg="1"/>
      <p:bldP spid="1227958" grpId="0"/>
      <p:bldP spid="1227959" grpId="0" animBg="1"/>
      <p:bldP spid="1227960" grpId="0"/>
      <p:bldP spid="1227961" grpId="0" animBg="1"/>
      <p:bldP spid="1227962" grpId="0" animBg="1"/>
      <p:bldP spid="1227963" grpId="0" animBg="1"/>
      <p:bldP spid="1227964" grpId="0"/>
      <p:bldP spid="1227965" grpId="0"/>
      <p:bldP spid="1227966" grpId="0"/>
      <p:bldP spid="1227967" grpId="0" animBg="1"/>
      <p:bldP spid="1227967" grpId="1" animBg="1"/>
      <p:bldP spid="1227975" grpId="0" animBg="1"/>
      <p:bldP spid="1227976" grpId="0" animBg="1"/>
      <p:bldP spid="1227976" grpId="1" animBg="1"/>
      <p:bldP spid="1227977" grpId="0" animBg="1"/>
      <p:bldP spid="1227977" grpId="1" animBg="1"/>
      <p:bldP spid="1227978" grpId="0" animBg="1"/>
      <p:bldP spid="1227978" grpId="1" animBg="1"/>
      <p:bldP spid="1227979" grpId="0" animBg="1"/>
      <p:bldP spid="1227979" grpId="1" animBg="1"/>
      <p:bldP spid="1227980" grpId="0" animBg="1"/>
      <p:bldP spid="1227980" grpId="1" animBg="1"/>
      <p:bldP spid="1227981" grpId="0" animBg="1"/>
      <p:bldP spid="1227981" grpId="1" animBg="1"/>
      <p:bldP spid="1227982" grpId="0" animBg="1"/>
      <p:bldP spid="1227982"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922" name="Rectangle 2"/>
          <p:cNvSpPr>
            <a:spLocks noChangeArrowheads="1"/>
          </p:cNvSpPr>
          <p:nvPr/>
        </p:nvSpPr>
        <p:spPr bwMode="auto">
          <a:xfrm>
            <a:off x="0" y="6253163"/>
            <a:ext cx="9144000" cy="601662"/>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grpSp>
        <p:nvGrpSpPr>
          <p:cNvPr id="2" name="Group 146"/>
          <p:cNvGrpSpPr>
            <a:grpSpLocks/>
          </p:cNvGrpSpPr>
          <p:nvPr/>
        </p:nvGrpSpPr>
        <p:grpSpPr bwMode="auto">
          <a:xfrm>
            <a:off x="25400" y="1176338"/>
            <a:ext cx="5889625" cy="5476875"/>
            <a:chOff x="16" y="741"/>
            <a:chExt cx="3710" cy="3450"/>
          </a:xfrm>
        </p:grpSpPr>
        <p:grpSp>
          <p:nvGrpSpPr>
            <p:cNvPr id="151634" name="Group 145"/>
            <p:cNvGrpSpPr>
              <a:grpSpLocks/>
            </p:cNvGrpSpPr>
            <p:nvPr/>
          </p:nvGrpSpPr>
          <p:grpSpPr bwMode="auto">
            <a:xfrm>
              <a:off x="16" y="741"/>
              <a:ext cx="3710" cy="3450"/>
              <a:chOff x="16" y="741"/>
              <a:chExt cx="3710" cy="3450"/>
            </a:xfrm>
          </p:grpSpPr>
          <p:sp>
            <p:nvSpPr>
              <p:cNvPr id="1234059" name="Rectangle 139"/>
              <p:cNvSpPr>
                <a:spLocks noChangeArrowheads="1"/>
              </p:cNvSpPr>
              <p:nvPr/>
            </p:nvSpPr>
            <p:spPr bwMode="auto">
              <a:xfrm>
                <a:off x="16" y="2548"/>
                <a:ext cx="3710" cy="1643"/>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151642" name="Picture 3"/>
              <p:cNvPicPr>
                <a:picLocks noChangeAspect="1" noChangeArrowheads="1"/>
              </p:cNvPicPr>
              <p:nvPr/>
            </p:nvPicPr>
            <p:blipFill>
              <a:blip r:embed="rId3" cstate="print"/>
              <a:srcRect l="8240"/>
              <a:stretch>
                <a:fillRect/>
              </a:stretch>
            </p:blipFill>
            <p:spPr bwMode="auto">
              <a:xfrm>
                <a:off x="20" y="741"/>
                <a:ext cx="2361" cy="3041"/>
              </a:xfrm>
              <a:prstGeom prst="rect">
                <a:avLst/>
              </a:prstGeom>
              <a:noFill/>
              <a:ln w="9525" algn="ctr">
                <a:noFill/>
                <a:miter lim="800000"/>
                <a:headEnd/>
                <a:tailEnd/>
              </a:ln>
            </p:spPr>
          </p:pic>
          <p:pic>
            <p:nvPicPr>
              <p:cNvPr id="151643" name="Picture 17"/>
              <p:cNvPicPr>
                <a:picLocks noChangeAspect="1" noChangeArrowheads="1"/>
              </p:cNvPicPr>
              <p:nvPr/>
            </p:nvPicPr>
            <p:blipFill>
              <a:blip r:embed="rId4" cstate="print"/>
              <a:srcRect l="28041"/>
              <a:stretch>
                <a:fillRect/>
              </a:stretch>
            </p:blipFill>
            <p:spPr bwMode="auto">
              <a:xfrm>
                <a:off x="2135" y="742"/>
                <a:ext cx="1586" cy="2048"/>
              </a:xfrm>
              <a:prstGeom prst="rect">
                <a:avLst/>
              </a:prstGeom>
              <a:noFill/>
              <a:ln w="9525" algn="ctr">
                <a:noFill/>
                <a:miter lim="800000"/>
                <a:headEnd/>
                <a:tailEnd/>
              </a:ln>
            </p:spPr>
          </p:pic>
          <p:sp>
            <p:nvSpPr>
              <p:cNvPr id="1233925" name="AutoShape 5"/>
              <p:cNvSpPr>
                <a:spLocks noChangeArrowheads="1"/>
              </p:cNvSpPr>
              <p:nvPr/>
            </p:nvSpPr>
            <p:spPr bwMode="auto">
              <a:xfrm>
                <a:off x="933" y="798"/>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26" name="AutoShape 6"/>
              <p:cNvSpPr>
                <a:spLocks noChangeArrowheads="1"/>
              </p:cNvSpPr>
              <p:nvPr/>
            </p:nvSpPr>
            <p:spPr bwMode="auto">
              <a:xfrm>
                <a:off x="987" y="798"/>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27" name="AutoShape 7"/>
              <p:cNvSpPr>
                <a:spLocks noChangeArrowheads="1"/>
              </p:cNvSpPr>
              <p:nvPr/>
            </p:nvSpPr>
            <p:spPr bwMode="auto">
              <a:xfrm>
                <a:off x="879" y="1802"/>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28" name="AutoShape 8"/>
              <p:cNvSpPr>
                <a:spLocks noChangeArrowheads="1"/>
              </p:cNvSpPr>
              <p:nvPr/>
            </p:nvSpPr>
            <p:spPr bwMode="auto">
              <a:xfrm>
                <a:off x="887" y="1802"/>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29" name="AutoShape 9"/>
              <p:cNvSpPr>
                <a:spLocks noChangeArrowheads="1"/>
              </p:cNvSpPr>
              <p:nvPr/>
            </p:nvSpPr>
            <p:spPr bwMode="auto">
              <a:xfrm>
                <a:off x="1011" y="2802"/>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30" name="AutoShape 10"/>
              <p:cNvSpPr>
                <a:spLocks noChangeArrowheads="1"/>
              </p:cNvSpPr>
              <p:nvPr/>
            </p:nvSpPr>
            <p:spPr bwMode="auto">
              <a:xfrm>
                <a:off x="1039" y="2802"/>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31" name="AutoShape 11"/>
              <p:cNvSpPr>
                <a:spLocks noChangeArrowheads="1"/>
              </p:cNvSpPr>
              <p:nvPr/>
            </p:nvSpPr>
            <p:spPr bwMode="auto">
              <a:xfrm>
                <a:off x="1055" y="2802"/>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grpSp>
        <p:sp>
          <p:nvSpPr>
            <p:cNvPr id="1233939" name="AutoShape 19"/>
            <p:cNvSpPr>
              <a:spLocks noChangeArrowheads="1"/>
            </p:cNvSpPr>
            <p:nvPr/>
          </p:nvSpPr>
          <p:spPr bwMode="auto">
            <a:xfrm>
              <a:off x="2879" y="1786"/>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40" name="AutoShape 20"/>
            <p:cNvSpPr>
              <a:spLocks noChangeArrowheads="1"/>
            </p:cNvSpPr>
            <p:nvPr/>
          </p:nvSpPr>
          <p:spPr bwMode="auto">
            <a:xfrm>
              <a:off x="2903" y="1786"/>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41" name="AutoShape 21"/>
            <p:cNvSpPr>
              <a:spLocks noChangeArrowheads="1"/>
            </p:cNvSpPr>
            <p:nvPr/>
          </p:nvSpPr>
          <p:spPr bwMode="auto">
            <a:xfrm>
              <a:off x="2927" y="1786"/>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42" name="AutoShape 22"/>
            <p:cNvSpPr>
              <a:spLocks noChangeArrowheads="1"/>
            </p:cNvSpPr>
            <p:nvPr/>
          </p:nvSpPr>
          <p:spPr bwMode="auto">
            <a:xfrm>
              <a:off x="3007" y="790"/>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43" name="AutoShape 23"/>
            <p:cNvSpPr>
              <a:spLocks noChangeArrowheads="1"/>
            </p:cNvSpPr>
            <p:nvPr/>
          </p:nvSpPr>
          <p:spPr bwMode="auto">
            <a:xfrm>
              <a:off x="3027" y="790"/>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44" name="AutoShape 24"/>
            <p:cNvSpPr>
              <a:spLocks noChangeArrowheads="1"/>
            </p:cNvSpPr>
            <p:nvPr/>
          </p:nvSpPr>
          <p:spPr bwMode="auto">
            <a:xfrm>
              <a:off x="3039" y="790"/>
              <a:ext cx="96" cy="93"/>
            </a:xfrm>
            <a:prstGeom prst="triangle">
              <a:avLst>
                <a:gd name="adj" fmla="val 50000"/>
              </a:avLst>
            </a:prstGeom>
            <a:solidFill>
              <a:srgbClr val="FFFF00"/>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grpSp>
      <p:sp>
        <p:nvSpPr>
          <p:cNvPr id="1233932" name="Text Box 1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33933" name="Text Box 13"/>
          <p:cNvSpPr txBox="1">
            <a:spLocks noChangeArrowheads="1"/>
          </p:cNvSpPr>
          <p:nvPr/>
        </p:nvSpPr>
        <p:spPr bwMode="auto">
          <a:xfrm>
            <a:off x="0" y="614363"/>
            <a:ext cx="9144000" cy="579437"/>
          </a:xfrm>
          <a:prstGeom prst="rect">
            <a:avLst/>
          </a:prstGeom>
          <a:noFill/>
          <a:ln w="9525" algn="ctr">
            <a:noFill/>
            <a:miter lim="800000"/>
            <a:headEnd/>
            <a:tailEnd/>
          </a:ln>
          <a:effectLst/>
        </p:spPr>
        <p:txBody>
          <a:bodyPr>
            <a:spAutoFit/>
          </a:bodyPr>
          <a:lstStyle/>
          <a:p>
            <a:pPr algn="ctr">
              <a:defRPr/>
            </a:pPr>
            <a:r>
              <a:rPr lang="en-GB" sz="3200" i="1" smtClean="0">
                <a:solidFill>
                  <a:schemeClr val="bg1"/>
                </a:solidFill>
                <a:effectLst>
                  <a:outerShdw blurRad="38100" dist="38100" dir="2700000" algn="tl">
                    <a:srgbClr val="000000"/>
                  </a:outerShdw>
                </a:effectLst>
                <a:latin typeface="Calibri" pitchFamily="34" charset="0"/>
              </a:rPr>
              <a:t>Partial melting at what depth?</a:t>
            </a:r>
            <a:endParaRPr lang="en-GB" sz="3200" i="1">
              <a:solidFill>
                <a:schemeClr val="bg1"/>
              </a:solidFill>
              <a:effectLst>
                <a:outerShdw blurRad="38100" dist="38100" dir="2700000" algn="tl">
                  <a:srgbClr val="000000"/>
                </a:outerShdw>
              </a:effectLst>
              <a:latin typeface="Calibri" pitchFamily="34" charset="0"/>
            </a:endParaRPr>
          </a:p>
        </p:txBody>
      </p:sp>
      <p:sp>
        <p:nvSpPr>
          <p:cNvPr id="1233934" name="Freeform 14"/>
          <p:cNvSpPr>
            <a:spLocks/>
          </p:cNvSpPr>
          <p:nvPr/>
        </p:nvSpPr>
        <p:spPr bwMode="auto">
          <a:xfrm>
            <a:off x="876300" y="3471863"/>
            <a:ext cx="576263" cy="125412"/>
          </a:xfrm>
          <a:custGeom>
            <a:avLst/>
            <a:gdLst/>
            <a:ahLst/>
            <a:cxnLst>
              <a:cxn ang="0">
                <a:pos x="363" y="0"/>
              </a:cxn>
              <a:cxn ang="0">
                <a:pos x="0" y="0"/>
              </a:cxn>
              <a:cxn ang="0">
                <a:pos x="0" y="78"/>
              </a:cxn>
              <a:cxn ang="0">
                <a:pos x="344" y="79"/>
              </a:cxn>
              <a:cxn ang="0">
                <a:pos x="360" y="57"/>
              </a:cxn>
              <a:cxn ang="0">
                <a:pos x="363" y="0"/>
              </a:cxn>
            </a:cxnLst>
            <a:rect l="0" t="0" r="r" b="b"/>
            <a:pathLst>
              <a:path w="363" h="79">
                <a:moveTo>
                  <a:pt x="363" y="0"/>
                </a:moveTo>
                <a:lnTo>
                  <a:pt x="0" y="0"/>
                </a:lnTo>
                <a:lnTo>
                  <a:pt x="0" y="78"/>
                </a:lnTo>
                <a:lnTo>
                  <a:pt x="344" y="79"/>
                </a:lnTo>
                <a:lnTo>
                  <a:pt x="360" y="57"/>
                </a:lnTo>
                <a:lnTo>
                  <a:pt x="363" y="0"/>
                </a:lnTo>
                <a:close/>
              </a:path>
            </a:pathLst>
          </a:custGeom>
          <a:solidFill>
            <a:srgbClr val="FF00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233935" name="Freeform 15"/>
          <p:cNvSpPr>
            <a:spLocks/>
          </p:cNvSpPr>
          <p:nvPr/>
        </p:nvSpPr>
        <p:spPr bwMode="auto">
          <a:xfrm>
            <a:off x="1025525" y="4813300"/>
            <a:ext cx="652463" cy="215900"/>
          </a:xfrm>
          <a:custGeom>
            <a:avLst/>
            <a:gdLst/>
            <a:ahLst/>
            <a:cxnLst>
              <a:cxn ang="0">
                <a:pos x="411" y="0"/>
              </a:cxn>
              <a:cxn ang="0">
                <a:pos x="0" y="0"/>
              </a:cxn>
              <a:cxn ang="0">
                <a:pos x="0" y="135"/>
              </a:cxn>
              <a:cxn ang="0">
                <a:pos x="392" y="136"/>
              </a:cxn>
              <a:cxn ang="0">
                <a:pos x="408" y="112"/>
              </a:cxn>
              <a:cxn ang="0">
                <a:pos x="411" y="0"/>
              </a:cxn>
            </a:cxnLst>
            <a:rect l="0" t="0" r="r" b="b"/>
            <a:pathLst>
              <a:path w="411" h="136">
                <a:moveTo>
                  <a:pt x="411" y="0"/>
                </a:moveTo>
                <a:lnTo>
                  <a:pt x="0" y="0"/>
                </a:lnTo>
                <a:lnTo>
                  <a:pt x="0" y="135"/>
                </a:lnTo>
                <a:lnTo>
                  <a:pt x="392" y="136"/>
                </a:lnTo>
                <a:lnTo>
                  <a:pt x="408" y="112"/>
                </a:lnTo>
                <a:lnTo>
                  <a:pt x="411" y="0"/>
                </a:lnTo>
                <a:close/>
              </a:path>
            </a:pathLst>
          </a:custGeom>
          <a:solidFill>
            <a:srgbClr val="FF00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233936" name="Freeform 16"/>
          <p:cNvSpPr>
            <a:spLocks/>
          </p:cNvSpPr>
          <p:nvPr/>
        </p:nvSpPr>
        <p:spPr bwMode="auto">
          <a:xfrm>
            <a:off x="433388" y="1854200"/>
            <a:ext cx="1108075" cy="152400"/>
          </a:xfrm>
          <a:custGeom>
            <a:avLst/>
            <a:gdLst/>
            <a:ahLst/>
            <a:cxnLst>
              <a:cxn ang="0">
                <a:pos x="698" y="0"/>
              </a:cxn>
              <a:cxn ang="0">
                <a:pos x="0" y="0"/>
              </a:cxn>
              <a:cxn ang="0">
                <a:pos x="0" y="96"/>
              </a:cxn>
              <a:cxn ang="0">
                <a:pos x="689" y="96"/>
              </a:cxn>
              <a:cxn ang="0">
                <a:pos x="698" y="67"/>
              </a:cxn>
              <a:cxn ang="0">
                <a:pos x="698" y="0"/>
              </a:cxn>
            </a:cxnLst>
            <a:rect l="0" t="0" r="r" b="b"/>
            <a:pathLst>
              <a:path w="698" h="96">
                <a:moveTo>
                  <a:pt x="698" y="0"/>
                </a:moveTo>
                <a:lnTo>
                  <a:pt x="0" y="0"/>
                </a:lnTo>
                <a:lnTo>
                  <a:pt x="0" y="96"/>
                </a:lnTo>
                <a:lnTo>
                  <a:pt x="689" y="96"/>
                </a:lnTo>
                <a:lnTo>
                  <a:pt x="698" y="67"/>
                </a:lnTo>
                <a:lnTo>
                  <a:pt x="698" y="0"/>
                </a:lnTo>
                <a:close/>
              </a:path>
            </a:pathLst>
          </a:custGeom>
          <a:solidFill>
            <a:srgbClr val="FF00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233945" name="Freeform 25"/>
          <p:cNvSpPr>
            <a:spLocks/>
          </p:cNvSpPr>
          <p:nvPr/>
        </p:nvSpPr>
        <p:spPr bwMode="auto">
          <a:xfrm>
            <a:off x="3781425" y="1968500"/>
            <a:ext cx="1146175" cy="209550"/>
          </a:xfrm>
          <a:custGeom>
            <a:avLst/>
            <a:gdLst/>
            <a:ahLst/>
            <a:cxnLst>
              <a:cxn ang="0">
                <a:pos x="665" y="0"/>
              </a:cxn>
              <a:cxn ang="0">
                <a:pos x="0" y="0"/>
              </a:cxn>
              <a:cxn ang="0">
                <a:pos x="0" y="132"/>
              </a:cxn>
              <a:cxn ang="0">
                <a:pos x="722" y="132"/>
              </a:cxn>
              <a:cxn ang="0">
                <a:pos x="700" y="70"/>
              </a:cxn>
              <a:cxn ang="0">
                <a:pos x="665" y="0"/>
              </a:cxn>
            </a:cxnLst>
            <a:rect l="0" t="0" r="r" b="b"/>
            <a:pathLst>
              <a:path w="722" h="132">
                <a:moveTo>
                  <a:pt x="665" y="0"/>
                </a:moveTo>
                <a:lnTo>
                  <a:pt x="0" y="0"/>
                </a:lnTo>
                <a:lnTo>
                  <a:pt x="0" y="132"/>
                </a:lnTo>
                <a:lnTo>
                  <a:pt x="722" y="132"/>
                </a:lnTo>
                <a:lnTo>
                  <a:pt x="700" y="70"/>
                </a:lnTo>
                <a:lnTo>
                  <a:pt x="665" y="0"/>
                </a:lnTo>
                <a:close/>
              </a:path>
            </a:pathLst>
          </a:custGeom>
          <a:solidFill>
            <a:srgbClr val="FF00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233946" name="Freeform 26"/>
          <p:cNvSpPr>
            <a:spLocks/>
          </p:cNvSpPr>
          <p:nvPr/>
        </p:nvSpPr>
        <p:spPr bwMode="auto">
          <a:xfrm>
            <a:off x="3778250" y="3406775"/>
            <a:ext cx="939800" cy="209550"/>
          </a:xfrm>
          <a:custGeom>
            <a:avLst/>
            <a:gdLst/>
            <a:ahLst/>
            <a:cxnLst>
              <a:cxn ang="0">
                <a:pos x="536" y="0"/>
              </a:cxn>
              <a:cxn ang="0">
                <a:pos x="0" y="0"/>
              </a:cxn>
              <a:cxn ang="0">
                <a:pos x="0" y="132"/>
              </a:cxn>
              <a:cxn ang="0">
                <a:pos x="592" y="132"/>
              </a:cxn>
              <a:cxn ang="0">
                <a:pos x="562" y="42"/>
              </a:cxn>
              <a:cxn ang="0">
                <a:pos x="536" y="0"/>
              </a:cxn>
            </a:cxnLst>
            <a:rect l="0" t="0" r="r" b="b"/>
            <a:pathLst>
              <a:path w="592" h="132">
                <a:moveTo>
                  <a:pt x="536" y="0"/>
                </a:moveTo>
                <a:lnTo>
                  <a:pt x="0" y="0"/>
                </a:lnTo>
                <a:lnTo>
                  <a:pt x="0" y="132"/>
                </a:lnTo>
                <a:lnTo>
                  <a:pt x="592" y="132"/>
                </a:lnTo>
                <a:lnTo>
                  <a:pt x="562" y="42"/>
                </a:lnTo>
                <a:lnTo>
                  <a:pt x="536" y="0"/>
                </a:lnTo>
                <a:close/>
              </a:path>
            </a:pathLst>
          </a:custGeom>
          <a:solidFill>
            <a:srgbClr val="FF0000"/>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1234056" name="Text Box 136"/>
          <p:cNvSpPr txBox="1">
            <a:spLocks noChangeArrowheads="1"/>
          </p:cNvSpPr>
          <p:nvPr/>
        </p:nvSpPr>
        <p:spPr bwMode="auto">
          <a:xfrm>
            <a:off x="6296025" y="5813425"/>
            <a:ext cx="2725737" cy="946150"/>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Peak at ~70-110 km depth</a:t>
            </a:r>
            <a:endParaRPr lang="en-GB" sz="2800" dirty="0">
              <a:solidFill>
                <a:schemeClr val="bg1"/>
              </a:solidFill>
              <a:effectLst>
                <a:outerShdw blurRad="38100" dist="38100" dir="2700000" algn="tl">
                  <a:srgbClr val="000000"/>
                </a:outerShdw>
              </a:effectLst>
              <a:latin typeface="Calibri" pitchFamily="34" charset="0"/>
            </a:endParaRPr>
          </a:p>
        </p:txBody>
      </p:sp>
      <p:sp>
        <p:nvSpPr>
          <p:cNvPr id="1234057" name="AutoShape 137"/>
          <p:cNvSpPr>
            <a:spLocks noChangeArrowheads="1"/>
          </p:cNvSpPr>
          <p:nvPr/>
        </p:nvSpPr>
        <p:spPr bwMode="auto">
          <a:xfrm>
            <a:off x="6653213" y="5068888"/>
            <a:ext cx="1585912" cy="793750"/>
          </a:xfrm>
          <a:prstGeom prst="upArrow">
            <a:avLst>
              <a:gd name="adj1" fmla="val 49954"/>
              <a:gd name="adj2" fmla="val 45398"/>
            </a:avLst>
          </a:prstGeom>
          <a:solidFill>
            <a:schemeClr val="bg1"/>
          </a:solidFill>
          <a:ln w="19050" algn="ctr">
            <a:solidFill>
              <a:schemeClr val="tx2"/>
            </a:solidFill>
            <a:miter lim="800000"/>
            <a:headEnd/>
            <a:tailEnd/>
          </a:ln>
          <a:scene3d>
            <a:camera prst="orthographicFront"/>
            <a:lightRig rig="threePt" dir="t"/>
          </a:scene3d>
          <a:sp3d>
            <a:bevelT/>
          </a:sp3d>
        </p:spPr>
        <p:txBody>
          <a:bodyPr wrap="none" anchor="ctr"/>
          <a:lstStyle/>
          <a:p>
            <a:pPr>
              <a:defRPr/>
            </a:pPr>
            <a:endParaRPr lang="en-GB">
              <a:latin typeface="Calibri" pitchFamily="34" charset="0"/>
            </a:endParaRPr>
          </a:p>
        </p:txBody>
      </p:sp>
      <p:pic>
        <p:nvPicPr>
          <p:cNvPr id="1234061" name="Picture 141"/>
          <p:cNvPicPr>
            <a:picLocks noChangeAspect="1" noChangeArrowheads="1"/>
          </p:cNvPicPr>
          <p:nvPr/>
        </p:nvPicPr>
        <p:blipFill>
          <a:blip r:embed="rId5" cstate="print"/>
          <a:srcRect r="2917"/>
          <a:stretch>
            <a:fillRect/>
          </a:stretch>
        </p:blipFill>
        <p:spPr bwMode="auto">
          <a:xfrm>
            <a:off x="3197225" y="4418013"/>
            <a:ext cx="2693988" cy="2241550"/>
          </a:xfrm>
          <a:prstGeom prst="rect">
            <a:avLst/>
          </a:prstGeom>
          <a:noFill/>
          <a:ln w="9525" algn="ctr">
            <a:noFill/>
            <a:miter lim="800000"/>
            <a:headEnd/>
            <a:tailEnd/>
          </a:ln>
        </p:spPr>
      </p:pic>
      <p:sp>
        <p:nvSpPr>
          <p:cNvPr id="1234054" name="AutoShape 134"/>
          <p:cNvSpPr>
            <a:spLocks noChangeArrowheads="1"/>
          </p:cNvSpPr>
          <p:nvPr/>
        </p:nvSpPr>
        <p:spPr bwMode="auto">
          <a:xfrm>
            <a:off x="3940175" y="6265863"/>
            <a:ext cx="469900" cy="215900"/>
          </a:xfrm>
          <a:prstGeom prst="roundRect">
            <a:avLst>
              <a:gd name="adj" fmla="val 16667"/>
            </a:avLst>
          </a:prstGeom>
          <a:noFill/>
          <a:ln w="38100" algn="ctr">
            <a:solidFill>
              <a:srgbClr val="FF0000"/>
            </a:solidFill>
            <a:round/>
            <a:headEnd/>
            <a:tailEnd/>
          </a:ln>
          <a:effectLst/>
        </p:spPr>
        <p:txBody>
          <a:bodyPr wrap="none" anchor="ctr"/>
          <a:lstStyle/>
          <a:p>
            <a:pPr>
              <a:defRPr/>
            </a:pPr>
            <a:endParaRPr lang="en-GB">
              <a:latin typeface="Calibri" pitchFamily="34" charset="0"/>
            </a:endParaRPr>
          </a:p>
        </p:txBody>
      </p:sp>
      <p:grpSp>
        <p:nvGrpSpPr>
          <p:cNvPr id="5" name="Group 133"/>
          <p:cNvGrpSpPr>
            <a:grpSpLocks/>
          </p:cNvGrpSpPr>
          <p:nvPr/>
        </p:nvGrpSpPr>
        <p:grpSpPr bwMode="auto">
          <a:xfrm>
            <a:off x="5668963" y="2287588"/>
            <a:ext cx="3462337" cy="2735262"/>
            <a:chOff x="3555" y="1729"/>
            <a:chExt cx="2181" cy="1723"/>
          </a:xfrm>
        </p:grpSpPr>
        <p:sp>
          <p:nvSpPr>
            <p:cNvPr id="1233949" name="Rectangle 29"/>
            <p:cNvSpPr>
              <a:spLocks noChangeAspect="1" noChangeArrowheads="1"/>
            </p:cNvSpPr>
            <p:nvPr/>
          </p:nvSpPr>
          <p:spPr bwMode="auto">
            <a:xfrm>
              <a:off x="3555" y="1729"/>
              <a:ext cx="2167" cy="1723"/>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50" name="Rectangle 30"/>
            <p:cNvSpPr>
              <a:spLocks noChangeAspect="1" noChangeArrowheads="1"/>
            </p:cNvSpPr>
            <p:nvPr/>
          </p:nvSpPr>
          <p:spPr bwMode="auto">
            <a:xfrm>
              <a:off x="3763" y="1935"/>
              <a:ext cx="1707" cy="1420"/>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51" name="Freeform 31"/>
            <p:cNvSpPr>
              <a:spLocks noChangeAspect="1"/>
            </p:cNvSpPr>
            <p:nvPr/>
          </p:nvSpPr>
          <p:spPr bwMode="auto">
            <a:xfrm>
              <a:off x="4257" y="1965"/>
              <a:ext cx="298" cy="333"/>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52" name="Freeform 32"/>
            <p:cNvSpPr>
              <a:spLocks noChangeAspect="1"/>
            </p:cNvSpPr>
            <p:nvPr/>
          </p:nvSpPr>
          <p:spPr bwMode="auto">
            <a:xfrm>
              <a:off x="4549" y="1987"/>
              <a:ext cx="371" cy="724"/>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53" name="Freeform 33"/>
            <p:cNvSpPr>
              <a:spLocks noChangeAspect="1"/>
            </p:cNvSpPr>
            <p:nvPr/>
          </p:nvSpPr>
          <p:spPr bwMode="auto">
            <a:xfrm>
              <a:off x="5191" y="1990"/>
              <a:ext cx="144" cy="946"/>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151581" name="Group 35"/>
            <p:cNvGrpSpPr>
              <a:grpSpLocks/>
            </p:cNvGrpSpPr>
            <p:nvPr/>
          </p:nvGrpSpPr>
          <p:grpSpPr bwMode="auto">
            <a:xfrm>
              <a:off x="3871" y="1990"/>
              <a:ext cx="1324" cy="352"/>
              <a:chOff x="554" y="1690"/>
              <a:chExt cx="2206" cy="626"/>
            </a:xfrm>
          </p:grpSpPr>
          <p:sp>
            <p:nvSpPr>
              <p:cNvPr id="1233956" name="Freeform 36"/>
              <p:cNvSpPr>
                <a:spLocks noChangeAspect="1"/>
              </p:cNvSpPr>
              <p:nvPr/>
            </p:nvSpPr>
            <p:spPr bwMode="auto">
              <a:xfrm>
                <a:off x="554" y="1690"/>
                <a:ext cx="1141" cy="541"/>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57" name="Freeform 37"/>
              <p:cNvSpPr>
                <a:spLocks noChangeAspect="1"/>
              </p:cNvSpPr>
              <p:nvPr/>
            </p:nvSpPr>
            <p:spPr bwMode="auto">
              <a:xfrm>
                <a:off x="1662" y="2218"/>
                <a:ext cx="1098" cy="98"/>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233958" name="Freeform 38"/>
            <p:cNvSpPr>
              <a:spLocks noChangeAspect="1"/>
            </p:cNvSpPr>
            <p:nvPr/>
          </p:nvSpPr>
          <p:spPr bwMode="auto">
            <a:xfrm>
              <a:off x="3838" y="2887"/>
              <a:ext cx="376" cy="152"/>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59" name="Freeform 39"/>
            <p:cNvSpPr>
              <a:spLocks noChangeAspect="1"/>
            </p:cNvSpPr>
            <p:nvPr/>
          </p:nvSpPr>
          <p:spPr bwMode="auto">
            <a:xfrm>
              <a:off x="4214" y="3039"/>
              <a:ext cx="499" cy="284"/>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60" name="Freeform 40"/>
            <p:cNvSpPr>
              <a:spLocks noChangeAspect="1"/>
            </p:cNvSpPr>
            <p:nvPr/>
          </p:nvSpPr>
          <p:spPr bwMode="auto">
            <a:xfrm>
              <a:off x="3972" y="2713"/>
              <a:ext cx="616" cy="116"/>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51585" name="Text Box 76"/>
            <p:cNvSpPr txBox="1">
              <a:spLocks noChangeAspect="1" noChangeArrowheads="1"/>
            </p:cNvSpPr>
            <p:nvPr/>
          </p:nvSpPr>
          <p:spPr bwMode="auto">
            <a:xfrm rot="4682296">
              <a:off x="5095" y="2687"/>
              <a:ext cx="467" cy="144"/>
            </a:xfrm>
            <a:prstGeom prst="rect">
              <a:avLst/>
            </a:prstGeom>
            <a:noFill/>
            <a:ln w="9525" algn="ctr">
              <a:noFill/>
              <a:miter lim="800000"/>
              <a:headEnd/>
              <a:tailEnd/>
            </a:ln>
          </p:spPr>
          <p:txBody>
            <a:bodyPr>
              <a:spAutoFit/>
            </a:bodyPr>
            <a:lstStyle/>
            <a:p>
              <a:r>
                <a:rPr lang="en-GB" sz="900">
                  <a:solidFill>
                    <a:schemeClr val="tx1"/>
                  </a:solidFill>
                  <a:effectLst/>
                  <a:latin typeface="Calibri" pitchFamily="34" charset="0"/>
                </a:rPr>
                <a:t>solidus</a:t>
              </a:r>
            </a:p>
          </p:txBody>
        </p:sp>
        <p:sp>
          <p:nvSpPr>
            <p:cNvPr id="151586" name="Text Box 80"/>
            <p:cNvSpPr txBox="1">
              <a:spLocks noChangeAspect="1" noChangeArrowheads="1"/>
            </p:cNvSpPr>
            <p:nvPr/>
          </p:nvSpPr>
          <p:spPr bwMode="auto">
            <a:xfrm>
              <a:off x="4118" y="1752"/>
              <a:ext cx="1023" cy="150"/>
            </a:xfrm>
            <a:prstGeom prst="rect">
              <a:avLst/>
            </a:prstGeom>
            <a:noFill/>
            <a:ln w="9525" algn="ctr">
              <a:noFill/>
              <a:miter lim="800000"/>
              <a:headEnd/>
              <a:tailEnd/>
            </a:ln>
          </p:spPr>
          <p:txBody>
            <a:bodyPr>
              <a:spAutoFit/>
            </a:bodyPr>
            <a:lstStyle/>
            <a:p>
              <a:pPr>
                <a:lnSpc>
                  <a:spcPct val="80000"/>
                </a:lnSpc>
              </a:pPr>
              <a:r>
                <a:rPr lang="en-GB" sz="1200">
                  <a:solidFill>
                    <a:schemeClr val="tx1"/>
                  </a:solidFill>
                  <a:effectLst/>
                  <a:latin typeface="Calibri" pitchFamily="34" charset="0"/>
                </a:rPr>
                <a:t>Temperature (°C)</a:t>
              </a:r>
            </a:p>
          </p:txBody>
        </p:sp>
        <p:sp>
          <p:nvSpPr>
            <p:cNvPr id="151587" name="Text Box 81"/>
            <p:cNvSpPr txBox="1">
              <a:spLocks noChangeAspect="1" noChangeArrowheads="1"/>
            </p:cNvSpPr>
            <p:nvPr/>
          </p:nvSpPr>
          <p:spPr bwMode="auto">
            <a:xfrm>
              <a:off x="3627" y="1861"/>
              <a:ext cx="251"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400</a:t>
              </a:r>
            </a:p>
          </p:txBody>
        </p:sp>
        <p:sp>
          <p:nvSpPr>
            <p:cNvPr id="151588" name="Text Box 82"/>
            <p:cNvSpPr txBox="1">
              <a:spLocks noChangeAspect="1" noChangeArrowheads="1"/>
            </p:cNvSpPr>
            <p:nvPr/>
          </p:nvSpPr>
          <p:spPr bwMode="auto">
            <a:xfrm>
              <a:off x="3876" y="1861"/>
              <a:ext cx="254"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500</a:t>
              </a:r>
            </a:p>
          </p:txBody>
        </p:sp>
        <p:sp>
          <p:nvSpPr>
            <p:cNvPr id="151589" name="Text Box 83"/>
            <p:cNvSpPr txBox="1">
              <a:spLocks noChangeAspect="1" noChangeArrowheads="1"/>
            </p:cNvSpPr>
            <p:nvPr/>
          </p:nvSpPr>
          <p:spPr bwMode="auto">
            <a:xfrm>
              <a:off x="4118" y="1861"/>
              <a:ext cx="253"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600</a:t>
              </a:r>
            </a:p>
          </p:txBody>
        </p:sp>
        <p:sp>
          <p:nvSpPr>
            <p:cNvPr id="151590" name="Text Box 84"/>
            <p:cNvSpPr txBox="1">
              <a:spLocks noChangeAspect="1" noChangeArrowheads="1"/>
            </p:cNvSpPr>
            <p:nvPr/>
          </p:nvSpPr>
          <p:spPr bwMode="auto">
            <a:xfrm>
              <a:off x="4372" y="1861"/>
              <a:ext cx="252"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700</a:t>
              </a:r>
            </a:p>
          </p:txBody>
        </p:sp>
        <p:sp>
          <p:nvSpPr>
            <p:cNvPr id="151591" name="Text Box 85"/>
            <p:cNvSpPr txBox="1">
              <a:spLocks noChangeAspect="1" noChangeArrowheads="1"/>
            </p:cNvSpPr>
            <p:nvPr/>
          </p:nvSpPr>
          <p:spPr bwMode="auto">
            <a:xfrm>
              <a:off x="4613" y="1861"/>
              <a:ext cx="253"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800</a:t>
              </a:r>
            </a:p>
          </p:txBody>
        </p:sp>
        <p:sp>
          <p:nvSpPr>
            <p:cNvPr id="151592" name="Text Box 86"/>
            <p:cNvSpPr txBox="1">
              <a:spLocks noChangeAspect="1" noChangeArrowheads="1"/>
            </p:cNvSpPr>
            <p:nvPr/>
          </p:nvSpPr>
          <p:spPr bwMode="auto">
            <a:xfrm>
              <a:off x="4857" y="1861"/>
              <a:ext cx="253"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900</a:t>
              </a:r>
            </a:p>
          </p:txBody>
        </p:sp>
        <p:sp>
          <p:nvSpPr>
            <p:cNvPr id="151593" name="Text Box 87"/>
            <p:cNvSpPr txBox="1">
              <a:spLocks noChangeAspect="1" noChangeArrowheads="1"/>
            </p:cNvSpPr>
            <p:nvPr/>
          </p:nvSpPr>
          <p:spPr bwMode="auto">
            <a:xfrm>
              <a:off x="5071" y="1861"/>
              <a:ext cx="299"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1000</a:t>
              </a:r>
            </a:p>
          </p:txBody>
        </p:sp>
        <p:sp>
          <p:nvSpPr>
            <p:cNvPr id="151594" name="Text Box 88"/>
            <p:cNvSpPr txBox="1">
              <a:spLocks noChangeAspect="1" noChangeArrowheads="1"/>
            </p:cNvSpPr>
            <p:nvPr/>
          </p:nvSpPr>
          <p:spPr bwMode="auto">
            <a:xfrm>
              <a:off x="5327" y="1861"/>
              <a:ext cx="293"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1100</a:t>
              </a:r>
            </a:p>
          </p:txBody>
        </p:sp>
        <p:sp>
          <p:nvSpPr>
            <p:cNvPr id="151595" name="Text Box 89"/>
            <p:cNvSpPr txBox="1">
              <a:spLocks noChangeAspect="1" noChangeArrowheads="1"/>
            </p:cNvSpPr>
            <p:nvPr/>
          </p:nvSpPr>
          <p:spPr bwMode="auto">
            <a:xfrm rot="16200000">
              <a:off x="3296" y="2511"/>
              <a:ext cx="692" cy="174"/>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Pressure (GPa)</a:t>
              </a:r>
            </a:p>
          </p:txBody>
        </p:sp>
        <p:sp>
          <p:nvSpPr>
            <p:cNvPr id="151596" name="Text Box 90"/>
            <p:cNvSpPr txBox="1">
              <a:spLocks noChangeAspect="1" noChangeArrowheads="1"/>
            </p:cNvSpPr>
            <p:nvPr/>
          </p:nvSpPr>
          <p:spPr bwMode="auto">
            <a:xfrm>
              <a:off x="3647" y="2088"/>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1</a:t>
              </a:r>
            </a:p>
          </p:txBody>
        </p:sp>
        <p:sp>
          <p:nvSpPr>
            <p:cNvPr id="151597" name="Text Box 91"/>
            <p:cNvSpPr txBox="1">
              <a:spLocks noChangeAspect="1" noChangeArrowheads="1"/>
            </p:cNvSpPr>
            <p:nvPr/>
          </p:nvSpPr>
          <p:spPr bwMode="auto">
            <a:xfrm>
              <a:off x="3647" y="2265"/>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2</a:t>
              </a:r>
            </a:p>
          </p:txBody>
        </p:sp>
        <p:sp>
          <p:nvSpPr>
            <p:cNvPr id="151598" name="Text Box 92"/>
            <p:cNvSpPr txBox="1">
              <a:spLocks noChangeAspect="1" noChangeArrowheads="1"/>
            </p:cNvSpPr>
            <p:nvPr/>
          </p:nvSpPr>
          <p:spPr bwMode="auto">
            <a:xfrm>
              <a:off x="3647" y="2446"/>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3</a:t>
              </a:r>
            </a:p>
          </p:txBody>
        </p:sp>
        <p:sp>
          <p:nvSpPr>
            <p:cNvPr id="151599" name="Text Box 93"/>
            <p:cNvSpPr txBox="1">
              <a:spLocks noChangeAspect="1" noChangeArrowheads="1"/>
            </p:cNvSpPr>
            <p:nvPr/>
          </p:nvSpPr>
          <p:spPr bwMode="auto">
            <a:xfrm>
              <a:off x="3647" y="2619"/>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4</a:t>
              </a:r>
            </a:p>
          </p:txBody>
        </p:sp>
        <p:sp>
          <p:nvSpPr>
            <p:cNvPr id="151600" name="Text Box 94"/>
            <p:cNvSpPr txBox="1">
              <a:spLocks noChangeAspect="1" noChangeArrowheads="1"/>
            </p:cNvSpPr>
            <p:nvPr/>
          </p:nvSpPr>
          <p:spPr bwMode="auto">
            <a:xfrm>
              <a:off x="3647" y="2799"/>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5</a:t>
              </a:r>
            </a:p>
          </p:txBody>
        </p:sp>
        <p:sp>
          <p:nvSpPr>
            <p:cNvPr id="151601" name="Text Box 95"/>
            <p:cNvSpPr txBox="1">
              <a:spLocks noChangeAspect="1" noChangeArrowheads="1"/>
            </p:cNvSpPr>
            <p:nvPr/>
          </p:nvSpPr>
          <p:spPr bwMode="auto">
            <a:xfrm>
              <a:off x="3647" y="2980"/>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6</a:t>
              </a:r>
            </a:p>
          </p:txBody>
        </p:sp>
        <p:sp>
          <p:nvSpPr>
            <p:cNvPr id="151602" name="Text Box 96"/>
            <p:cNvSpPr txBox="1">
              <a:spLocks noChangeAspect="1" noChangeArrowheads="1"/>
            </p:cNvSpPr>
            <p:nvPr/>
          </p:nvSpPr>
          <p:spPr bwMode="auto">
            <a:xfrm>
              <a:off x="3647" y="3157"/>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7</a:t>
              </a:r>
            </a:p>
          </p:txBody>
        </p:sp>
        <p:sp>
          <p:nvSpPr>
            <p:cNvPr id="151603" name="Text Box 97"/>
            <p:cNvSpPr txBox="1">
              <a:spLocks noChangeAspect="1" noChangeArrowheads="1"/>
            </p:cNvSpPr>
            <p:nvPr/>
          </p:nvSpPr>
          <p:spPr bwMode="auto">
            <a:xfrm>
              <a:off x="3647" y="3332"/>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8</a:t>
              </a:r>
            </a:p>
          </p:txBody>
        </p:sp>
        <p:sp>
          <p:nvSpPr>
            <p:cNvPr id="151604" name="Text Box 98"/>
            <p:cNvSpPr txBox="1">
              <a:spLocks noChangeAspect="1" noChangeArrowheads="1"/>
            </p:cNvSpPr>
            <p:nvPr/>
          </p:nvSpPr>
          <p:spPr bwMode="auto">
            <a:xfrm>
              <a:off x="5356" y="1964"/>
              <a:ext cx="380" cy="173"/>
            </a:xfrm>
            <a:prstGeom prst="rect">
              <a:avLst/>
            </a:prstGeom>
            <a:noFill/>
            <a:ln w="9525" algn="ctr">
              <a:noFill/>
              <a:miter lim="800000"/>
              <a:headEnd/>
              <a:tailEnd/>
            </a:ln>
          </p:spPr>
          <p:txBody>
            <a:bodyPr>
              <a:spAutoFit/>
            </a:bodyPr>
            <a:lstStyle/>
            <a:p>
              <a:pPr algn="r"/>
              <a:r>
                <a:rPr lang="en-GB" sz="1200">
                  <a:solidFill>
                    <a:schemeClr val="tx1"/>
                  </a:solidFill>
                  <a:effectLst/>
                  <a:latin typeface="Calibri" pitchFamily="34" charset="0"/>
                </a:rPr>
                <a:t> (km)</a:t>
              </a:r>
            </a:p>
          </p:txBody>
        </p:sp>
        <p:sp>
          <p:nvSpPr>
            <p:cNvPr id="151605" name="Text Box 99"/>
            <p:cNvSpPr txBox="1">
              <a:spLocks noChangeAspect="1" noChangeArrowheads="1"/>
            </p:cNvSpPr>
            <p:nvPr/>
          </p:nvSpPr>
          <p:spPr bwMode="auto">
            <a:xfrm>
              <a:off x="5458" y="2188"/>
              <a:ext cx="209"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50</a:t>
              </a:r>
            </a:p>
          </p:txBody>
        </p:sp>
        <p:sp>
          <p:nvSpPr>
            <p:cNvPr id="151606" name="Text Box 101"/>
            <p:cNvSpPr txBox="1">
              <a:spLocks noChangeAspect="1" noChangeArrowheads="1"/>
            </p:cNvSpPr>
            <p:nvPr/>
          </p:nvSpPr>
          <p:spPr bwMode="auto">
            <a:xfrm>
              <a:off x="5458" y="2486"/>
              <a:ext cx="246"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100</a:t>
              </a:r>
            </a:p>
          </p:txBody>
        </p:sp>
        <p:sp>
          <p:nvSpPr>
            <p:cNvPr id="151607" name="Text Box 102"/>
            <p:cNvSpPr txBox="1">
              <a:spLocks noChangeAspect="1" noChangeArrowheads="1"/>
            </p:cNvSpPr>
            <p:nvPr/>
          </p:nvSpPr>
          <p:spPr bwMode="auto">
            <a:xfrm>
              <a:off x="5458" y="2791"/>
              <a:ext cx="234"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150</a:t>
              </a:r>
            </a:p>
          </p:txBody>
        </p:sp>
        <p:sp>
          <p:nvSpPr>
            <p:cNvPr id="151608" name="Text Box 104"/>
            <p:cNvSpPr txBox="1">
              <a:spLocks noChangeAspect="1" noChangeArrowheads="1"/>
            </p:cNvSpPr>
            <p:nvPr/>
          </p:nvSpPr>
          <p:spPr bwMode="auto">
            <a:xfrm>
              <a:off x="5458" y="3089"/>
              <a:ext cx="234"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200</a:t>
              </a:r>
            </a:p>
          </p:txBody>
        </p:sp>
        <p:sp>
          <p:nvSpPr>
            <p:cNvPr id="151609" name="Text Box 105"/>
            <p:cNvSpPr txBox="1">
              <a:spLocks noChangeAspect="1" noChangeArrowheads="1"/>
            </p:cNvSpPr>
            <p:nvPr/>
          </p:nvSpPr>
          <p:spPr bwMode="auto">
            <a:xfrm>
              <a:off x="5458" y="3315"/>
              <a:ext cx="234"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240</a:t>
              </a:r>
            </a:p>
          </p:txBody>
        </p:sp>
        <p:sp>
          <p:nvSpPr>
            <p:cNvPr id="1234026" name="Line 106"/>
            <p:cNvSpPr>
              <a:spLocks noChangeAspect="1" noChangeShapeType="1"/>
            </p:cNvSpPr>
            <p:nvPr/>
          </p:nvSpPr>
          <p:spPr bwMode="auto">
            <a:xfrm>
              <a:off x="3764" y="2115"/>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27" name="Line 107"/>
            <p:cNvSpPr>
              <a:spLocks noChangeAspect="1" noChangeShapeType="1"/>
            </p:cNvSpPr>
            <p:nvPr/>
          </p:nvSpPr>
          <p:spPr bwMode="auto">
            <a:xfrm>
              <a:off x="3764" y="2292"/>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28" name="Line 108"/>
            <p:cNvSpPr>
              <a:spLocks noChangeAspect="1" noChangeShapeType="1"/>
            </p:cNvSpPr>
            <p:nvPr/>
          </p:nvSpPr>
          <p:spPr bwMode="auto">
            <a:xfrm>
              <a:off x="3764" y="2472"/>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29" name="Line 109"/>
            <p:cNvSpPr>
              <a:spLocks noChangeAspect="1" noChangeShapeType="1"/>
            </p:cNvSpPr>
            <p:nvPr/>
          </p:nvSpPr>
          <p:spPr bwMode="auto">
            <a:xfrm>
              <a:off x="3764" y="2649"/>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0" name="Line 110"/>
            <p:cNvSpPr>
              <a:spLocks noChangeAspect="1" noChangeShapeType="1"/>
            </p:cNvSpPr>
            <p:nvPr/>
          </p:nvSpPr>
          <p:spPr bwMode="auto">
            <a:xfrm>
              <a:off x="3764" y="2829"/>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1" name="Line 111"/>
            <p:cNvSpPr>
              <a:spLocks noChangeAspect="1" noChangeShapeType="1"/>
            </p:cNvSpPr>
            <p:nvPr/>
          </p:nvSpPr>
          <p:spPr bwMode="auto">
            <a:xfrm>
              <a:off x="3764" y="3005"/>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2" name="Line 112"/>
            <p:cNvSpPr>
              <a:spLocks noChangeAspect="1" noChangeShapeType="1"/>
            </p:cNvSpPr>
            <p:nvPr/>
          </p:nvSpPr>
          <p:spPr bwMode="auto">
            <a:xfrm>
              <a:off x="3764" y="3185"/>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3" name="Line 113"/>
            <p:cNvSpPr>
              <a:spLocks noChangeAspect="1" noChangeShapeType="1"/>
            </p:cNvSpPr>
            <p:nvPr/>
          </p:nvSpPr>
          <p:spPr bwMode="auto">
            <a:xfrm>
              <a:off x="4009"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4" name="Line 114"/>
            <p:cNvSpPr>
              <a:spLocks noChangeAspect="1" noChangeShapeType="1"/>
            </p:cNvSpPr>
            <p:nvPr/>
          </p:nvSpPr>
          <p:spPr bwMode="auto">
            <a:xfrm>
              <a:off x="4253"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5" name="Line 115"/>
            <p:cNvSpPr>
              <a:spLocks noChangeAspect="1" noChangeShapeType="1"/>
            </p:cNvSpPr>
            <p:nvPr/>
          </p:nvSpPr>
          <p:spPr bwMode="auto">
            <a:xfrm>
              <a:off x="4497"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6" name="Line 116"/>
            <p:cNvSpPr>
              <a:spLocks noChangeAspect="1" noChangeShapeType="1"/>
            </p:cNvSpPr>
            <p:nvPr/>
          </p:nvSpPr>
          <p:spPr bwMode="auto">
            <a:xfrm>
              <a:off x="4739"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7" name="Line 117"/>
            <p:cNvSpPr>
              <a:spLocks noChangeAspect="1" noChangeShapeType="1"/>
            </p:cNvSpPr>
            <p:nvPr/>
          </p:nvSpPr>
          <p:spPr bwMode="auto">
            <a:xfrm>
              <a:off x="4983"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8" name="Line 118"/>
            <p:cNvSpPr>
              <a:spLocks noChangeAspect="1" noChangeShapeType="1"/>
            </p:cNvSpPr>
            <p:nvPr/>
          </p:nvSpPr>
          <p:spPr bwMode="auto">
            <a:xfrm>
              <a:off x="5225"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1623" name="Text Box 121"/>
            <p:cNvSpPr txBox="1">
              <a:spLocks noChangeAspect="1" noChangeArrowheads="1"/>
            </p:cNvSpPr>
            <p:nvPr/>
          </p:nvSpPr>
          <p:spPr bwMode="auto">
            <a:xfrm>
              <a:off x="4710" y="2980"/>
              <a:ext cx="671" cy="300"/>
            </a:xfrm>
            <a:prstGeom prst="rect">
              <a:avLst/>
            </a:prstGeom>
            <a:solidFill>
              <a:schemeClr val="bg1"/>
            </a:solidFill>
            <a:ln w="19050" algn="ctr">
              <a:solidFill>
                <a:schemeClr val="tx1"/>
              </a:solidFill>
              <a:miter lim="800000"/>
              <a:headEnd/>
              <a:tailEnd/>
            </a:ln>
          </p:spPr>
          <p:txBody>
            <a:bodyPr>
              <a:spAutoFit/>
            </a:bodyPr>
            <a:lstStyle/>
            <a:p>
              <a:pPr algn="ctr"/>
              <a:r>
                <a:rPr lang="en-GB" sz="1200" b="1">
                  <a:solidFill>
                    <a:schemeClr val="tx1"/>
                  </a:solidFill>
                  <a:effectLst/>
                  <a:latin typeface="Calibri" pitchFamily="34" charset="0"/>
                </a:rPr>
                <a:t>Peridotite</a:t>
              </a:r>
            </a:p>
            <a:p>
              <a:pPr algn="ctr"/>
              <a:r>
                <a:rPr lang="en-GB" sz="1200" b="1">
                  <a:solidFill>
                    <a:schemeClr val="tx1"/>
                  </a:solidFill>
                  <a:effectLst/>
                  <a:latin typeface="Calibri" pitchFamily="34" charset="0"/>
                </a:rPr>
                <a:t>+ H</a:t>
              </a:r>
              <a:r>
                <a:rPr lang="en-GB" sz="1200" b="1" baseline="-25000">
                  <a:solidFill>
                    <a:schemeClr val="tx1"/>
                  </a:solidFill>
                  <a:effectLst/>
                  <a:latin typeface="Calibri" pitchFamily="34" charset="0"/>
                </a:rPr>
                <a:t>2</a:t>
              </a:r>
              <a:r>
                <a:rPr lang="en-GB" sz="1200" b="1">
                  <a:solidFill>
                    <a:schemeClr val="tx1"/>
                  </a:solidFill>
                  <a:effectLst/>
                  <a:latin typeface="Calibri" pitchFamily="34" charset="0"/>
                </a:rPr>
                <a:t>O</a:t>
              </a:r>
            </a:p>
          </p:txBody>
        </p:sp>
        <p:sp>
          <p:nvSpPr>
            <p:cNvPr id="1234042" name="Freeform 122"/>
            <p:cNvSpPr>
              <a:spLocks/>
            </p:cNvSpPr>
            <p:nvPr/>
          </p:nvSpPr>
          <p:spPr bwMode="auto">
            <a:xfrm>
              <a:off x="4566" y="2292"/>
              <a:ext cx="630" cy="50"/>
            </a:xfrm>
            <a:custGeom>
              <a:avLst/>
              <a:gdLst/>
              <a:ahLst/>
              <a:cxnLst>
                <a:cxn ang="0">
                  <a:pos x="0" y="0"/>
                </a:cxn>
                <a:cxn ang="0">
                  <a:pos x="564" y="84"/>
                </a:cxn>
                <a:cxn ang="0">
                  <a:pos x="1050" y="90"/>
                </a:cxn>
              </a:cxnLst>
              <a:rect l="0" t="0" r="r" b="b"/>
              <a:pathLst>
                <a:path w="1050" h="90">
                  <a:moveTo>
                    <a:pt x="0" y="0"/>
                  </a:moveTo>
                  <a:lnTo>
                    <a:pt x="564" y="84"/>
                  </a:lnTo>
                  <a:lnTo>
                    <a:pt x="1050" y="9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234043" name="Freeform 123"/>
            <p:cNvSpPr>
              <a:spLocks/>
            </p:cNvSpPr>
            <p:nvPr/>
          </p:nvSpPr>
          <p:spPr bwMode="auto">
            <a:xfrm>
              <a:off x="4506" y="2303"/>
              <a:ext cx="682" cy="179"/>
            </a:xfrm>
            <a:custGeom>
              <a:avLst/>
              <a:gdLst/>
              <a:ahLst/>
              <a:cxnLst>
                <a:cxn ang="0">
                  <a:pos x="81" y="0"/>
                </a:cxn>
                <a:cxn ang="0">
                  <a:pos x="609" y="81"/>
                </a:cxn>
                <a:cxn ang="0">
                  <a:pos x="1134" y="90"/>
                </a:cxn>
                <a:cxn ang="0">
                  <a:pos x="1137" y="318"/>
                </a:cxn>
                <a:cxn ang="0">
                  <a:pos x="591" y="315"/>
                </a:cxn>
                <a:cxn ang="0">
                  <a:pos x="0" y="237"/>
                </a:cxn>
                <a:cxn ang="0">
                  <a:pos x="81" y="0"/>
                </a:cxn>
              </a:cxnLst>
              <a:rect l="0" t="0" r="r" b="b"/>
              <a:pathLst>
                <a:path w="1137" h="318">
                  <a:moveTo>
                    <a:pt x="81" y="0"/>
                  </a:moveTo>
                  <a:lnTo>
                    <a:pt x="609" y="81"/>
                  </a:lnTo>
                  <a:lnTo>
                    <a:pt x="1134" y="90"/>
                  </a:lnTo>
                  <a:lnTo>
                    <a:pt x="1137" y="318"/>
                  </a:lnTo>
                  <a:lnTo>
                    <a:pt x="591" y="315"/>
                  </a:lnTo>
                  <a:lnTo>
                    <a:pt x="0" y="237"/>
                  </a:lnTo>
                  <a:lnTo>
                    <a:pt x="81" y="0"/>
                  </a:lnTo>
                  <a:close/>
                </a:path>
              </a:pathLst>
            </a:custGeom>
            <a:solidFill>
              <a:srgbClr val="66FF33">
                <a:alpha val="60001"/>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51626" name="Group 124"/>
            <p:cNvGrpSpPr>
              <a:grpSpLocks/>
            </p:cNvGrpSpPr>
            <p:nvPr/>
          </p:nvGrpSpPr>
          <p:grpSpPr bwMode="auto">
            <a:xfrm>
              <a:off x="3954" y="1969"/>
              <a:ext cx="610" cy="1296"/>
              <a:chOff x="692" y="1654"/>
              <a:chExt cx="1017" cy="2300"/>
            </a:xfrm>
          </p:grpSpPr>
          <p:grpSp>
            <p:nvGrpSpPr>
              <p:cNvPr id="151628" name="Group 125"/>
              <p:cNvGrpSpPr>
                <a:grpSpLocks/>
              </p:cNvGrpSpPr>
              <p:nvPr/>
            </p:nvGrpSpPr>
            <p:grpSpPr bwMode="auto">
              <a:xfrm>
                <a:off x="824" y="1654"/>
                <a:ext cx="885" cy="1893"/>
                <a:chOff x="824" y="1654"/>
                <a:chExt cx="885" cy="1893"/>
              </a:xfrm>
            </p:grpSpPr>
            <p:sp>
              <p:nvSpPr>
                <p:cNvPr id="1234046" name="Freeform 126"/>
                <p:cNvSpPr>
                  <a:spLocks noChangeAspect="1"/>
                </p:cNvSpPr>
                <p:nvPr/>
              </p:nvSpPr>
              <p:spPr bwMode="auto">
                <a:xfrm>
                  <a:off x="824" y="1654"/>
                  <a:ext cx="864" cy="570"/>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4047" name="Freeform 127"/>
                <p:cNvSpPr>
                  <a:spLocks noChangeAspect="1"/>
                </p:cNvSpPr>
                <p:nvPr/>
              </p:nvSpPr>
              <p:spPr bwMode="auto">
                <a:xfrm>
                  <a:off x="1122" y="2218"/>
                  <a:ext cx="587" cy="1329"/>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34048" name="Freeform 128"/>
              <p:cNvSpPr>
                <a:spLocks noChangeAspect="1"/>
              </p:cNvSpPr>
              <p:nvPr/>
            </p:nvSpPr>
            <p:spPr bwMode="auto">
              <a:xfrm>
                <a:off x="692" y="3546"/>
                <a:ext cx="430" cy="408"/>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34049" name="Freeform 129"/>
            <p:cNvSpPr>
              <a:spLocks/>
            </p:cNvSpPr>
            <p:nvPr/>
          </p:nvSpPr>
          <p:spPr bwMode="auto">
            <a:xfrm>
              <a:off x="5195" y="1993"/>
              <a:ext cx="139" cy="939"/>
            </a:xfrm>
            <a:custGeom>
              <a:avLst/>
              <a:gdLst/>
              <a:ahLst/>
              <a:cxnLst>
                <a:cxn ang="0">
                  <a:pos x="231" y="0"/>
                </a:cxn>
                <a:cxn ang="0">
                  <a:pos x="123" y="68"/>
                </a:cxn>
                <a:cxn ang="0">
                  <a:pos x="31" y="260"/>
                </a:cxn>
                <a:cxn ang="0">
                  <a:pos x="3" y="644"/>
                </a:cxn>
                <a:cxn ang="0">
                  <a:pos x="11" y="876"/>
                </a:cxn>
                <a:cxn ang="0">
                  <a:pos x="67" y="1228"/>
                </a:cxn>
                <a:cxn ang="0">
                  <a:pos x="127" y="1452"/>
                </a:cxn>
                <a:cxn ang="0">
                  <a:pos x="219" y="1668"/>
                </a:cxn>
              </a:cxnLst>
              <a:rect l="0" t="0" r="r" b="b"/>
              <a:pathLst>
                <a:path w="231" h="1668">
                  <a:moveTo>
                    <a:pt x="231" y="0"/>
                  </a:moveTo>
                  <a:cubicBezTo>
                    <a:pt x="212" y="11"/>
                    <a:pt x="156" y="25"/>
                    <a:pt x="123" y="68"/>
                  </a:cubicBezTo>
                  <a:cubicBezTo>
                    <a:pt x="90" y="111"/>
                    <a:pt x="51" y="164"/>
                    <a:pt x="31" y="260"/>
                  </a:cubicBezTo>
                  <a:cubicBezTo>
                    <a:pt x="11" y="356"/>
                    <a:pt x="6" y="541"/>
                    <a:pt x="3" y="644"/>
                  </a:cubicBezTo>
                  <a:cubicBezTo>
                    <a:pt x="0" y="747"/>
                    <a:pt x="0" y="779"/>
                    <a:pt x="11" y="876"/>
                  </a:cubicBezTo>
                  <a:cubicBezTo>
                    <a:pt x="22" y="973"/>
                    <a:pt x="48" y="1132"/>
                    <a:pt x="67" y="1228"/>
                  </a:cubicBezTo>
                  <a:cubicBezTo>
                    <a:pt x="86" y="1324"/>
                    <a:pt x="102" y="1379"/>
                    <a:pt x="127" y="1452"/>
                  </a:cubicBezTo>
                  <a:cubicBezTo>
                    <a:pt x="152" y="1525"/>
                    <a:pt x="185" y="1596"/>
                    <a:pt x="219" y="1668"/>
                  </a:cubicBezTo>
                </a:path>
              </a:pathLst>
            </a:custGeom>
            <a:noFill/>
            <a:ln w="762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34050" name="Text Box 130"/>
          <p:cNvSpPr txBox="1">
            <a:spLocks noChangeArrowheads="1"/>
          </p:cNvSpPr>
          <p:nvPr/>
        </p:nvSpPr>
        <p:spPr bwMode="auto">
          <a:xfrm>
            <a:off x="5951538" y="3186113"/>
            <a:ext cx="1349375" cy="476250"/>
          </a:xfrm>
          <a:prstGeom prst="rect">
            <a:avLst/>
          </a:prstGeom>
          <a:noFill/>
          <a:ln w="9525" algn="ctr">
            <a:noFill/>
            <a:miter lim="800000"/>
            <a:headEnd/>
            <a:tailEnd/>
          </a:ln>
          <a:effectLst/>
        </p:spPr>
        <p:txBody>
          <a:bodyPr>
            <a:spAutoFit/>
          </a:bodyPr>
          <a:lstStyle/>
          <a:p>
            <a:pPr algn="ctr">
              <a:lnSpc>
                <a:spcPct val="70000"/>
              </a:lnSpc>
              <a:defRPr/>
            </a:pPr>
            <a:r>
              <a:rPr lang="en-GB" dirty="0" err="1" smtClean="0">
                <a:solidFill>
                  <a:schemeClr val="tx1"/>
                </a:solidFill>
                <a:effectLst>
                  <a:outerShdw blurRad="38100" dist="38100" dir="2700000" algn="tl">
                    <a:srgbClr val="FFFFFF"/>
                  </a:outerShdw>
                </a:effectLst>
                <a:latin typeface="Calibri" pitchFamily="34" charset="0"/>
              </a:rPr>
              <a:t>Amph</a:t>
            </a:r>
            <a:r>
              <a:rPr lang="en-GB" dirty="0" smtClean="0">
                <a:solidFill>
                  <a:schemeClr val="tx1"/>
                </a:solidFill>
                <a:effectLst>
                  <a:outerShdw blurRad="38100" dist="38100" dir="2700000" algn="tl">
                    <a:srgbClr val="FFFFFF"/>
                  </a:outerShdw>
                </a:effectLst>
                <a:latin typeface="Calibri" pitchFamily="34" charset="0"/>
              </a:rPr>
              <a:t>-out range</a:t>
            </a:r>
            <a:endParaRPr lang="en-GB" dirty="0">
              <a:solidFill>
                <a:schemeClr val="tx1"/>
              </a:solidFill>
              <a:effectLst>
                <a:outerShdw blurRad="38100" dist="38100" dir="2700000" algn="tl">
                  <a:srgbClr val="FFFFFF"/>
                </a:outerShdw>
              </a:effectLst>
              <a:latin typeface="Calibri" pitchFamily="34" charset="0"/>
            </a:endParaRPr>
          </a:p>
        </p:txBody>
      </p:sp>
      <p:sp>
        <p:nvSpPr>
          <p:cNvPr id="1233947" name="Text Box 27"/>
          <p:cNvSpPr txBox="1">
            <a:spLocks noChangeArrowheads="1"/>
          </p:cNvSpPr>
          <p:nvPr/>
        </p:nvSpPr>
        <p:spPr bwMode="auto">
          <a:xfrm>
            <a:off x="-14288" y="6127750"/>
            <a:ext cx="3870326" cy="457200"/>
          </a:xfrm>
          <a:prstGeom prst="rect">
            <a:avLst/>
          </a:prstGeom>
          <a:noFill/>
          <a:ln w="9525" algn="ctr">
            <a:noFill/>
            <a:miter lim="800000"/>
            <a:headEnd/>
            <a:tailEnd/>
          </a:ln>
          <a:effectLst/>
        </p:spPr>
        <p:txBody>
          <a:bodyPr>
            <a:spAutoFit/>
          </a:bodyPr>
          <a:lstStyle/>
          <a:p>
            <a:pPr>
              <a:spcBef>
                <a:spcPct val="50000"/>
              </a:spcBef>
              <a:defRPr/>
            </a:pPr>
            <a:r>
              <a:rPr lang="en-GB" sz="1200" dirty="0" smtClean="0">
                <a:solidFill>
                  <a:schemeClr val="tx1"/>
                </a:solidFill>
                <a:effectLst>
                  <a:outerShdw blurRad="38100" dist="38100" dir="2700000" algn="tl">
                    <a:srgbClr val="FFFFFF"/>
                  </a:outerShdw>
                </a:effectLst>
                <a:latin typeface="Calibri" pitchFamily="34" charset="0"/>
              </a:rPr>
              <a:t>Syracuse </a:t>
            </a:r>
            <a:r>
              <a:rPr lang="en-GB" sz="1200" dirty="0" smtClean="0">
                <a:solidFill>
                  <a:schemeClr val="tx1"/>
                </a:solidFill>
                <a:effectLst>
                  <a:outerShdw blurRad="38100" dist="38100" dir="2700000" algn="tl">
                    <a:srgbClr val="FFFFFF"/>
                  </a:outerShdw>
                </a:effectLst>
                <a:latin typeface="Calibri" pitchFamily="34" charset="0"/>
              </a:rPr>
              <a:t>and </a:t>
            </a:r>
            <a:r>
              <a:rPr lang="en-GB" sz="1200" dirty="0" err="1" smtClean="0">
                <a:solidFill>
                  <a:schemeClr val="tx1"/>
                </a:solidFill>
                <a:effectLst>
                  <a:outerShdw blurRad="38100" dist="38100" dir="2700000" algn="tl">
                    <a:srgbClr val="FFFFFF"/>
                  </a:outerShdw>
                </a:effectLst>
                <a:latin typeface="Calibri" pitchFamily="34" charset="0"/>
              </a:rPr>
              <a:t>Abers</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smtClean="0">
                <a:solidFill>
                  <a:schemeClr val="tx1"/>
                </a:solidFill>
                <a:effectLst>
                  <a:outerShdw blurRad="38100" dist="38100" dir="2700000" algn="tl">
                    <a:srgbClr val="FFFFFF"/>
                  </a:outerShdw>
                </a:effectLst>
                <a:latin typeface="Calibri" pitchFamily="34" charset="0"/>
              </a:rPr>
              <a:t>2006 (Geochem</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err="1" smtClean="0">
                <a:solidFill>
                  <a:schemeClr val="tx1"/>
                </a:solidFill>
                <a:effectLst>
                  <a:outerShdw blurRad="38100" dist="38100" dir="2700000" algn="tl">
                    <a:srgbClr val="FFFFFF"/>
                  </a:outerShdw>
                </a:effectLst>
                <a:latin typeface="Calibri" pitchFamily="34" charset="0"/>
              </a:rPr>
              <a:t>Geophys</a:t>
            </a:r>
            <a:r>
              <a:rPr lang="en-GB" sz="1200" dirty="0" smtClean="0">
                <a:solidFill>
                  <a:schemeClr val="tx1"/>
                </a:solidFill>
                <a:effectLst>
                  <a:outerShdw blurRad="38100" dist="38100" dir="2700000" algn="tl">
                    <a:srgbClr val="FFFFFF"/>
                  </a:outerShdw>
                </a:effectLst>
                <a:latin typeface="Calibri" pitchFamily="34" charset="0"/>
              </a:rPr>
              <a:t>. </a:t>
            </a:r>
            <a:r>
              <a:rPr lang="en-GB" sz="1200" dirty="0" err="1" smtClean="0">
                <a:solidFill>
                  <a:schemeClr val="tx1"/>
                </a:solidFill>
                <a:effectLst>
                  <a:outerShdw blurRad="38100" dist="38100" dir="2700000" algn="tl">
                    <a:srgbClr val="FFFFFF"/>
                  </a:outerShdw>
                </a:effectLst>
                <a:latin typeface="Calibri" pitchFamily="34" charset="0"/>
              </a:rPr>
              <a:t>Geosyst</a:t>
            </a:r>
            <a:r>
              <a:rPr lang="en-GB" sz="1200" dirty="0" smtClean="0">
                <a:solidFill>
                  <a:schemeClr val="tx1"/>
                </a:solidFill>
                <a:effectLst>
                  <a:outerShdw blurRad="38100" dist="38100" dir="2700000" algn="tl">
                    <a:srgbClr val="FFFFFF"/>
                  </a:outerShdw>
                </a:effectLst>
                <a:latin typeface="Calibri" pitchFamily="34" charset="0"/>
              </a:rPr>
              <a:t>., 7, </a:t>
            </a:r>
            <a:r>
              <a:rPr lang="en-GB" sz="1200" dirty="0" smtClean="0">
                <a:solidFill>
                  <a:schemeClr val="tx1"/>
                </a:solidFill>
                <a:effectLst/>
                <a:latin typeface="Calibri" pitchFamily="34" charset="0"/>
              </a:rPr>
              <a:t>doi:10.1029/2005GC001045)</a:t>
            </a:r>
            <a:endParaRPr lang="en-GB" sz="1200" dirty="0">
              <a:solidFill>
                <a:schemeClr val="tx1"/>
              </a:solidFill>
              <a:effectLst/>
              <a:latin typeface="Calibri" pitchFamily="34" charset="0"/>
            </a:endParaRPr>
          </a:p>
        </p:txBody>
      </p:sp>
      <p:sp>
        <p:nvSpPr>
          <p:cNvPr id="1234067" name="AutoShape 147"/>
          <p:cNvSpPr>
            <a:spLocks/>
          </p:cNvSpPr>
          <p:nvPr/>
        </p:nvSpPr>
        <p:spPr bwMode="auto">
          <a:xfrm>
            <a:off x="8350250" y="3141663"/>
            <a:ext cx="196850" cy="430212"/>
          </a:xfrm>
          <a:prstGeom prst="rightBrace">
            <a:avLst>
              <a:gd name="adj1" fmla="val 18212"/>
              <a:gd name="adj2" fmla="val 50000"/>
            </a:avLst>
          </a:prstGeom>
          <a:noFill/>
          <a:ln w="38100">
            <a:solidFill>
              <a:schemeClr val="tx2"/>
            </a:solidFill>
            <a:round/>
            <a:headEnd/>
            <a:tailEnd/>
          </a:ln>
          <a:effectLst/>
        </p:spPr>
        <p:txBody>
          <a:bodyPr wrap="none" anchor="ctr"/>
          <a:lstStyle/>
          <a:p>
            <a:pPr>
              <a:defRPr/>
            </a:pPr>
            <a:endParaRPr lang="en-GB">
              <a:latin typeface="Calibri" pitchFamily="34" charset="0"/>
            </a:endParaRPr>
          </a:p>
        </p:txBody>
      </p:sp>
      <p:sp>
        <p:nvSpPr>
          <p:cNvPr id="141409" name="AutoShape 97"/>
          <p:cNvSpPr>
            <a:spLocks/>
          </p:cNvSpPr>
          <p:nvPr/>
        </p:nvSpPr>
        <p:spPr bwMode="auto">
          <a:xfrm>
            <a:off x="4957763" y="1308100"/>
            <a:ext cx="255587" cy="854075"/>
          </a:xfrm>
          <a:prstGeom prst="rightBrace">
            <a:avLst>
              <a:gd name="adj1" fmla="val 27847"/>
              <a:gd name="adj2" fmla="val 50000"/>
            </a:avLst>
          </a:prstGeom>
          <a:noFill/>
          <a:ln w="28575">
            <a:solidFill>
              <a:srgbClr val="0066FF"/>
            </a:solidFill>
            <a:round/>
            <a:headEnd/>
            <a:tailEnd/>
          </a:ln>
          <a:effectLst/>
        </p:spPr>
        <p:txBody>
          <a:bodyPr wrap="none" anchor="ctr"/>
          <a:lstStyle/>
          <a:p>
            <a:pPr>
              <a:defRPr/>
            </a:pPr>
            <a:endParaRPr lang="en-GB">
              <a:latin typeface="Calibri" pitchFamily="34" charset="0"/>
            </a:endParaRPr>
          </a:p>
        </p:txBody>
      </p:sp>
      <p:sp>
        <p:nvSpPr>
          <p:cNvPr id="3" name="Text Box 130"/>
          <p:cNvSpPr txBox="1">
            <a:spLocks noChangeArrowheads="1"/>
          </p:cNvSpPr>
          <p:nvPr/>
        </p:nvSpPr>
        <p:spPr bwMode="auto">
          <a:xfrm>
            <a:off x="5148263" y="1509713"/>
            <a:ext cx="384175" cy="457200"/>
          </a:xfrm>
          <a:prstGeom prst="rect">
            <a:avLst/>
          </a:prstGeom>
          <a:noFill/>
          <a:ln w="9525" algn="ctr">
            <a:noFill/>
            <a:miter lim="800000"/>
            <a:headEnd/>
            <a:tailEnd/>
          </a:ln>
          <a:effectLst/>
        </p:spPr>
        <p:txBody>
          <a:bodyPr>
            <a:spAutoFit/>
          </a:bodyPr>
          <a:lstStyle/>
          <a:p>
            <a:pPr algn="ctr">
              <a:defRPr/>
            </a:pPr>
            <a:r>
              <a:rPr lang="en-GB" sz="2400" smtClean="0">
                <a:solidFill>
                  <a:schemeClr val="tx1"/>
                </a:solidFill>
                <a:effectLst>
                  <a:outerShdw blurRad="38100" dist="38100" dir="2700000" algn="tl">
                    <a:srgbClr val="FFFFFF"/>
                  </a:outerShdw>
                </a:effectLst>
                <a:latin typeface="Calibri" pitchFamily="34" charset="0"/>
              </a:rPr>
              <a:t>H</a:t>
            </a:r>
            <a:endParaRPr lang="en-GB" sz="2400">
              <a:solidFill>
                <a:schemeClr val="tx1"/>
              </a:solidFill>
              <a:effectLst>
                <a:outerShdw blurRad="38100" dist="38100" dir="2700000" algn="tl">
                  <a:srgbClr val="FFFFFF"/>
                </a:outerShdw>
              </a:effectLst>
              <a:latin typeface="Calibri" pitchFamily="34" charset="0"/>
            </a:endParaRPr>
          </a:p>
        </p:txBody>
      </p:sp>
      <p:sp>
        <p:nvSpPr>
          <p:cNvPr id="141411" name="Oval 99"/>
          <p:cNvSpPr>
            <a:spLocks noChangeArrowheads="1"/>
          </p:cNvSpPr>
          <p:nvPr/>
        </p:nvSpPr>
        <p:spPr bwMode="auto">
          <a:xfrm>
            <a:off x="4532313" y="6440488"/>
            <a:ext cx="192087" cy="201612"/>
          </a:xfrm>
          <a:prstGeom prst="ellipse">
            <a:avLst/>
          </a:prstGeom>
          <a:noFill/>
          <a:ln w="28575" algn="ctr">
            <a:solidFill>
              <a:srgbClr val="0066FF"/>
            </a:solidFill>
            <a:round/>
            <a:headEnd/>
            <a:tailEnd/>
          </a:ln>
          <a:effectLst/>
        </p:spPr>
        <p:txBody>
          <a:bodyPr wrap="none" anchor="ctr"/>
          <a:lstStyle/>
          <a:p>
            <a:pPr>
              <a:defRPr/>
            </a:pPr>
            <a:endParaRPr lang="en-GB">
              <a:latin typeface="Calibri" pitchFamily="34" charset="0"/>
            </a:endParaRPr>
          </a:p>
        </p:txBody>
      </p:sp>
      <p:sp>
        <p:nvSpPr>
          <p:cNvPr id="1234055" name="Line 135"/>
          <p:cNvSpPr>
            <a:spLocks noChangeShapeType="1"/>
          </p:cNvSpPr>
          <p:nvPr/>
        </p:nvSpPr>
        <p:spPr bwMode="auto">
          <a:xfrm>
            <a:off x="4410075" y="6427788"/>
            <a:ext cx="1774825" cy="0"/>
          </a:xfrm>
          <a:prstGeom prst="line">
            <a:avLst/>
          </a:prstGeom>
          <a:noFill/>
          <a:ln w="38100">
            <a:solidFill>
              <a:srgbClr val="FF0000"/>
            </a:solidFill>
            <a:round/>
            <a:headEnd/>
            <a:tailEnd type="triangle" w="med" len="med"/>
          </a:ln>
          <a:effectLst/>
        </p:spPr>
        <p:txBody>
          <a:bodyPr anchor="ctr"/>
          <a:lstStyle/>
          <a:p>
            <a:pPr>
              <a:defRPr/>
            </a:pPr>
            <a:endParaRPr lang="en-GB">
              <a:latin typeface="Calibri" pitchFamily="34" charset="0"/>
            </a:endParaRPr>
          </a:p>
        </p:txBody>
      </p:sp>
      <p:sp>
        <p:nvSpPr>
          <p:cNvPr id="141412" name="Rectangle 100"/>
          <p:cNvSpPr>
            <a:spLocks noChangeArrowheads="1"/>
          </p:cNvSpPr>
          <p:nvPr/>
        </p:nvSpPr>
        <p:spPr bwMode="auto">
          <a:xfrm>
            <a:off x="3959225" y="4562475"/>
            <a:ext cx="401638" cy="1666875"/>
          </a:xfrm>
          <a:prstGeom prst="rect">
            <a:avLst/>
          </a:prstGeom>
          <a:solidFill>
            <a:srgbClr val="0066FF">
              <a:alpha val="60001"/>
            </a:srgbClr>
          </a:solidFill>
          <a:ln w="9525" algn="ctr">
            <a:solidFill>
              <a:srgbClr val="0066FF"/>
            </a:solidFill>
            <a:miter lim="800000"/>
            <a:headEnd/>
            <a:tailEnd/>
          </a:ln>
          <a:effectLst/>
        </p:spPr>
        <p:txBody>
          <a:bodyPr wrap="none"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3933"/>
                                        </p:tgtEl>
                                        <p:attrNameLst>
                                          <p:attrName>style.visibility</p:attrName>
                                        </p:attrNameLst>
                                      </p:cBhvr>
                                      <p:to>
                                        <p:strVal val="visible"/>
                                      </p:to>
                                    </p:set>
                                    <p:animEffect transition="in" filter="fade">
                                      <p:cBhvr>
                                        <p:cTn id="7" dur="500"/>
                                        <p:tgtEl>
                                          <p:spTgt spid="12339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33947"/>
                                        </p:tgtEl>
                                        <p:attrNameLst>
                                          <p:attrName>style.visibility</p:attrName>
                                        </p:attrNameLst>
                                      </p:cBhvr>
                                      <p:to>
                                        <p:strVal val="visible"/>
                                      </p:to>
                                    </p:set>
                                    <p:animEffect transition="in" filter="fade">
                                      <p:cBhvr>
                                        <p:cTn id="15" dur="500"/>
                                        <p:tgtEl>
                                          <p:spTgt spid="12339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233936"/>
                                        </p:tgtEl>
                                        <p:attrNameLst>
                                          <p:attrName>style.visibility</p:attrName>
                                        </p:attrNameLst>
                                      </p:cBhvr>
                                      <p:to>
                                        <p:strVal val="visible"/>
                                      </p:to>
                                    </p:set>
                                    <p:animEffect transition="in" filter="wipe(right)">
                                      <p:cBhvr>
                                        <p:cTn id="20" dur="1000"/>
                                        <p:tgtEl>
                                          <p:spTgt spid="123393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233934"/>
                                        </p:tgtEl>
                                        <p:attrNameLst>
                                          <p:attrName>style.visibility</p:attrName>
                                        </p:attrNameLst>
                                      </p:cBhvr>
                                      <p:to>
                                        <p:strVal val="visible"/>
                                      </p:to>
                                    </p:set>
                                    <p:animEffect transition="in" filter="wipe(right)">
                                      <p:cBhvr>
                                        <p:cTn id="25" dur="1000"/>
                                        <p:tgtEl>
                                          <p:spTgt spid="12339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233935"/>
                                        </p:tgtEl>
                                        <p:attrNameLst>
                                          <p:attrName>style.visibility</p:attrName>
                                        </p:attrNameLst>
                                      </p:cBhvr>
                                      <p:to>
                                        <p:strVal val="visible"/>
                                      </p:to>
                                    </p:set>
                                    <p:animEffect transition="in" filter="wipe(right)">
                                      <p:cBhvr>
                                        <p:cTn id="30" dur="1000"/>
                                        <p:tgtEl>
                                          <p:spTgt spid="12339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233945"/>
                                        </p:tgtEl>
                                        <p:attrNameLst>
                                          <p:attrName>style.visibility</p:attrName>
                                        </p:attrNameLst>
                                      </p:cBhvr>
                                      <p:to>
                                        <p:strVal val="visible"/>
                                      </p:to>
                                    </p:set>
                                    <p:animEffect transition="in" filter="wipe(right)">
                                      <p:cBhvr>
                                        <p:cTn id="35" dur="1000"/>
                                        <p:tgtEl>
                                          <p:spTgt spid="123394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233946"/>
                                        </p:tgtEl>
                                        <p:attrNameLst>
                                          <p:attrName>style.visibility</p:attrName>
                                        </p:attrNameLst>
                                      </p:cBhvr>
                                      <p:to>
                                        <p:strVal val="visible"/>
                                      </p:to>
                                    </p:set>
                                    <p:animEffect transition="in" filter="wipe(right)">
                                      <p:cBhvr>
                                        <p:cTn id="40" dur="1000"/>
                                        <p:tgtEl>
                                          <p:spTgt spid="123394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34061"/>
                                        </p:tgtEl>
                                        <p:attrNameLst>
                                          <p:attrName>style.visibility</p:attrName>
                                        </p:attrNameLst>
                                      </p:cBhvr>
                                      <p:to>
                                        <p:strVal val="visible"/>
                                      </p:to>
                                    </p:set>
                                    <p:animEffect transition="in" filter="fade">
                                      <p:cBhvr>
                                        <p:cTn id="45" dur="500"/>
                                        <p:tgtEl>
                                          <p:spTgt spid="123406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1411"/>
                                        </p:tgtEl>
                                        <p:attrNameLst>
                                          <p:attrName>style.visibility</p:attrName>
                                        </p:attrNameLst>
                                      </p:cBhvr>
                                      <p:to>
                                        <p:strVal val="visible"/>
                                      </p:to>
                                    </p:set>
                                    <p:animEffect transition="in" filter="fade">
                                      <p:cBhvr>
                                        <p:cTn id="50" dur="500"/>
                                        <p:tgtEl>
                                          <p:spTgt spid="1414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41409"/>
                                        </p:tgtEl>
                                        <p:attrNameLst>
                                          <p:attrName>style.visibility</p:attrName>
                                        </p:attrNameLst>
                                      </p:cBhvr>
                                      <p:to>
                                        <p:strVal val="visible"/>
                                      </p:to>
                                    </p:set>
                                    <p:animEffect transition="in" filter="wipe(up)">
                                      <p:cBhvr>
                                        <p:cTn id="55" dur="1000"/>
                                        <p:tgtEl>
                                          <p:spTgt spid="141409"/>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41412"/>
                                        </p:tgtEl>
                                        <p:attrNameLst>
                                          <p:attrName>style.visibility</p:attrName>
                                        </p:attrNameLst>
                                      </p:cBhvr>
                                      <p:to>
                                        <p:strVal val="visible"/>
                                      </p:to>
                                    </p:set>
                                    <p:animEffect transition="in" filter="wipe(down)">
                                      <p:cBhvr>
                                        <p:cTn id="64" dur="1000"/>
                                        <p:tgtEl>
                                          <p:spTgt spid="141412"/>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1234054"/>
                                        </p:tgtEl>
                                        <p:attrNameLst>
                                          <p:attrName>style.visibility</p:attrName>
                                        </p:attrNameLst>
                                      </p:cBhvr>
                                      <p:to>
                                        <p:strVal val="visible"/>
                                      </p:to>
                                    </p:set>
                                    <p:animEffect transition="in" filter="wipe(left)">
                                      <p:cBhvr>
                                        <p:cTn id="68" dur="1000"/>
                                        <p:tgtEl>
                                          <p:spTgt spid="1234054"/>
                                        </p:tgtEl>
                                      </p:cBhvr>
                                    </p:animEffect>
                                  </p:childTnLst>
                                </p:cTn>
                              </p:par>
                            </p:childTnLst>
                          </p:cTn>
                        </p:par>
                        <p:par>
                          <p:cTn id="69" fill="hold">
                            <p:stCondLst>
                              <p:cond delay="2000"/>
                            </p:stCondLst>
                            <p:childTnLst>
                              <p:par>
                                <p:cTn id="70" presetID="22" presetClass="entr" presetSubtype="8" fill="hold" nodeType="afterEffect">
                                  <p:stCondLst>
                                    <p:cond delay="0"/>
                                  </p:stCondLst>
                                  <p:childTnLst>
                                    <p:set>
                                      <p:cBhvr>
                                        <p:cTn id="71" dur="1" fill="hold">
                                          <p:stCondLst>
                                            <p:cond delay="0"/>
                                          </p:stCondLst>
                                        </p:cTn>
                                        <p:tgtEl>
                                          <p:spTgt spid="1234055"/>
                                        </p:tgtEl>
                                        <p:attrNameLst>
                                          <p:attrName>style.visibility</p:attrName>
                                        </p:attrNameLst>
                                      </p:cBhvr>
                                      <p:to>
                                        <p:strVal val="visible"/>
                                      </p:to>
                                    </p:set>
                                    <p:animEffect transition="in" filter="wipe(left)">
                                      <p:cBhvr>
                                        <p:cTn id="72" dur="1000"/>
                                        <p:tgtEl>
                                          <p:spTgt spid="1234055"/>
                                        </p:tgtEl>
                                      </p:cBhvr>
                                    </p:animEffect>
                                  </p:childTnLst>
                                </p:cTn>
                              </p:par>
                            </p:childTnLst>
                          </p:cTn>
                        </p:par>
                        <p:par>
                          <p:cTn id="73" fill="hold">
                            <p:stCondLst>
                              <p:cond delay="3000"/>
                            </p:stCondLst>
                            <p:childTnLst>
                              <p:par>
                                <p:cTn id="74" presetID="10" presetClass="entr" presetSubtype="0" fill="hold" grpId="0" nodeType="afterEffect">
                                  <p:stCondLst>
                                    <p:cond delay="0"/>
                                  </p:stCondLst>
                                  <p:childTnLst>
                                    <p:set>
                                      <p:cBhvr>
                                        <p:cTn id="75" dur="1" fill="hold">
                                          <p:stCondLst>
                                            <p:cond delay="0"/>
                                          </p:stCondLst>
                                        </p:cTn>
                                        <p:tgtEl>
                                          <p:spTgt spid="1234056"/>
                                        </p:tgtEl>
                                        <p:attrNameLst>
                                          <p:attrName>style.visibility</p:attrName>
                                        </p:attrNameLst>
                                      </p:cBhvr>
                                      <p:to>
                                        <p:strVal val="visible"/>
                                      </p:to>
                                    </p:set>
                                    <p:animEffect transition="in" filter="fade">
                                      <p:cBhvr>
                                        <p:cTn id="76" dur="500"/>
                                        <p:tgtEl>
                                          <p:spTgt spid="123405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1234057"/>
                                        </p:tgtEl>
                                        <p:attrNameLst>
                                          <p:attrName>style.visibility</p:attrName>
                                        </p:attrNameLst>
                                      </p:cBhvr>
                                      <p:to>
                                        <p:strVal val="visible"/>
                                      </p:to>
                                    </p:set>
                                    <p:animEffect transition="in" filter="wipe(down)">
                                      <p:cBhvr>
                                        <p:cTn id="81" dur="1000"/>
                                        <p:tgtEl>
                                          <p:spTgt spid="1234057"/>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500"/>
                                        <p:tgtEl>
                                          <p:spTgt spid="5"/>
                                        </p:tgtEl>
                                      </p:cBhvr>
                                    </p:animEffect>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1234050"/>
                                        </p:tgtEl>
                                        <p:attrNameLst>
                                          <p:attrName>style.visibility</p:attrName>
                                        </p:attrNameLst>
                                      </p:cBhvr>
                                      <p:to>
                                        <p:strVal val="visible"/>
                                      </p:to>
                                    </p:set>
                                    <p:animEffect transition="in" filter="fade">
                                      <p:cBhvr>
                                        <p:cTn id="89" dur="500"/>
                                        <p:tgtEl>
                                          <p:spTgt spid="1234050"/>
                                        </p:tgtEl>
                                      </p:cBhvr>
                                    </p:animEffect>
                                  </p:childTnLst>
                                </p:cTn>
                              </p:par>
                            </p:childTnLst>
                          </p:cTn>
                        </p:par>
                        <p:par>
                          <p:cTn id="90" fill="hold">
                            <p:stCondLst>
                              <p:cond delay="2000"/>
                            </p:stCondLst>
                            <p:childTnLst>
                              <p:par>
                                <p:cTn id="91" presetID="22" presetClass="entr" presetSubtype="2" fill="hold" grpId="0" nodeType="afterEffect">
                                  <p:stCondLst>
                                    <p:cond delay="0"/>
                                  </p:stCondLst>
                                  <p:childTnLst>
                                    <p:set>
                                      <p:cBhvr>
                                        <p:cTn id="92" dur="1" fill="hold">
                                          <p:stCondLst>
                                            <p:cond delay="0"/>
                                          </p:stCondLst>
                                        </p:cTn>
                                        <p:tgtEl>
                                          <p:spTgt spid="1234067"/>
                                        </p:tgtEl>
                                        <p:attrNameLst>
                                          <p:attrName>style.visibility</p:attrName>
                                        </p:attrNameLst>
                                      </p:cBhvr>
                                      <p:to>
                                        <p:strVal val="visible"/>
                                      </p:to>
                                    </p:set>
                                    <p:animEffect transition="in" filter="wipe(right)">
                                      <p:cBhvr>
                                        <p:cTn id="93" dur="3000"/>
                                        <p:tgtEl>
                                          <p:spTgt spid="1234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3933" grpId="0"/>
      <p:bldP spid="1233934" grpId="0" animBg="1"/>
      <p:bldP spid="1233935" grpId="0" animBg="1"/>
      <p:bldP spid="1233936" grpId="0" animBg="1"/>
      <p:bldP spid="1233945" grpId="0" animBg="1"/>
      <p:bldP spid="1233946" grpId="0" animBg="1"/>
      <p:bldP spid="1234056" grpId="0"/>
      <p:bldP spid="1234057" grpId="0" animBg="1"/>
      <p:bldP spid="1234054" grpId="0" animBg="1"/>
      <p:bldP spid="1234050" grpId="0"/>
      <p:bldP spid="1233947" grpId="0"/>
      <p:bldP spid="1234067" grpId="0" animBg="1"/>
      <p:bldP spid="141409" grpId="0" animBg="1"/>
      <p:bldP spid="3" grpId="0"/>
      <p:bldP spid="141411" grpId="0" animBg="1"/>
      <p:bldP spid="1414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8"/>
          <p:cNvGrpSpPr>
            <a:grpSpLocks/>
          </p:cNvGrpSpPr>
          <p:nvPr/>
        </p:nvGrpSpPr>
        <p:grpSpPr bwMode="auto">
          <a:xfrm>
            <a:off x="192088" y="-9525"/>
            <a:ext cx="5270500" cy="4543425"/>
            <a:chOff x="121" y="-6"/>
            <a:chExt cx="3320" cy="2862"/>
          </a:xfrm>
        </p:grpSpPr>
        <p:pic>
          <p:nvPicPr>
            <p:cNvPr id="152648" name="Picture 96"/>
            <p:cNvPicPr>
              <a:picLocks noChangeAspect="1" noChangeArrowheads="1"/>
            </p:cNvPicPr>
            <p:nvPr/>
          </p:nvPicPr>
          <p:blipFill>
            <a:blip r:embed="rId3" cstate="print"/>
            <a:srcRect l="52338"/>
            <a:stretch>
              <a:fillRect/>
            </a:stretch>
          </p:blipFill>
          <p:spPr bwMode="auto">
            <a:xfrm>
              <a:off x="121" y="43"/>
              <a:ext cx="3320" cy="2813"/>
            </a:xfrm>
            <a:prstGeom prst="rect">
              <a:avLst/>
            </a:prstGeom>
            <a:noFill/>
            <a:ln w="19050" algn="ctr">
              <a:solidFill>
                <a:schemeClr val="tx1"/>
              </a:solidFill>
              <a:miter lim="800000"/>
              <a:headEnd/>
              <a:tailEnd/>
            </a:ln>
          </p:spPr>
        </p:pic>
        <p:sp>
          <p:nvSpPr>
            <p:cNvPr id="384221" name="Rectangle 221"/>
            <p:cNvSpPr>
              <a:spLocks noChangeArrowheads="1"/>
            </p:cNvSpPr>
            <p:nvPr/>
          </p:nvSpPr>
          <p:spPr bwMode="auto">
            <a:xfrm>
              <a:off x="1215" y="89"/>
              <a:ext cx="969" cy="126"/>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384220" name="Text Box 220"/>
            <p:cNvSpPr txBox="1">
              <a:spLocks noChangeArrowheads="1"/>
            </p:cNvSpPr>
            <p:nvPr/>
          </p:nvSpPr>
          <p:spPr bwMode="auto">
            <a:xfrm>
              <a:off x="934" y="-6"/>
              <a:ext cx="1829" cy="269"/>
            </a:xfrm>
            <a:prstGeom prst="rect">
              <a:avLst/>
            </a:prstGeom>
            <a:noFill/>
            <a:ln w="9525" algn="ctr">
              <a:noFill/>
              <a:miter lim="800000"/>
              <a:headEnd/>
              <a:tailEnd/>
            </a:ln>
            <a:effectLst/>
          </p:spPr>
          <p:txBody>
            <a:bodyPr>
              <a:spAutoFit/>
            </a:bodyPr>
            <a:lstStyle/>
            <a:p>
              <a:pPr>
                <a:spcBef>
                  <a:spcPct val="50000"/>
                </a:spcBef>
                <a:defRPr/>
              </a:pPr>
              <a:r>
                <a:rPr lang="en-GB" sz="2200" smtClean="0">
                  <a:solidFill>
                    <a:schemeClr val="tx1"/>
                  </a:solidFill>
                  <a:effectLst>
                    <a:outerShdw blurRad="38100" dist="38100" dir="2700000" algn="tl">
                      <a:srgbClr val="FFFFFF"/>
                    </a:outerShdw>
                  </a:effectLst>
                  <a:latin typeface="Calibri" pitchFamily="34" charset="0"/>
                </a:rPr>
                <a:t>Degree of melting</a:t>
              </a:r>
              <a:endParaRPr lang="en-GB" sz="2200">
                <a:solidFill>
                  <a:schemeClr val="tx1"/>
                </a:solidFill>
                <a:effectLst>
                  <a:outerShdw blurRad="38100" dist="38100" dir="2700000" algn="tl">
                    <a:srgbClr val="FFFFFF"/>
                  </a:outerShdw>
                </a:effectLst>
                <a:latin typeface="Calibri" pitchFamily="34" charset="0"/>
              </a:endParaRPr>
            </a:p>
          </p:txBody>
        </p:sp>
        <p:sp>
          <p:nvSpPr>
            <p:cNvPr id="384222" name="Text Box 222"/>
            <p:cNvSpPr txBox="1">
              <a:spLocks noChangeArrowheads="1"/>
            </p:cNvSpPr>
            <p:nvPr/>
          </p:nvSpPr>
          <p:spPr bwMode="auto">
            <a:xfrm>
              <a:off x="2931" y="2241"/>
              <a:ext cx="190" cy="250"/>
            </a:xfrm>
            <a:prstGeom prst="rect">
              <a:avLst/>
            </a:prstGeom>
            <a:noFill/>
            <a:ln w="9525" algn="ctr">
              <a:noFill/>
              <a:miter lim="800000"/>
              <a:headEnd/>
              <a:tailEnd/>
            </a:ln>
            <a:effectLst/>
          </p:spPr>
          <p:txBody>
            <a:bodyPr>
              <a:spAutoFit/>
            </a:bodyPr>
            <a:lstStyle/>
            <a:p>
              <a:pPr>
                <a:spcBef>
                  <a:spcPct val="50000"/>
                </a:spcBef>
                <a:defRPr/>
              </a:pPr>
              <a:r>
                <a:rPr lang="en-GB" sz="2000" smtClean="0">
                  <a:solidFill>
                    <a:schemeClr val="tx1"/>
                  </a:solidFill>
                  <a:effectLst>
                    <a:outerShdw blurRad="38100" dist="38100" dir="2700000" algn="tl">
                      <a:srgbClr val="FFFFFF"/>
                    </a:outerShdw>
                  </a:effectLst>
                  <a:latin typeface="Calibri" pitchFamily="34" charset="0"/>
                </a:rPr>
                <a:t>1</a:t>
              </a:r>
              <a:endParaRPr lang="en-GB" sz="2000">
                <a:solidFill>
                  <a:schemeClr val="tx1"/>
                </a:solidFill>
                <a:effectLst>
                  <a:outerShdw blurRad="38100" dist="38100" dir="2700000" algn="tl">
                    <a:srgbClr val="FFFFFF"/>
                  </a:outerShdw>
                </a:effectLst>
                <a:latin typeface="Calibri" pitchFamily="34" charset="0"/>
              </a:endParaRPr>
            </a:p>
          </p:txBody>
        </p:sp>
        <p:sp>
          <p:nvSpPr>
            <p:cNvPr id="384223" name="Text Box 223"/>
            <p:cNvSpPr txBox="1">
              <a:spLocks noChangeArrowheads="1"/>
            </p:cNvSpPr>
            <p:nvPr/>
          </p:nvSpPr>
          <p:spPr bwMode="auto">
            <a:xfrm>
              <a:off x="2931" y="1988"/>
              <a:ext cx="190" cy="250"/>
            </a:xfrm>
            <a:prstGeom prst="rect">
              <a:avLst/>
            </a:prstGeom>
            <a:noFill/>
            <a:ln w="9525" algn="ctr">
              <a:noFill/>
              <a:miter lim="800000"/>
              <a:headEnd/>
              <a:tailEnd/>
            </a:ln>
            <a:effectLst/>
          </p:spPr>
          <p:txBody>
            <a:bodyPr>
              <a:spAutoFit/>
            </a:bodyPr>
            <a:lstStyle/>
            <a:p>
              <a:pPr>
                <a:spcBef>
                  <a:spcPct val="50000"/>
                </a:spcBef>
                <a:defRPr/>
              </a:pPr>
              <a:r>
                <a:rPr lang="en-GB" sz="2000" smtClean="0">
                  <a:solidFill>
                    <a:schemeClr val="tx1"/>
                  </a:solidFill>
                  <a:effectLst>
                    <a:outerShdw blurRad="38100" dist="38100" dir="2700000" algn="tl">
                      <a:srgbClr val="FFFFFF"/>
                    </a:outerShdw>
                  </a:effectLst>
                  <a:latin typeface="Calibri" pitchFamily="34" charset="0"/>
                </a:rPr>
                <a:t>2</a:t>
              </a:r>
              <a:endParaRPr lang="en-GB" sz="2000">
                <a:solidFill>
                  <a:schemeClr val="tx1"/>
                </a:solidFill>
                <a:effectLst>
                  <a:outerShdw blurRad="38100" dist="38100" dir="2700000" algn="tl">
                    <a:srgbClr val="FFFFFF"/>
                  </a:outerShdw>
                </a:effectLst>
                <a:latin typeface="Calibri" pitchFamily="34" charset="0"/>
              </a:endParaRPr>
            </a:p>
          </p:txBody>
        </p:sp>
        <p:sp>
          <p:nvSpPr>
            <p:cNvPr id="384224" name="Text Box 224"/>
            <p:cNvSpPr txBox="1">
              <a:spLocks noChangeArrowheads="1"/>
            </p:cNvSpPr>
            <p:nvPr/>
          </p:nvSpPr>
          <p:spPr bwMode="auto">
            <a:xfrm>
              <a:off x="2931" y="1716"/>
              <a:ext cx="190" cy="250"/>
            </a:xfrm>
            <a:prstGeom prst="rect">
              <a:avLst/>
            </a:prstGeom>
            <a:noFill/>
            <a:ln w="9525" algn="ctr">
              <a:noFill/>
              <a:miter lim="800000"/>
              <a:headEnd/>
              <a:tailEnd/>
            </a:ln>
            <a:effectLst/>
          </p:spPr>
          <p:txBody>
            <a:bodyPr>
              <a:spAutoFit/>
            </a:bodyPr>
            <a:lstStyle/>
            <a:p>
              <a:pPr>
                <a:spcBef>
                  <a:spcPct val="50000"/>
                </a:spcBef>
                <a:defRPr/>
              </a:pPr>
              <a:r>
                <a:rPr lang="en-GB" sz="2000" smtClean="0">
                  <a:solidFill>
                    <a:schemeClr val="tx1"/>
                  </a:solidFill>
                  <a:effectLst>
                    <a:outerShdw blurRad="38100" dist="38100" dir="2700000" algn="tl">
                      <a:srgbClr val="FFFFFF"/>
                    </a:outerShdw>
                  </a:effectLst>
                  <a:latin typeface="Calibri" pitchFamily="34" charset="0"/>
                </a:rPr>
                <a:t>3</a:t>
              </a:r>
              <a:endParaRPr lang="en-GB" sz="2000">
                <a:solidFill>
                  <a:schemeClr val="tx1"/>
                </a:solidFill>
                <a:effectLst>
                  <a:outerShdw blurRad="38100" dist="38100" dir="2700000" algn="tl">
                    <a:srgbClr val="FFFFFF"/>
                  </a:outerShdw>
                </a:effectLst>
                <a:latin typeface="Calibri" pitchFamily="34" charset="0"/>
              </a:endParaRPr>
            </a:p>
          </p:txBody>
        </p:sp>
        <p:sp>
          <p:nvSpPr>
            <p:cNvPr id="384225" name="Text Box 225"/>
            <p:cNvSpPr txBox="1">
              <a:spLocks noChangeArrowheads="1"/>
            </p:cNvSpPr>
            <p:nvPr/>
          </p:nvSpPr>
          <p:spPr bwMode="auto">
            <a:xfrm>
              <a:off x="2931" y="1467"/>
              <a:ext cx="190" cy="250"/>
            </a:xfrm>
            <a:prstGeom prst="rect">
              <a:avLst/>
            </a:prstGeom>
            <a:noFill/>
            <a:ln w="9525" algn="ctr">
              <a:noFill/>
              <a:miter lim="800000"/>
              <a:headEnd/>
              <a:tailEnd/>
            </a:ln>
            <a:effectLst/>
          </p:spPr>
          <p:txBody>
            <a:bodyPr>
              <a:spAutoFit/>
            </a:bodyPr>
            <a:lstStyle/>
            <a:p>
              <a:pPr>
                <a:spcBef>
                  <a:spcPct val="50000"/>
                </a:spcBef>
                <a:defRPr/>
              </a:pPr>
              <a:r>
                <a:rPr lang="en-GB" sz="2000" smtClean="0">
                  <a:solidFill>
                    <a:schemeClr val="tx1"/>
                  </a:solidFill>
                  <a:effectLst>
                    <a:outerShdw blurRad="38100" dist="38100" dir="2700000" algn="tl">
                      <a:srgbClr val="FFFFFF"/>
                    </a:outerShdw>
                  </a:effectLst>
                  <a:latin typeface="Calibri" pitchFamily="34" charset="0"/>
                </a:rPr>
                <a:t>4</a:t>
              </a:r>
              <a:endParaRPr lang="en-GB" sz="2000">
                <a:solidFill>
                  <a:schemeClr val="tx1"/>
                </a:solidFill>
                <a:effectLst>
                  <a:outerShdw blurRad="38100" dist="38100" dir="2700000" algn="tl">
                    <a:srgbClr val="FFFFFF"/>
                  </a:outerShdw>
                </a:effectLst>
                <a:latin typeface="Calibri" pitchFamily="34" charset="0"/>
              </a:endParaRPr>
            </a:p>
          </p:txBody>
        </p:sp>
        <p:sp>
          <p:nvSpPr>
            <p:cNvPr id="384226" name="Text Box 226"/>
            <p:cNvSpPr txBox="1">
              <a:spLocks noChangeArrowheads="1"/>
            </p:cNvSpPr>
            <p:nvPr/>
          </p:nvSpPr>
          <p:spPr bwMode="auto">
            <a:xfrm>
              <a:off x="2931" y="1214"/>
              <a:ext cx="190" cy="250"/>
            </a:xfrm>
            <a:prstGeom prst="rect">
              <a:avLst/>
            </a:prstGeom>
            <a:noFill/>
            <a:ln w="9525" algn="ctr">
              <a:noFill/>
              <a:miter lim="800000"/>
              <a:headEnd/>
              <a:tailEnd/>
            </a:ln>
            <a:effectLst/>
          </p:spPr>
          <p:txBody>
            <a:bodyPr>
              <a:spAutoFit/>
            </a:bodyPr>
            <a:lstStyle/>
            <a:p>
              <a:pPr>
                <a:spcBef>
                  <a:spcPct val="50000"/>
                </a:spcBef>
                <a:defRPr/>
              </a:pPr>
              <a:r>
                <a:rPr lang="en-GB" sz="2000" smtClean="0">
                  <a:solidFill>
                    <a:schemeClr val="tx1"/>
                  </a:solidFill>
                  <a:effectLst>
                    <a:outerShdw blurRad="38100" dist="38100" dir="2700000" algn="tl">
                      <a:srgbClr val="FFFFFF"/>
                    </a:outerShdw>
                  </a:effectLst>
                  <a:latin typeface="Calibri" pitchFamily="34" charset="0"/>
                </a:rPr>
                <a:t>5</a:t>
              </a:r>
              <a:endParaRPr lang="en-GB" sz="2000">
                <a:solidFill>
                  <a:schemeClr val="tx1"/>
                </a:solidFill>
                <a:effectLst>
                  <a:outerShdw blurRad="38100" dist="38100" dir="2700000" algn="tl">
                    <a:srgbClr val="FFFFFF"/>
                  </a:outerShdw>
                </a:effectLst>
                <a:latin typeface="Calibri" pitchFamily="34" charset="0"/>
              </a:endParaRPr>
            </a:p>
          </p:txBody>
        </p:sp>
        <p:sp>
          <p:nvSpPr>
            <p:cNvPr id="384227" name="Text Box 227"/>
            <p:cNvSpPr txBox="1">
              <a:spLocks noChangeArrowheads="1"/>
            </p:cNvSpPr>
            <p:nvPr/>
          </p:nvSpPr>
          <p:spPr bwMode="auto">
            <a:xfrm>
              <a:off x="2931" y="942"/>
              <a:ext cx="190" cy="250"/>
            </a:xfrm>
            <a:prstGeom prst="rect">
              <a:avLst/>
            </a:prstGeom>
            <a:noFill/>
            <a:ln w="9525" algn="ctr">
              <a:noFill/>
              <a:miter lim="800000"/>
              <a:headEnd/>
              <a:tailEnd/>
            </a:ln>
            <a:effectLst/>
          </p:spPr>
          <p:txBody>
            <a:bodyPr>
              <a:spAutoFit/>
            </a:bodyPr>
            <a:lstStyle/>
            <a:p>
              <a:pPr>
                <a:spcBef>
                  <a:spcPct val="50000"/>
                </a:spcBef>
                <a:defRPr/>
              </a:pPr>
              <a:r>
                <a:rPr lang="en-GB" sz="2000" smtClean="0">
                  <a:solidFill>
                    <a:schemeClr val="tx1"/>
                  </a:solidFill>
                  <a:effectLst>
                    <a:outerShdw blurRad="38100" dist="38100" dir="2700000" algn="tl">
                      <a:srgbClr val="FFFFFF"/>
                    </a:outerShdw>
                  </a:effectLst>
                  <a:latin typeface="Calibri" pitchFamily="34" charset="0"/>
                </a:rPr>
                <a:t>6</a:t>
              </a:r>
              <a:endParaRPr lang="en-GB" sz="2000">
                <a:solidFill>
                  <a:schemeClr val="tx1"/>
                </a:solidFill>
                <a:effectLst>
                  <a:outerShdw blurRad="38100" dist="38100" dir="2700000" algn="tl">
                    <a:srgbClr val="FFFFFF"/>
                  </a:outerShdw>
                </a:effectLst>
                <a:latin typeface="Calibri" pitchFamily="34" charset="0"/>
              </a:endParaRPr>
            </a:p>
          </p:txBody>
        </p:sp>
        <p:sp>
          <p:nvSpPr>
            <p:cNvPr id="384228" name="Text Box 228"/>
            <p:cNvSpPr txBox="1">
              <a:spLocks noChangeArrowheads="1"/>
            </p:cNvSpPr>
            <p:nvPr/>
          </p:nvSpPr>
          <p:spPr bwMode="auto">
            <a:xfrm>
              <a:off x="2931" y="707"/>
              <a:ext cx="190" cy="250"/>
            </a:xfrm>
            <a:prstGeom prst="rect">
              <a:avLst/>
            </a:prstGeom>
            <a:noFill/>
            <a:ln w="9525" algn="ctr">
              <a:noFill/>
              <a:miter lim="800000"/>
              <a:headEnd/>
              <a:tailEnd/>
            </a:ln>
            <a:effectLst/>
          </p:spPr>
          <p:txBody>
            <a:bodyPr>
              <a:spAutoFit/>
            </a:bodyPr>
            <a:lstStyle/>
            <a:p>
              <a:pPr>
                <a:spcBef>
                  <a:spcPct val="50000"/>
                </a:spcBef>
                <a:defRPr/>
              </a:pPr>
              <a:r>
                <a:rPr lang="en-GB" sz="2000" smtClean="0">
                  <a:solidFill>
                    <a:schemeClr val="tx1"/>
                  </a:solidFill>
                  <a:effectLst>
                    <a:outerShdw blurRad="38100" dist="38100" dir="2700000" algn="tl">
                      <a:srgbClr val="FFFFFF"/>
                    </a:outerShdw>
                  </a:effectLst>
                  <a:latin typeface="Calibri" pitchFamily="34" charset="0"/>
                </a:rPr>
                <a:t>7</a:t>
              </a:r>
              <a:endParaRPr lang="en-GB" sz="2000">
                <a:solidFill>
                  <a:schemeClr val="tx1"/>
                </a:solidFill>
                <a:effectLst>
                  <a:outerShdw blurRad="38100" dist="38100" dir="2700000" algn="tl">
                    <a:srgbClr val="FFFFFF"/>
                  </a:outerShdw>
                </a:effectLst>
                <a:latin typeface="Calibri" pitchFamily="34" charset="0"/>
              </a:endParaRPr>
            </a:p>
          </p:txBody>
        </p:sp>
        <p:sp>
          <p:nvSpPr>
            <p:cNvPr id="384229" name="Text Box 229"/>
            <p:cNvSpPr txBox="1">
              <a:spLocks noChangeArrowheads="1"/>
            </p:cNvSpPr>
            <p:nvPr/>
          </p:nvSpPr>
          <p:spPr bwMode="auto">
            <a:xfrm>
              <a:off x="2931" y="454"/>
              <a:ext cx="190" cy="250"/>
            </a:xfrm>
            <a:prstGeom prst="rect">
              <a:avLst/>
            </a:prstGeom>
            <a:noFill/>
            <a:ln w="9525" algn="ctr">
              <a:noFill/>
              <a:miter lim="800000"/>
              <a:headEnd/>
              <a:tailEnd/>
            </a:ln>
            <a:effectLst/>
          </p:spPr>
          <p:txBody>
            <a:bodyPr>
              <a:spAutoFit/>
            </a:bodyPr>
            <a:lstStyle/>
            <a:p>
              <a:pPr>
                <a:spcBef>
                  <a:spcPct val="50000"/>
                </a:spcBef>
                <a:defRPr/>
              </a:pPr>
              <a:r>
                <a:rPr lang="en-GB" sz="2000" smtClean="0">
                  <a:solidFill>
                    <a:schemeClr val="tx1"/>
                  </a:solidFill>
                  <a:effectLst>
                    <a:outerShdw blurRad="38100" dist="38100" dir="2700000" algn="tl">
                      <a:srgbClr val="FFFFFF"/>
                    </a:outerShdw>
                  </a:effectLst>
                  <a:latin typeface="Calibri" pitchFamily="34" charset="0"/>
                </a:rPr>
                <a:t>8</a:t>
              </a:r>
              <a:endParaRPr lang="en-GB" sz="2000">
                <a:solidFill>
                  <a:schemeClr val="tx1"/>
                </a:solidFill>
                <a:effectLst>
                  <a:outerShdw blurRad="38100" dist="38100" dir="2700000" algn="tl">
                    <a:srgbClr val="FFFFFF"/>
                  </a:outerShdw>
                </a:effectLst>
                <a:latin typeface="Calibri" pitchFamily="34" charset="0"/>
              </a:endParaRPr>
            </a:p>
          </p:txBody>
        </p:sp>
        <p:sp>
          <p:nvSpPr>
            <p:cNvPr id="384230" name="Text Box 230"/>
            <p:cNvSpPr txBox="1">
              <a:spLocks noChangeArrowheads="1"/>
            </p:cNvSpPr>
            <p:nvPr/>
          </p:nvSpPr>
          <p:spPr bwMode="auto">
            <a:xfrm>
              <a:off x="2931" y="182"/>
              <a:ext cx="190" cy="250"/>
            </a:xfrm>
            <a:prstGeom prst="rect">
              <a:avLst/>
            </a:prstGeom>
            <a:noFill/>
            <a:ln w="9525" algn="ctr">
              <a:noFill/>
              <a:miter lim="800000"/>
              <a:headEnd/>
              <a:tailEnd/>
            </a:ln>
            <a:effectLst/>
          </p:spPr>
          <p:txBody>
            <a:bodyPr>
              <a:spAutoFit/>
            </a:bodyPr>
            <a:lstStyle/>
            <a:p>
              <a:pPr>
                <a:spcBef>
                  <a:spcPct val="50000"/>
                </a:spcBef>
                <a:defRPr/>
              </a:pPr>
              <a:r>
                <a:rPr lang="en-GB" sz="2000" smtClean="0">
                  <a:solidFill>
                    <a:schemeClr val="tx1"/>
                  </a:solidFill>
                  <a:effectLst>
                    <a:outerShdw blurRad="38100" dist="38100" dir="2700000" algn="tl">
                      <a:srgbClr val="FFFFFF"/>
                    </a:outerShdw>
                  </a:effectLst>
                  <a:latin typeface="Calibri" pitchFamily="34" charset="0"/>
                </a:rPr>
                <a:t>9</a:t>
              </a:r>
              <a:endParaRPr lang="en-GB" sz="2000">
                <a:solidFill>
                  <a:schemeClr val="tx1"/>
                </a:solidFill>
                <a:effectLst>
                  <a:outerShdw blurRad="38100" dist="38100" dir="2700000" algn="tl">
                    <a:srgbClr val="FFFFFF"/>
                  </a:outerShdw>
                </a:effectLst>
                <a:latin typeface="Calibri" pitchFamily="34" charset="0"/>
              </a:endParaRPr>
            </a:p>
          </p:txBody>
        </p:sp>
        <p:sp>
          <p:nvSpPr>
            <p:cNvPr id="384231" name="Rectangle 231"/>
            <p:cNvSpPr>
              <a:spLocks noChangeArrowheads="1"/>
            </p:cNvSpPr>
            <p:nvPr/>
          </p:nvSpPr>
          <p:spPr bwMode="auto">
            <a:xfrm>
              <a:off x="3361" y="222"/>
              <a:ext cx="56" cy="224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384233" name="Rectangle 233"/>
            <p:cNvSpPr>
              <a:spLocks noChangeArrowheads="1"/>
            </p:cNvSpPr>
            <p:nvPr/>
          </p:nvSpPr>
          <p:spPr bwMode="auto">
            <a:xfrm>
              <a:off x="165" y="184"/>
              <a:ext cx="189" cy="224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384234" name="Text Box 234"/>
            <p:cNvSpPr txBox="1">
              <a:spLocks noChangeArrowheads="1"/>
            </p:cNvSpPr>
            <p:nvPr/>
          </p:nvSpPr>
          <p:spPr bwMode="auto">
            <a:xfrm>
              <a:off x="180" y="2050"/>
              <a:ext cx="190" cy="231"/>
            </a:xfrm>
            <a:prstGeom prst="rect">
              <a:avLst/>
            </a:prstGeom>
            <a:noFill/>
            <a:ln w="9525" algn="ctr">
              <a:noFill/>
              <a:miter lim="800000"/>
              <a:headEnd/>
              <a:tailEnd/>
            </a:ln>
            <a:effectLst/>
          </p:spPr>
          <p:txBody>
            <a:bodyPr>
              <a:spAutoFit/>
            </a:bodyPr>
            <a:lstStyle/>
            <a:p>
              <a:pPr>
                <a:spcBef>
                  <a:spcPct val="50000"/>
                </a:spcBef>
                <a:defRPr/>
              </a:pPr>
              <a:r>
                <a:rPr lang="en-GB" smtClean="0">
                  <a:solidFill>
                    <a:schemeClr val="tx1"/>
                  </a:solidFill>
                  <a:effectLst>
                    <a:outerShdw blurRad="38100" dist="38100" dir="2700000" algn="tl">
                      <a:srgbClr val="FFFFFF"/>
                    </a:outerShdw>
                  </a:effectLst>
                  <a:latin typeface="Calibri" pitchFamily="34" charset="0"/>
                </a:rPr>
                <a:t>8</a:t>
              </a:r>
              <a:endParaRPr lang="en-GB">
                <a:solidFill>
                  <a:schemeClr val="tx1"/>
                </a:solidFill>
                <a:effectLst>
                  <a:outerShdw blurRad="38100" dist="38100" dir="2700000" algn="tl">
                    <a:srgbClr val="FFFFFF"/>
                  </a:outerShdw>
                </a:effectLst>
                <a:latin typeface="Calibri" pitchFamily="34" charset="0"/>
              </a:endParaRPr>
            </a:p>
          </p:txBody>
        </p:sp>
        <p:sp>
          <p:nvSpPr>
            <p:cNvPr id="384235" name="Text Box 235"/>
            <p:cNvSpPr txBox="1">
              <a:spLocks noChangeArrowheads="1"/>
            </p:cNvSpPr>
            <p:nvPr/>
          </p:nvSpPr>
          <p:spPr bwMode="auto">
            <a:xfrm>
              <a:off x="180" y="1833"/>
              <a:ext cx="190" cy="231"/>
            </a:xfrm>
            <a:prstGeom prst="rect">
              <a:avLst/>
            </a:prstGeom>
            <a:noFill/>
            <a:ln w="9525" algn="ctr">
              <a:noFill/>
              <a:miter lim="800000"/>
              <a:headEnd/>
              <a:tailEnd/>
            </a:ln>
            <a:effectLst/>
          </p:spPr>
          <p:txBody>
            <a:bodyPr>
              <a:spAutoFit/>
            </a:bodyPr>
            <a:lstStyle/>
            <a:p>
              <a:pPr>
                <a:spcBef>
                  <a:spcPct val="50000"/>
                </a:spcBef>
                <a:defRPr/>
              </a:pPr>
              <a:r>
                <a:rPr lang="en-GB" smtClean="0">
                  <a:solidFill>
                    <a:schemeClr val="tx1"/>
                  </a:solidFill>
                  <a:effectLst>
                    <a:outerShdw blurRad="38100" dist="38100" dir="2700000" algn="tl">
                      <a:srgbClr val="FFFFFF"/>
                    </a:outerShdw>
                  </a:effectLst>
                  <a:latin typeface="Calibri" pitchFamily="34" charset="0"/>
                </a:rPr>
                <a:t>7</a:t>
              </a:r>
              <a:endParaRPr lang="en-GB">
                <a:solidFill>
                  <a:schemeClr val="tx1"/>
                </a:solidFill>
                <a:effectLst>
                  <a:outerShdw blurRad="38100" dist="38100" dir="2700000" algn="tl">
                    <a:srgbClr val="FFFFFF"/>
                  </a:outerShdw>
                </a:effectLst>
                <a:latin typeface="Calibri" pitchFamily="34" charset="0"/>
              </a:endParaRPr>
            </a:p>
          </p:txBody>
        </p:sp>
        <p:sp>
          <p:nvSpPr>
            <p:cNvPr id="384236" name="Text Box 236"/>
            <p:cNvSpPr txBox="1">
              <a:spLocks noChangeArrowheads="1"/>
            </p:cNvSpPr>
            <p:nvPr/>
          </p:nvSpPr>
          <p:spPr bwMode="auto">
            <a:xfrm>
              <a:off x="180" y="1579"/>
              <a:ext cx="190" cy="231"/>
            </a:xfrm>
            <a:prstGeom prst="rect">
              <a:avLst/>
            </a:prstGeom>
            <a:noFill/>
            <a:ln w="9525" algn="ctr">
              <a:noFill/>
              <a:miter lim="800000"/>
              <a:headEnd/>
              <a:tailEnd/>
            </a:ln>
            <a:effectLst/>
          </p:spPr>
          <p:txBody>
            <a:bodyPr>
              <a:spAutoFit/>
            </a:bodyPr>
            <a:lstStyle/>
            <a:p>
              <a:pPr>
                <a:spcBef>
                  <a:spcPct val="50000"/>
                </a:spcBef>
                <a:defRPr/>
              </a:pPr>
              <a:r>
                <a:rPr lang="en-GB" smtClean="0">
                  <a:solidFill>
                    <a:schemeClr val="tx1"/>
                  </a:solidFill>
                  <a:effectLst>
                    <a:outerShdw blurRad="38100" dist="38100" dir="2700000" algn="tl">
                      <a:srgbClr val="FFFFFF"/>
                    </a:outerShdw>
                  </a:effectLst>
                  <a:latin typeface="Calibri" pitchFamily="34" charset="0"/>
                </a:rPr>
                <a:t>6</a:t>
              </a:r>
              <a:endParaRPr lang="en-GB">
                <a:solidFill>
                  <a:schemeClr val="tx1"/>
                </a:solidFill>
                <a:effectLst>
                  <a:outerShdw blurRad="38100" dist="38100" dir="2700000" algn="tl">
                    <a:srgbClr val="FFFFFF"/>
                  </a:outerShdw>
                </a:effectLst>
                <a:latin typeface="Calibri" pitchFamily="34" charset="0"/>
              </a:endParaRPr>
            </a:p>
          </p:txBody>
        </p:sp>
        <p:sp>
          <p:nvSpPr>
            <p:cNvPr id="384237" name="Text Box 237"/>
            <p:cNvSpPr txBox="1">
              <a:spLocks noChangeArrowheads="1"/>
            </p:cNvSpPr>
            <p:nvPr/>
          </p:nvSpPr>
          <p:spPr bwMode="auto">
            <a:xfrm>
              <a:off x="180" y="1342"/>
              <a:ext cx="190" cy="231"/>
            </a:xfrm>
            <a:prstGeom prst="rect">
              <a:avLst/>
            </a:prstGeom>
            <a:noFill/>
            <a:ln w="9525" algn="ctr">
              <a:noFill/>
              <a:miter lim="800000"/>
              <a:headEnd/>
              <a:tailEnd/>
            </a:ln>
            <a:effectLst/>
          </p:spPr>
          <p:txBody>
            <a:bodyPr>
              <a:spAutoFit/>
            </a:bodyPr>
            <a:lstStyle/>
            <a:p>
              <a:pPr>
                <a:spcBef>
                  <a:spcPct val="50000"/>
                </a:spcBef>
                <a:defRPr/>
              </a:pPr>
              <a:r>
                <a:rPr lang="en-GB" smtClean="0">
                  <a:solidFill>
                    <a:schemeClr val="tx1"/>
                  </a:solidFill>
                  <a:effectLst>
                    <a:outerShdw blurRad="38100" dist="38100" dir="2700000" algn="tl">
                      <a:srgbClr val="FFFFFF"/>
                    </a:outerShdw>
                  </a:effectLst>
                  <a:latin typeface="Calibri" pitchFamily="34" charset="0"/>
                </a:rPr>
                <a:t>5</a:t>
              </a:r>
              <a:endParaRPr lang="en-GB">
                <a:solidFill>
                  <a:schemeClr val="tx1"/>
                </a:solidFill>
                <a:effectLst>
                  <a:outerShdw blurRad="38100" dist="38100" dir="2700000" algn="tl">
                    <a:srgbClr val="FFFFFF"/>
                  </a:outerShdw>
                </a:effectLst>
                <a:latin typeface="Calibri" pitchFamily="34" charset="0"/>
              </a:endParaRPr>
            </a:p>
          </p:txBody>
        </p:sp>
        <p:sp>
          <p:nvSpPr>
            <p:cNvPr id="384238" name="Text Box 238"/>
            <p:cNvSpPr txBox="1">
              <a:spLocks noChangeArrowheads="1"/>
            </p:cNvSpPr>
            <p:nvPr/>
          </p:nvSpPr>
          <p:spPr bwMode="auto">
            <a:xfrm>
              <a:off x="180" y="1101"/>
              <a:ext cx="190" cy="231"/>
            </a:xfrm>
            <a:prstGeom prst="rect">
              <a:avLst/>
            </a:prstGeom>
            <a:noFill/>
            <a:ln w="9525" algn="ctr">
              <a:noFill/>
              <a:miter lim="800000"/>
              <a:headEnd/>
              <a:tailEnd/>
            </a:ln>
            <a:effectLst/>
          </p:spPr>
          <p:txBody>
            <a:bodyPr>
              <a:spAutoFit/>
            </a:bodyPr>
            <a:lstStyle/>
            <a:p>
              <a:pPr>
                <a:spcBef>
                  <a:spcPct val="50000"/>
                </a:spcBef>
                <a:defRPr/>
              </a:pPr>
              <a:r>
                <a:rPr lang="en-GB" smtClean="0">
                  <a:solidFill>
                    <a:schemeClr val="tx1"/>
                  </a:solidFill>
                  <a:effectLst>
                    <a:outerShdw blurRad="38100" dist="38100" dir="2700000" algn="tl">
                      <a:srgbClr val="FFFFFF"/>
                    </a:outerShdw>
                  </a:effectLst>
                  <a:latin typeface="Calibri" pitchFamily="34" charset="0"/>
                </a:rPr>
                <a:t>4</a:t>
              </a:r>
              <a:endParaRPr lang="en-GB">
                <a:solidFill>
                  <a:schemeClr val="tx1"/>
                </a:solidFill>
                <a:effectLst>
                  <a:outerShdw blurRad="38100" dist="38100" dir="2700000" algn="tl">
                    <a:srgbClr val="FFFFFF"/>
                  </a:outerShdw>
                </a:effectLst>
                <a:latin typeface="Calibri" pitchFamily="34" charset="0"/>
              </a:endParaRPr>
            </a:p>
          </p:txBody>
        </p:sp>
        <p:sp>
          <p:nvSpPr>
            <p:cNvPr id="384239" name="Text Box 239"/>
            <p:cNvSpPr txBox="1">
              <a:spLocks noChangeArrowheads="1"/>
            </p:cNvSpPr>
            <p:nvPr/>
          </p:nvSpPr>
          <p:spPr bwMode="auto">
            <a:xfrm>
              <a:off x="180" y="841"/>
              <a:ext cx="190" cy="231"/>
            </a:xfrm>
            <a:prstGeom prst="rect">
              <a:avLst/>
            </a:prstGeom>
            <a:noFill/>
            <a:ln w="9525" algn="ctr">
              <a:noFill/>
              <a:miter lim="800000"/>
              <a:headEnd/>
              <a:tailEnd/>
            </a:ln>
            <a:effectLst/>
          </p:spPr>
          <p:txBody>
            <a:bodyPr>
              <a:spAutoFit/>
            </a:bodyPr>
            <a:lstStyle/>
            <a:p>
              <a:pPr>
                <a:spcBef>
                  <a:spcPct val="50000"/>
                </a:spcBef>
                <a:defRPr/>
              </a:pPr>
              <a:r>
                <a:rPr lang="en-GB" smtClean="0">
                  <a:solidFill>
                    <a:schemeClr val="tx1"/>
                  </a:solidFill>
                  <a:effectLst>
                    <a:outerShdw blurRad="38100" dist="38100" dir="2700000" algn="tl">
                      <a:srgbClr val="FFFFFF"/>
                    </a:outerShdw>
                  </a:effectLst>
                  <a:latin typeface="Calibri" pitchFamily="34" charset="0"/>
                </a:rPr>
                <a:t>3</a:t>
              </a:r>
              <a:endParaRPr lang="en-GB">
                <a:solidFill>
                  <a:schemeClr val="tx1"/>
                </a:solidFill>
                <a:effectLst>
                  <a:outerShdw blurRad="38100" dist="38100" dir="2700000" algn="tl">
                    <a:srgbClr val="FFFFFF"/>
                  </a:outerShdw>
                </a:effectLst>
                <a:latin typeface="Calibri" pitchFamily="34" charset="0"/>
              </a:endParaRPr>
            </a:p>
          </p:txBody>
        </p:sp>
        <p:sp>
          <p:nvSpPr>
            <p:cNvPr id="384240" name="Text Box 240"/>
            <p:cNvSpPr txBox="1">
              <a:spLocks noChangeArrowheads="1"/>
            </p:cNvSpPr>
            <p:nvPr/>
          </p:nvSpPr>
          <p:spPr bwMode="auto">
            <a:xfrm>
              <a:off x="180" y="618"/>
              <a:ext cx="190" cy="231"/>
            </a:xfrm>
            <a:prstGeom prst="rect">
              <a:avLst/>
            </a:prstGeom>
            <a:noFill/>
            <a:ln w="9525" algn="ctr">
              <a:noFill/>
              <a:miter lim="800000"/>
              <a:headEnd/>
              <a:tailEnd/>
            </a:ln>
            <a:effectLst/>
          </p:spPr>
          <p:txBody>
            <a:bodyPr>
              <a:spAutoFit/>
            </a:bodyPr>
            <a:lstStyle/>
            <a:p>
              <a:pPr>
                <a:spcBef>
                  <a:spcPct val="50000"/>
                </a:spcBef>
                <a:defRPr/>
              </a:pPr>
              <a:r>
                <a:rPr lang="en-GB" smtClean="0">
                  <a:solidFill>
                    <a:schemeClr val="tx1"/>
                  </a:solidFill>
                  <a:effectLst>
                    <a:outerShdw blurRad="38100" dist="38100" dir="2700000" algn="tl">
                      <a:srgbClr val="FFFFFF"/>
                    </a:outerShdw>
                  </a:effectLst>
                  <a:latin typeface="Calibri" pitchFamily="34" charset="0"/>
                </a:rPr>
                <a:t>2</a:t>
              </a:r>
              <a:endParaRPr lang="en-GB">
                <a:solidFill>
                  <a:schemeClr val="tx1"/>
                </a:solidFill>
                <a:effectLst>
                  <a:outerShdw blurRad="38100" dist="38100" dir="2700000" algn="tl">
                    <a:srgbClr val="FFFFFF"/>
                  </a:outerShdw>
                </a:effectLst>
                <a:latin typeface="Calibri" pitchFamily="34" charset="0"/>
              </a:endParaRPr>
            </a:p>
          </p:txBody>
        </p:sp>
        <p:sp>
          <p:nvSpPr>
            <p:cNvPr id="384241" name="Text Box 241"/>
            <p:cNvSpPr txBox="1">
              <a:spLocks noChangeArrowheads="1"/>
            </p:cNvSpPr>
            <p:nvPr/>
          </p:nvSpPr>
          <p:spPr bwMode="auto">
            <a:xfrm>
              <a:off x="180" y="377"/>
              <a:ext cx="190" cy="231"/>
            </a:xfrm>
            <a:prstGeom prst="rect">
              <a:avLst/>
            </a:prstGeom>
            <a:noFill/>
            <a:ln w="9525" algn="ctr">
              <a:noFill/>
              <a:miter lim="800000"/>
              <a:headEnd/>
              <a:tailEnd/>
            </a:ln>
            <a:effectLst/>
          </p:spPr>
          <p:txBody>
            <a:bodyPr>
              <a:spAutoFit/>
            </a:bodyPr>
            <a:lstStyle/>
            <a:p>
              <a:pPr>
                <a:spcBef>
                  <a:spcPct val="50000"/>
                </a:spcBef>
                <a:defRPr/>
              </a:pPr>
              <a:r>
                <a:rPr lang="en-GB" smtClean="0">
                  <a:solidFill>
                    <a:schemeClr val="tx1"/>
                  </a:solidFill>
                  <a:effectLst>
                    <a:outerShdw blurRad="38100" dist="38100" dir="2700000" algn="tl">
                      <a:srgbClr val="FFFFFF"/>
                    </a:outerShdw>
                  </a:effectLst>
                  <a:latin typeface="Calibri" pitchFamily="34" charset="0"/>
                </a:rPr>
                <a:t>1</a:t>
              </a:r>
              <a:endParaRPr lang="en-GB">
                <a:solidFill>
                  <a:schemeClr val="tx1"/>
                </a:solidFill>
                <a:effectLst>
                  <a:outerShdw blurRad="38100" dist="38100" dir="2700000" algn="tl">
                    <a:srgbClr val="FFFFFF"/>
                  </a:outerShdw>
                </a:effectLst>
                <a:latin typeface="Calibri" pitchFamily="34" charset="0"/>
              </a:endParaRPr>
            </a:p>
          </p:txBody>
        </p:sp>
        <p:sp>
          <p:nvSpPr>
            <p:cNvPr id="384242" name="Text Box 242"/>
            <p:cNvSpPr txBox="1">
              <a:spLocks noChangeArrowheads="1"/>
            </p:cNvSpPr>
            <p:nvPr/>
          </p:nvSpPr>
          <p:spPr bwMode="auto">
            <a:xfrm>
              <a:off x="180" y="117"/>
              <a:ext cx="190" cy="231"/>
            </a:xfrm>
            <a:prstGeom prst="rect">
              <a:avLst/>
            </a:prstGeom>
            <a:noFill/>
            <a:ln w="9525" algn="ctr">
              <a:noFill/>
              <a:miter lim="800000"/>
              <a:headEnd/>
              <a:tailEnd/>
            </a:ln>
            <a:effectLst/>
          </p:spPr>
          <p:txBody>
            <a:bodyPr>
              <a:spAutoFit/>
            </a:bodyPr>
            <a:lstStyle/>
            <a:p>
              <a:pPr>
                <a:spcBef>
                  <a:spcPct val="50000"/>
                </a:spcBef>
                <a:defRPr/>
              </a:pPr>
              <a:r>
                <a:rPr lang="en-GB" smtClean="0">
                  <a:solidFill>
                    <a:schemeClr val="tx1"/>
                  </a:solidFill>
                  <a:effectLst>
                    <a:outerShdw blurRad="38100" dist="38100" dir="2700000" algn="tl">
                      <a:srgbClr val="FFFFFF"/>
                    </a:outerShdw>
                  </a:effectLst>
                  <a:latin typeface="Calibri" pitchFamily="34" charset="0"/>
                </a:rPr>
                <a:t>0</a:t>
              </a:r>
              <a:endParaRPr lang="en-GB">
                <a:solidFill>
                  <a:schemeClr val="tx1"/>
                </a:solidFill>
                <a:effectLst>
                  <a:outerShdw blurRad="38100" dist="38100" dir="2700000" algn="tl">
                    <a:srgbClr val="FFFFFF"/>
                  </a:outerShdw>
                </a:effectLst>
                <a:latin typeface="Calibri" pitchFamily="34" charset="0"/>
              </a:endParaRPr>
            </a:p>
          </p:txBody>
        </p:sp>
        <p:sp>
          <p:nvSpPr>
            <p:cNvPr id="384243" name="Text Box 243"/>
            <p:cNvSpPr txBox="1">
              <a:spLocks noChangeArrowheads="1"/>
            </p:cNvSpPr>
            <p:nvPr/>
          </p:nvSpPr>
          <p:spPr bwMode="auto">
            <a:xfrm>
              <a:off x="180" y="2280"/>
              <a:ext cx="190" cy="231"/>
            </a:xfrm>
            <a:prstGeom prst="rect">
              <a:avLst/>
            </a:prstGeom>
            <a:noFill/>
            <a:ln w="9525" algn="ctr">
              <a:noFill/>
              <a:miter lim="800000"/>
              <a:headEnd/>
              <a:tailEnd/>
            </a:ln>
            <a:effectLst/>
          </p:spPr>
          <p:txBody>
            <a:bodyPr>
              <a:spAutoFit/>
            </a:bodyPr>
            <a:lstStyle/>
            <a:p>
              <a:pPr>
                <a:spcBef>
                  <a:spcPct val="50000"/>
                </a:spcBef>
                <a:defRPr/>
              </a:pPr>
              <a:r>
                <a:rPr lang="en-GB" smtClean="0">
                  <a:solidFill>
                    <a:schemeClr val="tx1"/>
                  </a:solidFill>
                  <a:effectLst>
                    <a:outerShdw blurRad="38100" dist="38100" dir="2700000" algn="tl">
                      <a:srgbClr val="FFFFFF"/>
                    </a:outerShdw>
                  </a:effectLst>
                  <a:latin typeface="Calibri" pitchFamily="34" charset="0"/>
                </a:rPr>
                <a:t>9</a:t>
              </a:r>
              <a:endParaRPr lang="en-GB">
                <a:solidFill>
                  <a:schemeClr val="tx1"/>
                </a:solidFill>
                <a:effectLst>
                  <a:outerShdw blurRad="38100" dist="38100" dir="2700000" algn="tl">
                    <a:srgbClr val="FFFFFF"/>
                  </a:outerShdw>
                </a:effectLst>
                <a:latin typeface="Calibri" pitchFamily="34" charset="0"/>
              </a:endParaRPr>
            </a:p>
          </p:txBody>
        </p:sp>
        <p:sp>
          <p:nvSpPr>
            <p:cNvPr id="384244" name="Text Box 244"/>
            <p:cNvSpPr txBox="1">
              <a:spLocks noChangeArrowheads="1"/>
            </p:cNvSpPr>
            <p:nvPr/>
          </p:nvSpPr>
          <p:spPr bwMode="auto">
            <a:xfrm rot="16200000">
              <a:off x="-174" y="1492"/>
              <a:ext cx="1272" cy="231"/>
            </a:xfrm>
            <a:prstGeom prst="rect">
              <a:avLst/>
            </a:prstGeom>
            <a:noFill/>
            <a:ln w="9525" algn="ctr">
              <a:noFill/>
              <a:miter lim="800000"/>
              <a:headEnd/>
              <a:tailEnd/>
            </a:ln>
            <a:effectLst/>
          </p:spPr>
          <p:txBody>
            <a:bodyPr>
              <a:spAutoFit/>
            </a:bodyPr>
            <a:lstStyle/>
            <a:p>
              <a:pPr>
                <a:spcBef>
                  <a:spcPct val="50000"/>
                </a:spcBef>
                <a:defRPr/>
              </a:pPr>
              <a:r>
                <a:rPr lang="en-GB" smtClean="0">
                  <a:solidFill>
                    <a:schemeClr val="bg1"/>
                  </a:solidFill>
                  <a:effectLst>
                    <a:outerShdw blurRad="38100" dist="38100" dir="2700000" algn="tl">
                      <a:srgbClr val="000000"/>
                    </a:outerShdw>
                  </a:effectLst>
                  <a:latin typeface="Calibri" pitchFamily="34" charset="0"/>
                </a:rPr>
                <a:t>Pressure (GPa)</a:t>
              </a:r>
              <a:endParaRPr lang="en-GB">
                <a:solidFill>
                  <a:schemeClr val="bg1"/>
                </a:solidFill>
                <a:effectLst>
                  <a:outerShdw blurRad="38100" dist="38100" dir="2700000" algn="tl">
                    <a:srgbClr val="000000"/>
                  </a:outerShdw>
                </a:effectLst>
                <a:latin typeface="Calibri" pitchFamily="34" charset="0"/>
              </a:endParaRPr>
            </a:p>
          </p:txBody>
        </p:sp>
      </p:grpSp>
      <p:sp>
        <p:nvSpPr>
          <p:cNvPr id="1234057" name="AutoShape 137"/>
          <p:cNvSpPr>
            <a:spLocks noChangeArrowheads="1"/>
          </p:cNvSpPr>
          <p:nvPr/>
        </p:nvSpPr>
        <p:spPr bwMode="auto">
          <a:xfrm>
            <a:off x="6653213" y="5068888"/>
            <a:ext cx="1585912" cy="793750"/>
          </a:xfrm>
          <a:prstGeom prst="upArrow">
            <a:avLst>
              <a:gd name="adj1" fmla="val 49954"/>
              <a:gd name="adj2" fmla="val 45398"/>
            </a:avLst>
          </a:prstGeom>
          <a:solidFill>
            <a:schemeClr val="bg1"/>
          </a:solidFill>
          <a:ln w="19050" algn="ctr">
            <a:solidFill>
              <a:schemeClr val="tx2"/>
            </a:solidFill>
            <a:miter lim="800000"/>
            <a:headEnd/>
            <a:tailEnd/>
          </a:ln>
          <a:scene3d>
            <a:camera prst="orthographicFront"/>
            <a:lightRig rig="threePt" dir="t"/>
          </a:scene3d>
          <a:sp3d>
            <a:bevelT/>
          </a:sp3d>
        </p:spPr>
        <p:txBody>
          <a:bodyPr wrap="none" anchor="ctr"/>
          <a:lstStyle/>
          <a:p>
            <a:pPr>
              <a:defRPr/>
            </a:pPr>
            <a:endParaRPr lang="en-GB">
              <a:latin typeface="Calibri" pitchFamily="34" charset="0"/>
            </a:endParaRPr>
          </a:p>
        </p:txBody>
      </p:sp>
      <p:pic>
        <p:nvPicPr>
          <p:cNvPr id="384095" name="Picture 95"/>
          <p:cNvPicPr>
            <a:picLocks noChangeAspect="1" noChangeArrowheads="1"/>
          </p:cNvPicPr>
          <p:nvPr/>
        </p:nvPicPr>
        <p:blipFill>
          <a:blip r:embed="rId3" cstate="print"/>
          <a:srcRect r="52457"/>
          <a:stretch>
            <a:fillRect/>
          </a:stretch>
        </p:blipFill>
        <p:spPr bwMode="auto">
          <a:xfrm>
            <a:off x="546100" y="4492625"/>
            <a:ext cx="2741613" cy="2327275"/>
          </a:xfrm>
          <a:prstGeom prst="rect">
            <a:avLst/>
          </a:prstGeom>
          <a:noFill/>
          <a:ln w="19050" algn="ctr">
            <a:solidFill>
              <a:schemeClr val="tx1"/>
            </a:solidFill>
            <a:miter lim="800000"/>
            <a:headEnd/>
            <a:tailEnd/>
          </a:ln>
        </p:spPr>
      </p:pic>
      <p:grpSp>
        <p:nvGrpSpPr>
          <p:cNvPr id="152583" name="Group 133"/>
          <p:cNvGrpSpPr>
            <a:grpSpLocks/>
          </p:cNvGrpSpPr>
          <p:nvPr/>
        </p:nvGrpSpPr>
        <p:grpSpPr bwMode="auto">
          <a:xfrm>
            <a:off x="5668963" y="2287588"/>
            <a:ext cx="3462337" cy="2735262"/>
            <a:chOff x="3555" y="1729"/>
            <a:chExt cx="2181" cy="1723"/>
          </a:xfrm>
        </p:grpSpPr>
        <p:sp>
          <p:nvSpPr>
            <p:cNvPr id="1233949" name="Rectangle 29"/>
            <p:cNvSpPr>
              <a:spLocks noChangeAspect="1" noChangeArrowheads="1"/>
            </p:cNvSpPr>
            <p:nvPr/>
          </p:nvSpPr>
          <p:spPr bwMode="auto">
            <a:xfrm>
              <a:off x="3555" y="1729"/>
              <a:ext cx="2167" cy="1723"/>
            </a:xfrm>
            <a:prstGeom prst="rect">
              <a:avLst/>
            </a:prstGeom>
            <a:solidFill>
              <a:schemeClr val="bg1"/>
            </a:solidFill>
            <a:ln w="19050" algn="ctr">
              <a:solidFill>
                <a:schemeClr val="tx1"/>
              </a:solidFill>
              <a:miter lim="800000"/>
              <a:headEnd/>
              <a:tailEnd/>
            </a:ln>
          </p:spPr>
          <p:txBody>
            <a:bodyPr wrap="none" anchor="ctr"/>
            <a:lstStyle/>
            <a:p>
              <a:pPr>
                <a:defRPr/>
              </a:pPr>
              <a:endParaRPr lang="en-GB">
                <a:latin typeface="Calibri" pitchFamily="34" charset="0"/>
              </a:endParaRPr>
            </a:p>
          </p:txBody>
        </p:sp>
        <p:sp>
          <p:nvSpPr>
            <p:cNvPr id="1233950" name="Rectangle 30"/>
            <p:cNvSpPr>
              <a:spLocks noChangeAspect="1" noChangeArrowheads="1"/>
            </p:cNvSpPr>
            <p:nvPr/>
          </p:nvSpPr>
          <p:spPr bwMode="auto">
            <a:xfrm>
              <a:off x="3763" y="1935"/>
              <a:ext cx="1707" cy="1420"/>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233951" name="Freeform 31"/>
            <p:cNvSpPr>
              <a:spLocks noChangeAspect="1"/>
            </p:cNvSpPr>
            <p:nvPr/>
          </p:nvSpPr>
          <p:spPr bwMode="auto">
            <a:xfrm>
              <a:off x="4257" y="1965"/>
              <a:ext cx="298" cy="333"/>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52" name="Freeform 32"/>
            <p:cNvSpPr>
              <a:spLocks noChangeAspect="1"/>
            </p:cNvSpPr>
            <p:nvPr/>
          </p:nvSpPr>
          <p:spPr bwMode="auto">
            <a:xfrm>
              <a:off x="4549" y="1987"/>
              <a:ext cx="371" cy="724"/>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53" name="Freeform 33"/>
            <p:cNvSpPr>
              <a:spLocks noChangeAspect="1"/>
            </p:cNvSpPr>
            <p:nvPr/>
          </p:nvSpPr>
          <p:spPr bwMode="auto">
            <a:xfrm>
              <a:off x="5191" y="1990"/>
              <a:ext cx="144" cy="946"/>
            </a:xfrm>
            <a:custGeom>
              <a:avLst/>
              <a:gdLst/>
              <a:ahLst/>
              <a:cxnLst>
                <a:cxn ang="0">
                  <a:pos x="200" y="0"/>
                </a:cxn>
                <a:cxn ang="0">
                  <a:pos x="56" y="168"/>
                </a:cxn>
                <a:cxn ang="0">
                  <a:pos x="5" y="633"/>
                </a:cxn>
                <a:cxn ang="0">
                  <a:pos x="89" y="1125"/>
                </a:cxn>
                <a:cxn ang="0">
                  <a:pos x="191" y="1401"/>
                </a:cxn>
              </a:cxnLst>
              <a:rect l="0" t="0" r="r" b="b"/>
              <a:pathLst>
                <a:path w="200" h="1401">
                  <a:moveTo>
                    <a:pt x="200" y="0"/>
                  </a:moveTo>
                  <a:cubicBezTo>
                    <a:pt x="176" y="27"/>
                    <a:pt x="88" y="63"/>
                    <a:pt x="56" y="168"/>
                  </a:cubicBezTo>
                  <a:cubicBezTo>
                    <a:pt x="24" y="273"/>
                    <a:pt x="0" y="474"/>
                    <a:pt x="5" y="633"/>
                  </a:cubicBezTo>
                  <a:cubicBezTo>
                    <a:pt x="10" y="792"/>
                    <a:pt x="58" y="997"/>
                    <a:pt x="89" y="1125"/>
                  </a:cubicBezTo>
                  <a:cubicBezTo>
                    <a:pt x="120" y="1253"/>
                    <a:pt x="170" y="1344"/>
                    <a:pt x="191" y="1401"/>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nvGrpSpPr>
            <p:cNvPr id="152595" name="Group 35"/>
            <p:cNvGrpSpPr>
              <a:grpSpLocks/>
            </p:cNvGrpSpPr>
            <p:nvPr/>
          </p:nvGrpSpPr>
          <p:grpSpPr bwMode="auto">
            <a:xfrm>
              <a:off x="3871" y="1990"/>
              <a:ext cx="1324" cy="352"/>
              <a:chOff x="554" y="1690"/>
              <a:chExt cx="2206" cy="626"/>
            </a:xfrm>
          </p:grpSpPr>
          <p:sp>
            <p:nvSpPr>
              <p:cNvPr id="1233956" name="Freeform 36"/>
              <p:cNvSpPr>
                <a:spLocks noChangeAspect="1"/>
              </p:cNvSpPr>
              <p:nvPr/>
            </p:nvSpPr>
            <p:spPr bwMode="auto">
              <a:xfrm>
                <a:off x="554" y="1690"/>
                <a:ext cx="1141" cy="541"/>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57" name="Freeform 37"/>
              <p:cNvSpPr>
                <a:spLocks noChangeAspect="1"/>
              </p:cNvSpPr>
              <p:nvPr/>
            </p:nvSpPr>
            <p:spPr bwMode="auto">
              <a:xfrm>
                <a:off x="1662" y="2218"/>
                <a:ext cx="1098" cy="98"/>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grpSp>
        <p:sp>
          <p:nvSpPr>
            <p:cNvPr id="1233958" name="Freeform 38"/>
            <p:cNvSpPr>
              <a:spLocks noChangeAspect="1"/>
            </p:cNvSpPr>
            <p:nvPr/>
          </p:nvSpPr>
          <p:spPr bwMode="auto">
            <a:xfrm>
              <a:off x="3838" y="2887"/>
              <a:ext cx="376" cy="152"/>
            </a:xfrm>
            <a:custGeom>
              <a:avLst/>
              <a:gdLst/>
              <a:ahLst/>
              <a:cxnLst>
                <a:cxn ang="0">
                  <a:pos x="0" y="0"/>
                </a:cxn>
                <a:cxn ang="0">
                  <a:pos x="237" y="84"/>
                </a:cxn>
                <a:cxn ang="0">
                  <a:pos x="522" y="225"/>
                </a:cxn>
              </a:cxnLst>
              <a:rect l="0" t="0" r="r" b="b"/>
              <a:pathLst>
                <a:path w="522" h="225">
                  <a:moveTo>
                    <a:pt x="0" y="0"/>
                  </a:moveTo>
                  <a:cubicBezTo>
                    <a:pt x="75" y="23"/>
                    <a:pt x="150" y="46"/>
                    <a:pt x="237" y="84"/>
                  </a:cubicBezTo>
                  <a:cubicBezTo>
                    <a:pt x="324" y="122"/>
                    <a:pt x="423" y="173"/>
                    <a:pt x="522" y="225"/>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59" name="Freeform 39"/>
            <p:cNvSpPr>
              <a:spLocks noChangeAspect="1"/>
            </p:cNvSpPr>
            <p:nvPr/>
          </p:nvSpPr>
          <p:spPr bwMode="auto">
            <a:xfrm>
              <a:off x="4214" y="3039"/>
              <a:ext cx="499" cy="284"/>
            </a:xfrm>
            <a:custGeom>
              <a:avLst/>
              <a:gdLst/>
              <a:ahLst/>
              <a:cxnLst>
                <a:cxn ang="0">
                  <a:pos x="693" y="420"/>
                </a:cxn>
                <a:cxn ang="0">
                  <a:pos x="438" y="234"/>
                </a:cxn>
                <a:cxn ang="0">
                  <a:pos x="165" y="63"/>
                </a:cxn>
                <a:cxn ang="0">
                  <a:pos x="0" y="0"/>
                </a:cxn>
              </a:cxnLst>
              <a:rect l="0" t="0" r="r" b="b"/>
              <a:pathLst>
                <a:path w="693" h="420">
                  <a:moveTo>
                    <a:pt x="693" y="420"/>
                  </a:moveTo>
                  <a:cubicBezTo>
                    <a:pt x="609" y="357"/>
                    <a:pt x="526" y="294"/>
                    <a:pt x="438" y="234"/>
                  </a:cubicBezTo>
                  <a:cubicBezTo>
                    <a:pt x="350" y="174"/>
                    <a:pt x="238" y="102"/>
                    <a:pt x="165" y="63"/>
                  </a:cubicBezTo>
                  <a:cubicBezTo>
                    <a:pt x="92" y="24"/>
                    <a:pt x="46" y="12"/>
                    <a:pt x="0" y="0"/>
                  </a:cubicBezTo>
                </a:path>
              </a:pathLst>
            </a:custGeom>
            <a:noFill/>
            <a:ln w="38100" cap="flat" cmpd="sng">
              <a:solidFill>
                <a:srgbClr val="6600CC"/>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3960" name="Freeform 40"/>
            <p:cNvSpPr>
              <a:spLocks noChangeAspect="1"/>
            </p:cNvSpPr>
            <p:nvPr/>
          </p:nvSpPr>
          <p:spPr bwMode="auto">
            <a:xfrm>
              <a:off x="3972" y="2713"/>
              <a:ext cx="616" cy="116"/>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52599" name="Text Box 76"/>
            <p:cNvSpPr txBox="1">
              <a:spLocks noChangeAspect="1" noChangeArrowheads="1"/>
            </p:cNvSpPr>
            <p:nvPr/>
          </p:nvSpPr>
          <p:spPr bwMode="auto">
            <a:xfrm rot="4682296">
              <a:off x="5095" y="2687"/>
              <a:ext cx="467" cy="144"/>
            </a:xfrm>
            <a:prstGeom prst="rect">
              <a:avLst/>
            </a:prstGeom>
            <a:noFill/>
            <a:ln w="9525" algn="ctr">
              <a:noFill/>
              <a:miter lim="800000"/>
              <a:headEnd/>
              <a:tailEnd/>
            </a:ln>
          </p:spPr>
          <p:txBody>
            <a:bodyPr>
              <a:spAutoFit/>
            </a:bodyPr>
            <a:lstStyle/>
            <a:p>
              <a:r>
                <a:rPr lang="en-GB" sz="900">
                  <a:solidFill>
                    <a:schemeClr val="tx1"/>
                  </a:solidFill>
                  <a:effectLst/>
                  <a:latin typeface="Calibri" pitchFamily="34" charset="0"/>
                </a:rPr>
                <a:t>solidus</a:t>
              </a:r>
            </a:p>
          </p:txBody>
        </p:sp>
        <p:sp>
          <p:nvSpPr>
            <p:cNvPr id="152600" name="Text Box 80"/>
            <p:cNvSpPr txBox="1">
              <a:spLocks noChangeAspect="1" noChangeArrowheads="1"/>
            </p:cNvSpPr>
            <p:nvPr/>
          </p:nvSpPr>
          <p:spPr bwMode="auto">
            <a:xfrm>
              <a:off x="4118" y="1752"/>
              <a:ext cx="1023" cy="150"/>
            </a:xfrm>
            <a:prstGeom prst="rect">
              <a:avLst/>
            </a:prstGeom>
            <a:noFill/>
            <a:ln w="9525" algn="ctr">
              <a:noFill/>
              <a:miter lim="800000"/>
              <a:headEnd/>
              <a:tailEnd/>
            </a:ln>
          </p:spPr>
          <p:txBody>
            <a:bodyPr>
              <a:spAutoFit/>
            </a:bodyPr>
            <a:lstStyle/>
            <a:p>
              <a:pPr>
                <a:lnSpc>
                  <a:spcPct val="80000"/>
                </a:lnSpc>
              </a:pPr>
              <a:r>
                <a:rPr lang="en-GB" sz="1200">
                  <a:solidFill>
                    <a:schemeClr val="tx1"/>
                  </a:solidFill>
                  <a:effectLst/>
                  <a:latin typeface="Calibri" pitchFamily="34" charset="0"/>
                </a:rPr>
                <a:t>Temperature (°C)</a:t>
              </a:r>
            </a:p>
          </p:txBody>
        </p:sp>
        <p:sp>
          <p:nvSpPr>
            <p:cNvPr id="152601" name="Text Box 81"/>
            <p:cNvSpPr txBox="1">
              <a:spLocks noChangeAspect="1" noChangeArrowheads="1"/>
            </p:cNvSpPr>
            <p:nvPr/>
          </p:nvSpPr>
          <p:spPr bwMode="auto">
            <a:xfrm>
              <a:off x="3627" y="1861"/>
              <a:ext cx="251"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400</a:t>
              </a:r>
            </a:p>
          </p:txBody>
        </p:sp>
        <p:sp>
          <p:nvSpPr>
            <p:cNvPr id="152602" name="Text Box 82"/>
            <p:cNvSpPr txBox="1">
              <a:spLocks noChangeAspect="1" noChangeArrowheads="1"/>
            </p:cNvSpPr>
            <p:nvPr/>
          </p:nvSpPr>
          <p:spPr bwMode="auto">
            <a:xfrm>
              <a:off x="3876" y="1861"/>
              <a:ext cx="254"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500</a:t>
              </a:r>
            </a:p>
          </p:txBody>
        </p:sp>
        <p:sp>
          <p:nvSpPr>
            <p:cNvPr id="152603" name="Text Box 83"/>
            <p:cNvSpPr txBox="1">
              <a:spLocks noChangeAspect="1" noChangeArrowheads="1"/>
            </p:cNvSpPr>
            <p:nvPr/>
          </p:nvSpPr>
          <p:spPr bwMode="auto">
            <a:xfrm>
              <a:off x="4118" y="1861"/>
              <a:ext cx="253"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600</a:t>
              </a:r>
            </a:p>
          </p:txBody>
        </p:sp>
        <p:sp>
          <p:nvSpPr>
            <p:cNvPr id="152604" name="Text Box 84"/>
            <p:cNvSpPr txBox="1">
              <a:spLocks noChangeAspect="1" noChangeArrowheads="1"/>
            </p:cNvSpPr>
            <p:nvPr/>
          </p:nvSpPr>
          <p:spPr bwMode="auto">
            <a:xfrm>
              <a:off x="4372" y="1861"/>
              <a:ext cx="252"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700</a:t>
              </a:r>
            </a:p>
          </p:txBody>
        </p:sp>
        <p:sp>
          <p:nvSpPr>
            <p:cNvPr id="152605" name="Text Box 85"/>
            <p:cNvSpPr txBox="1">
              <a:spLocks noChangeAspect="1" noChangeArrowheads="1"/>
            </p:cNvSpPr>
            <p:nvPr/>
          </p:nvSpPr>
          <p:spPr bwMode="auto">
            <a:xfrm>
              <a:off x="4613" y="1861"/>
              <a:ext cx="253"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800</a:t>
              </a:r>
            </a:p>
          </p:txBody>
        </p:sp>
        <p:sp>
          <p:nvSpPr>
            <p:cNvPr id="152606" name="Text Box 86"/>
            <p:cNvSpPr txBox="1">
              <a:spLocks noChangeAspect="1" noChangeArrowheads="1"/>
            </p:cNvSpPr>
            <p:nvPr/>
          </p:nvSpPr>
          <p:spPr bwMode="auto">
            <a:xfrm>
              <a:off x="4857" y="1861"/>
              <a:ext cx="253"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900</a:t>
              </a:r>
            </a:p>
          </p:txBody>
        </p:sp>
        <p:sp>
          <p:nvSpPr>
            <p:cNvPr id="152607" name="Text Box 87"/>
            <p:cNvSpPr txBox="1">
              <a:spLocks noChangeAspect="1" noChangeArrowheads="1"/>
            </p:cNvSpPr>
            <p:nvPr/>
          </p:nvSpPr>
          <p:spPr bwMode="auto">
            <a:xfrm>
              <a:off x="5071" y="1861"/>
              <a:ext cx="299"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1000</a:t>
              </a:r>
            </a:p>
          </p:txBody>
        </p:sp>
        <p:sp>
          <p:nvSpPr>
            <p:cNvPr id="152608" name="Text Box 88"/>
            <p:cNvSpPr txBox="1">
              <a:spLocks noChangeAspect="1" noChangeArrowheads="1"/>
            </p:cNvSpPr>
            <p:nvPr/>
          </p:nvSpPr>
          <p:spPr bwMode="auto">
            <a:xfrm>
              <a:off x="5327" y="1861"/>
              <a:ext cx="293"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1100</a:t>
              </a:r>
            </a:p>
          </p:txBody>
        </p:sp>
        <p:sp>
          <p:nvSpPr>
            <p:cNvPr id="152609" name="Text Box 89"/>
            <p:cNvSpPr txBox="1">
              <a:spLocks noChangeAspect="1" noChangeArrowheads="1"/>
            </p:cNvSpPr>
            <p:nvPr/>
          </p:nvSpPr>
          <p:spPr bwMode="auto">
            <a:xfrm rot="16200000">
              <a:off x="3296" y="2511"/>
              <a:ext cx="692" cy="174"/>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Pressure (GPa)</a:t>
              </a:r>
            </a:p>
          </p:txBody>
        </p:sp>
        <p:sp>
          <p:nvSpPr>
            <p:cNvPr id="152610" name="Text Box 90"/>
            <p:cNvSpPr txBox="1">
              <a:spLocks noChangeAspect="1" noChangeArrowheads="1"/>
            </p:cNvSpPr>
            <p:nvPr/>
          </p:nvSpPr>
          <p:spPr bwMode="auto">
            <a:xfrm>
              <a:off x="3647" y="2088"/>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1</a:t>
              </a:r>
            </a:p>
          </p:txBody>
        </p:sp>
        <p:sp>
          <p:nvSpPr>
            <p:cNvPr id="152611" name="Text Box 91"/>
            <p:cNvSpPr txBox="1">
              <a:spLocks noChangeAspect="1" noChangeArrowheads="1"/>
            </p:cNvSpPr>
            <p:nvPr/>
          </p:nvSpPr>
          <p:spPr bwMode="auto">
            <a:xfrm>
              <a:off x="3647" y="2265"/>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2</a:t>
              </a:r>
            </a:p>
          </p:txBody>
        </p:sp>
        <p:sp>
          <p:nvSpPr>
            <p:cNvPr id="152612" name="Text Box 92"/>
            <p:cNvSpPr txBox="1">
              <a:spLocks noChangeAspect="1" noChangeArrowheads="1"/>
            </p:cNvSpPr>
            <p:nvPr/>
          </p:nvSpPr>
          <p:spPr bwMode="auto">
            <a:xfrm>
              <a:off x="3647" y="2446"/>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3</a:t>
              </a:r>
            </a:p>
          </p:txBody>
        </p:sp>
        <p:sp>
          <p:nvSpPr>
            <p:cNvPr id="152613" name="Text Box 93"/>
            <p:cNvSpPr txBox="1">
              <a:spLocks noChangeAspect="1" noChangeArrowheads="1"/>
            </p:cNvSpPr>
            <p:nvPr/>
          </p:nvSpPr>
          <p:spPr bwMode="auto">
            <a:xfrm>
              <a:off x="3647" y="2619"/>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4</a:t>
              </a:r>
            </a:p>
          </p:txBody>
        </p:sp>
        <p:sp>
          <p:nvSpPr>
            <p:cNvPr id="152614" name="Text Box 94"/>
            <p:cNvSpPr txBox="1">
              <a:spLocks noChangeAspect="1" noChangeArrowheads="1"/>
            </p:cNvSpPr>
            <p:nvPr/>
          </p:nvSpPr>
          <p:spPr bwMode="auto">
            <a:xfrm>
              <a:off x="3647" y="2799"/>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5</a:t>
              </a:r>
            </a:p>
          </p:txBody>
        </p:sp>
        <p:sp>
          <p:nvSpPr>
            <p:cNvPr id="152615" name="Text Box 95"/>
            <p:cNvSpPr txBox="1">
              <a:spLocks noChangeAspect="1" noChangeArrowheads="1"/>
            </p:cNvSpPr>
            <p:nvPr/>
          </p:nvSpPr>
          <p:spPr bwMode="auto">
            <a:xfrm>
              <a:off x="3647" y="2980"/>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6</a:t>
              </a:r>
            </a:p>
          </p:txBody>
        </p:sp>
        <p:sp>
          <p:nvSpPr>
            <p:cNvPr id="152616" name="Text Box 96"/>
            <p:cNvSpPr txBox="1">
              <a:spLocks noChangeAspect="1" noChangeArrowheads="1"/>
            </p:cNvSpPr>
            <p:nvPr/>
          </p:nvSpPr>
          <p:spPr bwMode="auto">
            <a:xfrm>
              <a:off x="3647" y="3157"/>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7</a:t>
              </a:r>
            </a:p>
          </p:txBody>
        </p:sp>
        <p:sp>
          <p:nvSpPr>
            <p:cNvPr id="152617" name="Text Box 97"/>
            <p:cNvSpPr txBox="1">
              <a:spLocks noChangeAspect="1" noChangeArrowheads="1"/>
            </p:cNvSpPr>
            <p:nvPr/>
          </p:nvSpPr>
          <p:spPr bwMode="auto">
            <a:xfrm>
              <a:off x="3647" y="3332"/>
              <a:ext cx="125" cy="97"/>
            </a:xfrm>
            <a:prstGeom prst="rect">
              <a:avLst/>
            </a:prstGeom>
            <a:noFill/>
            <a:ln w="9525" algn="ctr">
              <a:noFill/>
              <a:miter lim="800000"/>
              <a:headEnd/>
              <a:tailEnd/>
            </a:ln>
          </p:spPr>
          <p:txBody>
            <a:bodyPr>
              <a:spAutoFit/>
            </a:bodyPr>
            <a:lstStyle/>
            <a:p>
              <a:pPr algn="r">
                <a:lnSpc>
                  <a:spcPct val="50000"/>
                </a:lnSpc>
              </a:pPr>
              <a:r>
                <a:rPr lang="en-GB" sz="800">
                  <a:solidFill>
                    <a:schemeClr val="tx1"/>
                  </a:solidFill>
                  <a:effectLst/>
                  <a:latin typeface="Calibri" pitchFamily="34" charset="0"/>
                </a:rPr>
                <a:t>8</a:t>
              </a:r>
            </a:p>
          </p:txBody>
        </p:sp>
        <p:sp>
          <p:nvSpPr>
            <p:cNvPr id="152618" name="Text Box 98"/>
            <p:cNvSpPr txBox="1">
              <a:spLocks noChangeAspect="1" noChangeArrowheads="1"/>
            </p:cNvSpPr>
            <p:nvPr/>
          </p:nvSpPr>
          <p:spPr bwMode="auto">
            <a:xfrm>
              <a:off x="5356" y="1964"/>
              <a:ext cx="380" cy="173"/>
            </a:xfrm>
            <a:prstGeom prst="rect">
              <a:avLst/>
            </a:prstGeom>
            <a:noFill/>
            <a:ln w="9525" algn="ctr">
              <a:noFill/>
              <a:miter lim="800000"/>
              <a:headEnd/>
              <a:tailEnd/>
            </a:ln>
          </p:spPr>
          <p:txBody>
            <a:bodyPr>
              <a:spAutoFit/>
            </a:bodyPr>
            <a:lstStyle/>
            <a:p>
              <a:pPr algn="r"/>
              <a:r>
                <a:rPr lang="en-GB" sz="1200">
                  <a:solidFill>
                    <a:schemeClr val="tx1"/>
                  </a:solidFill>
                  <a:effectLst/>
                  <a:latin typeface="Calibri" pitchFamily="34" charset="0"/>
                </a:rPr>
                <a:t> (km)</a:t>
              </a:r>
            </a:p>
          </p:txBody>
        </p:sp>
        <p:sp>
          <p:nvSpPr>
            <p:cNvPr id="152619" name="Text Box 99"/>
            <p:cNvSpPr txBox="1">
              <a:spLocks noChangeAspect="1" noChangeArrowheads="1"/>
            </p:cNvSpPr>
            <p:nvPr/>
          </p:nvSpPr>
          <p:spPr bwMode="auto">
            <a:xfrm>
              <a:off x="5458" y="2188"/>
              <a:ext cx="209"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50</a:t>
              </a:r>
            </a:p>
          </p:txBody>
        </p:sp>
        <p:sp>
          <p:nvSpPr>
            <p:cNvPr id="152620" name="Text Box 101"/>
            <p:cNvSpPr txBox="1">
              <a:spLocks noChangeAspect="1" noChangeArrowheads="1"/>
            </p:cNvSpPr>
            <p:nvPr/>
          </p:nvSpPr>
          <p:spPr bwMode="auto">
            <a:xfrm>
              <a:off x="5458" y="2486"/>
              <a:ext cx="246"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100</a:t>
              </a:r>
            </a:p>
          </p:txBody>
        </p:sp>
        <p:sp>
          <p:nvSpPr>
            <p:cNvPr id="152621" name="Text Box 102"/>
            <p:cNvSpPr txBox="1">
              <a:spLocks noChangeAspect="1" noChangeArrowheads="1"/>
            </p:cNvSpPr>
            <p:nvPr/>
          </p:nvSpPr>
          <p:spPr bwMode="auto">
            <a:xfrm>
              <a:off x="5458" y="2791"/>
              <a:ext cx="234"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150</a:t>
              </a:r>
            </a:p>
          </p:txBody>
        </p:sp>
        <p:sp>
          <p:nvSpPr>
            <p:cNvPr id="152622" name="Text Box 104"/>
            <p:cNvSpPr txBox="1">
              <a:spLocks noChangeAspect="1" noChangeArrowheads="1"/>
            </p:cNvSpPr>
            <p:nvPr/>
          </p:nvSpPr>
          <p:spPr bwMode="auto">
            <a:xfrm>
              <a:off x="5458" y="3089"/>
              <a:ext cx="234"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200</a:t>
              </a:r>
            </a:p>
          </p:txBody>
        </p:sp>
        <p:sp>
          <p:nvSpPr>
            <p:cNvPr id="152623" name="Text Box 105"/>
            <p:cNvSpPr txBox="1">
              <a:spLocks noChangeAspect="1" noChangeArrowheads="1"/>
            </p:cNvSpPr>
            <p:nvPr/>
          </p:nvSpPr>
          <p:spPr bwMode="auto">
            <a:xfrm>
              <a:off x="5458" y="3315"/>
              <a:ext cx="234" cy="97"/>
            </a:xfrm>
            <a:prstGeom prst="rect">
              <a:avLst/>
            </a:prstGeom>
            <a:noFill/>
            <a:ln w="9525" algn="ctr">
              <a:noFill/>
              <a:miter lim="800000"/>
              <a:headEnd/>
              <a:tailEnd/>
            </a:ln>
          </p:spPr>
          <p:txBody>
            <a:bodyPr>
              <a:spAutoFit/>
            </a:bodyPr>
            <a:lstStyle/>
            <a:p>
              <a:pPr>
                <a:lnSpc>
                  <a:spcPct val="50000"/>
                </a:lnSpc>
              </a:pPr>
              <a:r>
                <a:rPr lang="en-GB" sz="800">
                  <a:solidFill>
                    <a:schemeClr val="tx1"/>
                  </a:solidFill>
                  <a:effectLst/>
                  <a:latin typeface="Calibri" pitchFamily="34" charset="0"/>
                </a:rPr>
                <a:t>240</a:t>
              </a:r>
            </a:p>
          </p:txBody>
        </p:sp>
        <p:sp>
          <p:nvSpPr>
            <p:cNvPr id="1234026" name="Line 106"/>
            <p:cNvSpPr>
              <a:spLocks noChangeAspect="1" noChangeShapeType="1"/>
            </p:cNvSpPr>
            <p:nvPr/>
          </p:nvSpPr>
          <p:spPr bwMode="auto">
            <a:xfrm>
              <a:off x="3764" y="2115"/>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27" name="Line 107"/>
            <p:cNvSpPr>
              <a:spLocks noChangeAspect="1" noChangeShapeType="1"/>
            </p:cNvSpPr>
            <p:nvPr/>
          </p:nvSpPr>
          <p:spPr bwMode="auto">
            <a:xfrm>
              <a:off x="3764" y="2292"/>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28" name="Line 108"/>
            <p:cNvSpPr>
              <a:spLocks noChangeAspect="1" noChangeShapeType="1"/>
            </p:cNvSpPr>
            <p:nvPr/>
          </p:nvSpPr>
          <p:spPr bwMode="auto">
            <a:xfrm>
              <a:off x="3764" y="2472"/>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29" name="Line 109"/>
            <p:cNvSpPr>
              <a:spLocks noChangeAspect="1" noChangeShapeType="1"/>
            </p:cNvSpPr>
            <p:nvPr/>
          </p:nvSpPr>
          <p:spPr bwMode="auto">
            <a:xfrm>
              <a:off x="3764" y="2649"/>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0" name="Line 110"/>
            <p:cNvSpPr>
              <a:spLocks noChangeAspect="1" noChangeShapeType="1"/>
            </p:cNvSpPr>
            <p:nvPr/>
          </p:nvSpPr>
          <p:spPr bwMode="auto">
            <a:xfrm>
              <a:off x="3764" y="2829"/>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1" name="Line 111"/>
            <p:cNvSpPr>
              <a:spLocks noChangeAspect="1" noChangeShapeType="1"/>
            </p:cNvSpPr>
            <p:nvPr/>
          </p:nvSpPr>
          <p:spPr bwMode="auto">
            <a:xfrm>
              <a:off x="3764" y="3005"/>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2" name="Line 112"/>
            <p:cNvSpPr>
              <a:spLocks noChangeAspect="1" noChangeShapeType="1"/>
            </p:cNvSpPr>
            <p:nvPr/>
          </p:nvSpPr>
          <p:spPr bwMode="auto">
            <a:xfrm>
              <a:off x="3764" y="3185"/>
              <a:ext cx="39"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3" name="Line 113"/>
            <p:cNvSpPr>
              <a:spLocks noChangeAspect="1" noChangeShapeType="1"/>
            </p:cNvSpPr>
            <p:nvPr/>
          </p:nvSpPr>
          <p:spPr bwMode="auto">
            <a:xfrm>
              <a:off x="4009"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4" name="Line 114"/>
            <p:cNvSpPr>
              <a:spLocks noChangeAspect="1" noChangeShapeType="1"/>
            </p:cNvSpPr>
            <p:nvPr/>
          </p:nvSpPr>
          <p:spPr bwMode="auto">
            <a:xfrm>
              <a:off x="4253"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5" name="Line 115"/>
            <p:cNvSpPr>
              <a:spLocks noChangeAspect="1" noChangeShapeType="1"/>
            </p:cNvSpPr>
            <p:nvPr/>
          </p:nvSpPr>
          <p:spPr bwMode="auto">
            <a:xfrm>
              <a:off x="4497"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6" name="Line 116"/>
            <p:cNvSpPr>
              <a:spLocks noChangeAspect="1" noChangeShapeType="1"/>
            </p:cNvSpPr>
            <p:nvPr/>
          </p:nvSpPr>
          <p:spPr bwMode="auto">
            <a:xfrm>
              <a:off x="4739"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7" name="Line 117"/>
            <p:cNvSpPr>
              <a:spLocks noChangeAspect="1" noChangeShapeType="1"/>
            </p:cNvSpPr>
            <p:nvPr/>
          </p:nvSpPr>
          <p:spPr bwMode="auto">
            <a:xfrm>
              <a:off x="4983"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234038" name="Line 118"/>
            <p:cNvSpPr>
              <a:spLocks noChangeAspect="1" noChangeShapeType="1"/>
            </p:cNvSpPr>
            <p:nvPr/>
          </p:nvSpPr>
          <p:spPr bwMode="auto">
            <a:xfrm>
              <a:off x="5225" y="1933"/>
              <a:ext cx="0" cy="32"/>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2637" name="Text Box 121"/>
            <p:cNvSpPr txBox="1">
              <a:spLocks noChangeAspect="1" noChangeArrowheads="1"/>
            </p:cNvSpPr>
            <p:nvPr/>
          </p:nvSpPr>
          <p:spPr bwMode="auto">
            <a:xfrm>
              <a:off x="4710" y="2980"/>
              <a:ext cx="671" cy="300"/>
            </a:xfrm>
            <a:prstGeom prst="rect">
              <a:avLst/>
            </a:prstGeom>
            <a:solidFill>
              <a:schemeClr val="bg1"/>
            </a:solidFill>
            <a:ln w="19050" algn="ctr">
              <a:solidFill>
                <a:schemeClr val="tx1"/>
              </a:solidFill>
              <a:miter lim="800000"/>
              <a:headEnd/>
              <a:tailEnd/>
            </a:ln>
          </p:spPr>
          <p:txBody>
            <a:bodyPr>
              <a:spAutoFit/>
            </a:bodyPr>
            <a:lstStyle/>
            <a:p>
              <a:pPr algn="ctr"/>
              <a:r>
                <a:rPr lang="en-GB" sz="1200" b="1">
                  <a:solidFill>
                    <a:schemeClr val="tx1"/>
                  </a:solidFill>
                  <a:effectLst/>
                  <a:latin typeface="Calibri" pitchFamily="34" charset="0"/>
                </a:rPr>
                <a:t>Peridotite</a:t>
              </a:r>
            </a:p>
            <a:p>
              <a:pPr algn="ctr"/>
              <a:r>
                <a:rPr lang="en-GB" sz="1200" b="1">
                  <a:solidFill>
                    <a:schemeClr val="tx1"/>
                  </a:solidFill>
                  <a:effectLst/>
                  <a:latin typeface="Calibri" pitchFamily="34" charset="0"/>
                </a:rPr>
                <a:t>+ H</a:t>
              </a:r>
              <a:r>
                <a:rPr lang="en-GB" sz="1200" b="1" baseline="-25000">
                  <a:solidFill>
                    <a:schemeClr val="tx1"/>
                  </a:solidFill>
                  <a:effectLst/>
                  <a:latin typeface="Calibri" pitchFamily="34" charset="0"/>
                </a:rPr>
                <a:t>2</a:t>
              </a:r>
              <a:r>
                <a:rPr lang="en-GB" sz="1200" b="1">
                  <a:solidFill>
                    <a:schemeClr val="tx1"/>
                  </a:solidFill>
                  <a:effectLst/>
                  <a:latin typeface="Calibri" pitchFamily="34" charset="0"/>
                </a:rPr>
                <a:t>O</a:t>
              </a:r>
            </a:p>
          </p:txBody>
        </p:sp>
        <p:sp>
          <p:nvSpPr>
            <p:cNvPr id="1234042" name="Freeform 122"/>
            <p:cNvSpPr>
              <a:spLocks/>
            </p:cNvSpPr>
            <p:nvPr/>
          </p:nvSpPr>
          <p:spPr bwMode="auto">
            <a:xfrm>
              <a:off x="4566" y="2292"/>
              <a:ext cx="630" cy="50"/>
            </a:xfrm>
            <a:custGeom>
              <a:avLst/>
              <a:gdLst/>
              <a:ahLst/>
              <a:cxnLst>
                <a:cxn ang="0">
                  <a:pos x="0" y="0"/>
                </a:cxn>
                <a:cxn ang="0">
                  <a:pos x="564" y="84"/>
                </a:cxn>
                <a:cxn ang="0">
                  <a:pos x="1050" y="90"/>
                </a:cxn>
              </a:cxnLst>
              <a:rect l="0" t="0" r="r" b="b"/>
              <a:pathLst>
                <a:path w="1050" h="90">
                  <a:moveTo>
                    <a:pt x="0" y="0"/>
                  </a:moveTo>
                  <a:lnTo>
                    <a:pt x="564" y="84"/>
                  </a:lnTo>
                  <a:lnTo>
                    <a:pt x="1050" y="9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234043" name="Freeform 123"/>
            <p:cNvSpPr>
              <a:spLocks/>
            </p:cNvSpPr>
            <p:nvPr/>
          </p:nvSpPr>
          <p:spPr bwMode="auto">
            <a:xfrm>
              <a:off x="4506" y="2303"/>
              <a:ext cx="682" cy="179"/>
            </a:xfrm>
            <a:custGeom>
              <a:avLst/>
              <a:gdLst/>
              <a:ahLst/>
              <a:cxnLst>
                <a:cxn ang="0">
                  <a:pos x="81" y="0"/>
                </a:cxn>
                <a:cxn ang="0">
                  <a:pos x="609" y="81"/>
                </a:cxn>
                <a:cxn ang="0">
                  <a:pos x="1134" y="90"/>
                </a:cxn>
                <a:cxn ang="0">
                  <a:pos x="1137" y="318"/>
                </a:cxn>
                <a:cxn ang="0">
                  <a:pos x="591" y="315"/>
                </a:cxn>
                <a:cxn ang="0">
                  <a:pos x="0" y="237"/>
                </a:cxn>
                <a:cxn ang="0">
                  <a:pos x="81" y="0"/>
                </a:cxn>
              </a:cxnLst>
              <a:rect l="0" t="0" r="r" b="b"/>
              <a:pathLst>
                <a:path w="1137" h="318">
                  <a:moveTo>
                    <a:pt x="81" y="0"/>
                  </a:moveTo>
                  <a:lnTo>
                    <a:pt x="609" y="81"/>
                  </a:lnTo>
                  <a:lnTo>
                    <a:pt x="1134" y="90"/>
                  </a:lnTo>
                  <a:lnTo>
                    <a:pt x="1137" y="318"/>
                  </a:lnTo>
                  <a:lnTo>
                    <a:pt x="591" y="315"/>
                  </a:lnTo>
                  <a:lnTo>
                    <a:pt x="0" y="237"/>
                  </a:lnTo>
                  <a:lnTo>
                    <a:pt x="81" y="0"/>
                  </a:lnTo>
                  <a:close/>
                </a:path>
              </a:pathLst>
            </a:custGeom>
            <a:solidFill>
              <a:srgbClr val="66FF33">
                <a:alpha val="60001"/>
              </a:srgbClr>
            </a:solidFill>
            <a:ln w="9525" cap="flat" cmpd="sng">
              <a:noFill/>
              <a:prstDash val="solid"/>
              <a:round/>
              <a:headEnd/>
              <a:tailEnd/>
            </a:ln>
            <a:effectLst/>
          </p:spPr>
          <p:txBody>
            <a:bodyPr anchor="ctr"/>
            <a:lstStyle/>
            <a:p>
              <a:pPr>
                <a:defRPr/>
              </a:pPr>
              <a:endParaRPr lang="en-GB">
                <a:latin typeface="Calibri" pitchFamily="34" charset="0"/>
              </a:endParaRPr>
            </a:p>
          </p:txBody>
        </p:sp>
        <p:grpSp>
          <p:nvGrpSpPr>
            <p:cNvPr id="152640" name="Group 124"/>
            <p:cNvGrpSpPr>
              <a:grpSpLocks/>
            </p:cNvGrpSpPr>
            <p:nvPr/>
          </p:nvGrpSpPr>
          <p:grpSpPr bwMode="auto">
            <a:xfrm>
              <a:off x="3954" y="1969"/>
              <a:ext cx="610" cy="1296"/>
              <a:chOff x="692" y="1654"/>
              <a:chExt cx="1017" cy="2300"/>
            </a:xfrm>
          </p:grpSpPr>
          <p:grpSp>
            <p:nvGrpSpPr>
              <p:cNvPr id="152642" name="Group 125"/>
              <p:cNvGrpSpPr>
                <a:grpSpLocks/>
              </p:cNvGrpSpPr>
              <p:nvPr/>
            </p:nvGrpSpPr>
            <p:grpSpPr bwMode="auto">
              <a:xfrm>
                <a:off x="824" y="1654"/>
                <a:ext cx="885" cy="1893"/>
                <a:chOff x="824" y="1654"/>
                <a:chExt cx="885" cy="1893"/>
              </a:xfrm>
            </p:grpSpPr>
            <p:sp>
              <p:nvSpPr>
                <p:cNvPr id="1234046" name="Freeform 126"/>
                <p:cNvSpPr>
                  <a:spLocks noChangeAspect="1"/>
                </p:cNvSpPr>
                <p:nvPr/>
              </p:nvSpPr>
              <p:spPr bwMode="auto">
                <a:xfrm>
                  <a:off x="824" y="1654"/>
                  <a:ext cx="864" cy="570"/>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234047" name="Freeform 127"/>
                <p:cNvSpPr>
                  <a:spLocks noChangeAspect="1"/>
                </p:cNvSpPr>
                <p:nvPr/>
              </p:nvSpPr>
              <p:spPr bwMode="auto">
                <a:xfrm>
                  <a:off x="1122" y="2218"/>
                  <a:ext cx="587" cy="1329"/>
                </a:xfrm>
                <a:custGeom>
                  <a:avLst/>
                  <a:gdLst/>
                  <a:ahLst/>
                  <a:cxnLst>
                    <a:cxn ang="0">
                      <a:pos x="474" y="0"/>
                    </a:cxn>
                    <a:cxn ang="0">
                      <a:pos x="468" y="87"/>
                    </a:cxn>
                    <a:cxn ang="0">
                      <a:pos x="345" y="417"/>
                    </a:cxn>
                    <a:cxn ang="0">
                      <a:pos x="183" y="783"/>
                    </a:cxn>
                    <a:cxn ang="0">
                      <a:pos x="0" y="1107"/>
                    </a:cxn>
                  </a:cxnLst>
                  <a:rect l="0" t="0" r="r" b="b"/>
                  <a:pathLst>
                    <a:path w="489" h="1107">
                      <a:moveTo>
                        <a:pt x="474" y="0"/>
                      </a:moveTo>
                      <a:cubicBezTo>
                        <a:pt x="481" y="9"/>
                        <a:pt x="489" y="18"/>
                        <a:pt x="468" y="87"/>
                      </a:cubicBezTo>
                      <a:cubicBezTo>
                        <a:pt x="447" y="156"/>
                        <a:pt x="393" y="301"/>
                        <a:pt x="345" y="417"/>
                      </a:cubicBezTo>
                      <a:cubicBezTo>
                        <a:pt x="297" y="533"/>
                        <a:pt x="240" y="668"/>
                        <a:pt x="183" y="783"/>
                      </a:cubicBezTo>
                      <a:cubicBezTo>
                        <a:pt x="126" y="898"/>
                        <a:pt x="63" y="1002"/>
                        <a:pt x="0" y="1107"/>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34048" name="Freeform 128"/>
              <p:cNvSpPr>
                <a:spLocks noChangeAspect="1"/>
              </p:cNvSpPr>
              <p:nvPr/>
            </p:nvSpPr>
            <p:spPr bwMode="auto">
              <a:xfrm>
                <a:off x="692" y="3546"/>
                <a:ext cx="430" cy="408"/>
              </a:xfrm>
              <a:custGeom>
                <a:avLst/>
                <a:gdLst/>
                <a:ahLst/>
                <a:cxnLst>
                  <a:cxn ang="0">
                    <a:pos x="430" y="0"/>
                  </a:cxn>
                  <a:cxn ang="0">
                    <a:pos x="0" y="409"/>
                  </a:cxn>
                </a:cxnLst>
                <a:rect l="0" t="0" r="r" b="b"/>
                <a:pathLst>
                  <a:path w="430" h="409">
                    <a:moveTo>
                      <a:pt x="430" y="0"/>
                    </a:moveTo>
                    <a:lnTo>
                      <a:pt x="0" y="409"/>
                    </a:lnTo>
                  </a:path>
                </a:pathLst>
              </a:custGeom>
              <a:noFill/>
              <a:ln w="38100" cap="flat" cmpd="sng">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34049" name="Freeform 129"/>
            <p:cNvSpPr>
              <a:spLocks/>
            </p:cNvSpPr>
            <p:nvPr/>
          </p:nvSpPr>
          <p:spPr bwMode="auto">
            <a:xfrm>
              <a:off x="5195" y="1993"/>
              <a:ext cx="139" cy="939"/>
            </a:xfrm>
            <a:custGeom>
              <a:avLst/>
              <a:gdLst/>
              <a:ahLst/>
              <a:cxnLst>
                <a:cxn ang="0">
                  <a:pos x="231" y="0"/>
                </a:cxn>
                <a:cxn ang="0">
                  <a:pos x="123" y="68"/>
                </a:cxn>
                <a:cxn ang="0">
                  <a:pos x="31" y="260"/>
                </a:cxn>
                <a:cxn ang="0">
                  <a:pos x="3" y="644"/>
                </a:cxn>
                <a:cxn ang="0">
                  <a:pos x="11" y="876"/>
                </a:cxn>
                <a:cxn ang="0">
                  <a:pos x="67" y="1228"/>
                </a:cxn>
                <a:cxn ang="0">
                  <a:pos x="127" y="1452"/>
                </a:cxn>
                <a:cxn ang="0">
                  <a:pos x="219" y="1668"/>
                </a:cxn>
              </a:cxnLst>
              <a:rect l="0" t="0" r="r" b="b"/>
              <a:pathLst>
                <a:path w="231" h="1668">
                  <a:moveTo>
                    <a:pt x="231" y="0"/>
                  </a:moveTo>
                  <a:cubicBezTo>
                    <a:pt x="212" y="11"/>
                    <a:pt x="156" y="25"/>
                    <a:pt x="123" y="68"/>
                  </a:cubicBezTo>
                  <a:cubicBezTo>
                    <a:pt x="90" y="111"/>
                    <a:pt x="51" y="164"/>
                    <a:pt x="31" y="260"/>
                  </a:cubicBezTo>
                  <a:cubicBezTo>
                    <a:pt x="11" y="356"/>
                    <a:pt x="6" y="541"/>
                    <a:pt x="3" y="644"/>
                  </a:cubicBezTo>
                  <a:cubicBezTo>
                    <a:pt x="0" y="747"/>
                    <a:pt x="0" y="779"/>
                    <a:pt x="11" y="876"/>
                  </a:cubicBezTo>
                  <a:cubicBezTo>
                    <a:pt x="22" y="973"/>
                    <a:pt x="48" y="1132"/>
                    <a:pt x="67" y="1228"/>
                  </a:cubicBezTo>
                  <a:cubicBezTo>
                    <a:pt x="86" y="1324"/>
                    <a:pt x="102" y="1379"/>
                    <a:pt x="127" y="1452"/>
                  </a:cubicBezTo>
                  <a:cubicBezTo>
                    <a:pt x="152" y="1525"/>
                    <a:pt x="185" y="1596"/>
                    <a:pt x="219" y="1668"/>
                  </a:cubicBezTo>
                </a:path>
              </a:pathLst>
            </a:custGeom>
            <a:noFill/>
            <a:ln w="762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sp>
        <p:nvSpPr>
          <p:cNvPr id="1234067" name="AutoShape 147"/>
          <p:cNvSpPr>
            <a:spLocks/>
          </p:cNvSpPr>
          <p:nvPr/>
        </p:nvSpPr>
        <p:spPr bwMode="auto">
          <a:xfrm>
            <a:off x="8350250" y="3141663"/>
            <a:ext cx="196850" cy="430212"/>
          </a:xfrm>
          <a:prstGeom prst="rightBrace">
            <a:avLst>
              <a:gd name="adj1" fmla="val 18212"/>
              <a:gd name="adj2" fmla="val 50000"/>
            </a:avLst>
          </a:prstGeom>
          <a:noFill/>
          <a:ln w="38100">
            <a:solidFill>
              <a:schemeClr val="tx2"/>
            </a:solidFill>
            <a:round/>
            <a:headEnd/>
            <a:tailEnd/>
          </a:ln>
          <a:effectLst/>
        </p:spPr>
        <p:txBody>
          <a:bodyPr wrap="none" anchor="ctr"/>
          <a:lstStyle/>
          <a:p>
            <a:pPr>
              <a:defRPr/>
            </a:pPr>
            <a:endParaRPr lang="en-GB">
              <a:latin typeface="Calibri" pitchFamily="34" charset="0"/>
            </a:endParaRPr>
          </a:p>
        </p:txBody>
      </p:sp>
      <p:sp>
        <p:nvSpPr>
          <p:cNvPr id="384232" name="Rectangle 232"/>
          <p:cNvSpPr>
            <a:spLocks noChangeArrowheads="1"/>
          </p:cNvSpPr>
          <p:nvPr/>
        </p:nvSpPr>
        <p:spPr bwMode="auto">
          <a:xfrm>
            <a:off x="561975" y="1301750"/>
            <a:ext cx="4140200" cy="511175"/>
          </a:xfrm>
          <a:prstGeom prst="rect">
            <a:avLst/>
          </a:prstGeom>
          <a:noFill/>
          <a:ln w="38100" algn="ctr">
            <a:solidFill>
              <a:schemeClr val="bg1"/>
            </a:solidFill>
            <a:prstDash val="dash"/>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384245" name="Rectangle 245"/>
          <p:cNvSpPr>
            <a:spLocks noChangeArrowheads="1"/>
          </p:cNvSpPr>
          <p:nvPr/>
        </p:nvSpPr>
        <p:spPr bwMode="auto">
          <a:xfrm>
            <a:off x="6008688" y="3200400"/>
            <a:ext cx="2692400" cy="441325"/>
          </a:xfrm>
          <a:prstGeom prst="rect">
            <a:avLst/>
          </a:prstGeom>
          <a:noFill/>
          <a:ln w="38100" algn="ctr">
            <a:solidFill>
              <a:schemeClr val="tx1"/>
            </a:solidFill>
            <a:prstDash val="dash"/>
            <a:miter lim="800000"/>
            <a:headEnd/>
            <a:tailEnd/>
          </a:ln>
          <a:effectLst>
            <a:outerShdw blurRad="50800" dist="38100" dir="2700000" algn="tl" rotWithShape="0">
              <a:prstClr val="black">
                <a:alpha val="40000"/>
              </a:prstClr>
            </a:outerShdw>
          </a:effectLst>
        </p:spPr>
        <p:txBody>
          <a:bodyPr wrap="none" anchor="ctr"/>
          <a:lstStyle/>
          <a:p>
            <a:pPr>
              <a:defRPr/>
            </a:pPr>
            <a:endParaRPr lang="en-GB">
              <a:latin typeface="Calibri" pitchFamily="34" charset="0"/>
            </a:endParaRPr>
          </a:p>
        </p:txBody>
      </p:sp>
      <p:sp>
        <p:nvSpPr>
          <p:cNvPr id="1234050" name="Text Box 130"/>
          <p:cNvSpPr txBox="1">
            <a:spLocks noChangeArrowheads="1"/>
          </p:cNvSpPr>
          <p:nvPr/>
        </p:nvSpPr>
        <p:spPr bwMode="auto">
          <a:xfrm>
            <a:off x="5951538" y="3186113"/>
            <a:ext cx="1349375" cy="476250"/>
          </a:xfrm>
          <a:prstGeom prst="rect">
            <a:avLst/>
          </a:prstGeom>
          <a:noFill/>
          <a:ln w="9525" algn="ctr">
            <a:noFill/>
            <a:miter lim="800000"/>
            <a:headEnd/>
            <a:tailEnd/>
          </a:ln>
          <a:effectLst/>
        </p:spPr>
        <p:txBody>
          <a:bodyPr>
            <a:spAutoFit/>
          </a:bodyPr>
          <a:lstStyle/>
          <a:p>
            <a:pPr algn="ctr">
              <a:lnSpc>
                <a:spcPct val="70000"/>
              </a:lnSpc>
              <a:defRPr/>
            </a:pPr>
            <a:r>
              <a:rPr lang="en-GB" smtClean="0">
                <a:solidFill>
                  <a:schemeClr val="tx1"/>
                </a:solidFill>
                <a:effectLst>
                  <a:outerShdw blurRad="38100" dist="38100" dir="2700000" algn="tl">
                    <a:srgbClr val="FFFFFF"/>
                  </a:outerShdw>
                </a:effectLst>
                <a:latin typeface="Calibri" pitchFamily="34" charset="0"/>
              </a:rPr>
              <a:t>Amph-out range</a:t>
            </a:r>
            <a:endParaRPr lang="en-GB">
              <a:solidFill>
                <a:schemeClr val="tx1"/>
              </a:solidFill>
              <a:effectLst>
                <a:outerShdw blurRad="38100" dist="38100" dir="2700000" algn="tl">
                  <a:srgbClr val="FFFFFF"/>
                </a:outerShdw>
              </a:effectLst>
              <a:latin typeface="Calibri" pitchFamily="34" charset="0"/>
            </a:endParaRPr>
          </a:p>
        </p:txBody>
      </p:sp>
      <p:sp>
        <p:nvSpPr>
          <p:cNvPr id="908292" name="Text Box 4"/>
          <p:cNvSpPr txBox="1">
            <a:spLocks noChangeArrowheads="1"/>
          </p:cNvSpPr>
          <p:nvPr/>
        </p:nvSpPr>
        <p:spPr bwMode="auto">
          <a:xfrm>
            <a:off x="3287713" y="6116639"/>
            <a:ext cx="3395662" cy="584775"/>
          </a:xfrm>
          <a:prstGeom prst="rect">
            <a:avLst/>
          </a:prstGeom>
          <a:noFill/>
          <a:ln w="9525" algn="ctr">
            <a:noFill/>
            <a:miter lim="800000"/>
            <a:headEnd/>
            <a:tailEnd/>
          </a:ln>
          <a:effectLst/>
        </p:spPr>
        <p:txBody>
          <a:bodyPr>
            <a:spAutoFit/>
          </a:bodyPr>
          <a:lstStyle/>
          <a:p>
            <a:pPr>
              <a:defRPr/>
            </a:pPr>
            <a:r>
              <a:rPr lang="en-GB" sz="1600" dirty="0" smtClean="0">
                <a:solidFill>
                  <a:schemeClr val="bg1"/>
                </a:solidFill>
                <a:effectLst>
                  <a:outerShdw blurRad="38100" dist="38100" dir="2700000" algn="tl">
                    <a:srgbClr val="000000"/>
                  </a:outerShdw>
                </a:effectLst>
                <a:latin typeface="Calibri" pitchFamily="34" charset="0"/>
              </a:rPr>
              <a:t>Katz </a:t>
            </a:r>
            <a:r>
              <a:rPr lang="en-GB" sz="1600" dirty="0" smtClean="0">
                <a:solidFill>
                  <a:schemeClr val="bg1"/>
                </a:solidFill>
                <a:effectLst>
                  <a:outerShdw blurRad="38100" dist="38100" dir="2700000" algn="tl">
                    <a:srgbClr val="000000"/>
                  </a:outerShdw>
                </a:effectLst>
                <a:latin typeface="Calibri" pitchFamily="34" charset="0"/>
              </a:rPr>
              <a:t>et </a:t>
            </a:r>
            <a:r>
              <a:rPr lang="en-GB" sz="1600" dirty="0" smtClean="0">
                <a:solidFill>
                  <a:schemeClr val="bg1"/>
                </a:solidFill>
                <a:effectLst>
                  <a:outerShdw blurRad="38100" dist="38100" dir="2700000" algn="tl">
                    <a:srgbClr val="000000"/>
                  </a:outerShdw>
                </a:effectLst>
                <a:latin typeface="Calibri" pitchFamily="34" charset="0"/>
              </a:rPr>
              <a:t>al., 2003 (Geochem</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err="1" smtClean="0">
                <a:solidFill>
                  <a:schemeClr val="bg1"/>
                </a:solidFill>
                <a:effectLst>
                  <a:outerShdw blurRad="38100" dist="38100" dir="2700000" algn="tl">
                    <a:srgbClr val="000000"/>
                  </a:outerShdw>
                </a:effectLst>
                <a:latin typeface="Calibri" pitchFamily="34" charset="0"/>
              </a:rPr>
              <a:t>Geophys</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err="1" smtClean="0">
                <a:solidFill>
                  <a:schemeClr val="bg1"/>
                </a:solidFill>
                <a:effectLst>
                  <a:outerShdw blurRad="38100" dist="38100" dir="2700000" algn="tl">
                    <a:srgbClr val="000000"/>
                  </a:outerShdw>
                </a:effectLst>
                <a:latin typeface="Calibri" pitchFamily="34" charset="0"/>
              </a:rPr>
              <a:t>Geosyst</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doi:10.1029/2002GC000433)</a:t>
            </a:r>
            <a:endParaRPr lang="en-GB" sz="1600" dirty="0">
              <a:solidFill>
                <a:schemeClr val="bg1"/>
              </a:solidFill>
              <a:effectLst>
                <a:outerShdw blurRad="38100" dist="38100" dir="2700000" algn="tl">
                  <a:srgbClr val="000000"/>
                </a:outerShdw>
              </a:effectLst>
              <a:latin typeface="Calibri" pitchFamily="34" charset="0"/>
            </a:endParaRPr>
          </a:p>
        </p:txBody>
      </p:sp>
      <p:sp>
        <p:nvSpPr>
          <p:cNvPr id="384249" name="Freeform 249"/>
          <p:cNvSpPr>
            <a:spLocks/>
          </p:cNvSpPr>
          <p:nvPr/>
        </p:nvSpPr>
        <p:spPr bwMode="auto">
          <a:xfrm>
            <a:off x="1141413" y="5103813"/>
            <a:ext cx="733425" cy="935037"/>
          </a:xfrm>
          <a:custGeom>
            <a:avLst/>
            <a:gdLst/>
            <a:ahLst/>
            <a:cxnLst>
              <a:cxn ang="0">
                <a:pos x="0" y="589"/>
              </a:cxn>
              <a:cxn ang="0">
                <a:pos x="0" y="0"/>
              </a:cxn>
              <a:cxn ang="0">
                <a:pos x="462" y="0"/>
              </a:cxn>
              <a:cxn ang="0">
                <a:pos x="0" y="589"/>
              </a:cxn>
            </a:cxnLst>
            <a:rect l="0" t="0" r="r" b="b"/>
            <a:pathLst>
              <a:path w="462" h="589">
                <a:moveTo>
                  <a:pt x="0" y="589"/>
                </a:moveTo>
                <a:lnTo>
                  <a:pt x="0" y="0"/>
                </a:lnTo>
                <a:lnTo>
                  <a:pt x="462" y="0"/>
                </a:lnTo>
                <a:lnTo>
                  <a:pt x="0" y="589"/>
                </a:lnTo>
                <a:close/>
              </a:path>
            </a:pathLst>
          </a:custGeom>
          <a:solidFill>
            <a:srgbClr val="000000">
              <a:alpha val="70000"/>
            </a:srgbClr>
          </a:solidFill>
          <a:ln w="9525" cap="flat" cmpd="sng">
            <a:noFill/>
            <a:prstDash val="solid"/>
            <a:round/>
            <a:headEnd/>
            <a:tailEnd/>
          </a:ln>
          <a:effectLst/>
        </p:spPr>
        <p:txBody>
          <a:bodyPr anchor="ctr"/>
          <a:lstStyle/>
          <a:p>
            <a:pPr>
              <a:defRPr/>
            </a:pPr>
            <a:endParaRPr lang="en-GB">
              <a:latin typeface="Calibri" pitchFamily="34" charset="0"/>
            </a:endParaRPr>
          </a:p>
        </p:txBody>
      </p:sp>
      <p:sp>
        <p:nvSpPr>
          <p:cNvPr id="97" name="Text Box 136"/>
          <p:cNvSpPr txBox="1">
            <a:spLocks noChangeArrowheads="1"/>
          </p:cNvSpPr>
          <p:nvPr/>
        </p:nvSpPr>
        <p:spPr bwMode="auto">
          <a:xfrm>
            <a:off x="6296025" y="5813425"/>
            <a:ext cx="2725737" cy="946150"/>
          </a:xfrm>
          <a:prstGeom prst="rect">
            <a:avLst/>
          </a:prstGeom>
          <a:noFill/>
          <a:ln w="9525" algn="ctr">
            <a:noFill/>
            <a:miter lim="800000"/>
            <a:headEnd/>
            <a:tailEnd/>
          </a:ln>
          <a:effectLst/>
        </p:spPr>
        <p:txBody>
          <a:bodyPr wrap="square">
            <a:spAutoFit/>
          </a:bodyPr>
          <a:lstStyle/>
          <a:p>
            <a:pPr algn="ctr">
              <a:spcBef>
                <a:spcPct val="50000"/>
              </a:spcBef>
              <a:defRPr/>
            </a:pPr>
            <a:r>
              <a:rPr lang="en-GB" sz="2800" dirty="0" smtClean="0">
                <a:solidFill>
                  <a:schemeClr val="bg1"/>
                </a:solidFill>
                <a:effectLst>
                  <a:outerShdw blurRad="38100" dist="38100" dir="2700000" algn="tl">
                    <a:srgbClr val="000000"/>
                  </a:outerShdw>
                </a:effectLst>
                <a:latin typeface="Calibri" pitchFamily="34" charset="0"/>
              </a:rPr>
              <a:t>Peak at ~70-110 km depth</a:t>
            </a:r>
            <a:endParaRPr lang="en-GB" sz="28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4095"/>
                                        </p:tgtEl>
                                        <p:attrNameLst>
                                          <p:attrName>style.visibility</p:attrName>
                                        </p:attrNameLst>
                                      </p:cBhvr>
                                      <p:to>
                                        <p:strVal val="visible"/>
                                      </p:to>
                                    </p:set>
                                    <p:animEffect transition="in" filter="fade">
                                      <p:cBhvr>
                                        <p:cTn id="7" dur="500"/>
                                        <p:tgtEl>
                                          <p:spTgt spid="3840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08292"/>
                                        </p:tgtEl>
                                        <p:attrNameLst>
                                          <p:attrName>style.visibility</p:attrName>
                                        </p:attrNameLst>
                                      </p:cBhvr>
                                      <p:to>
                                        <p:strVal val="visible"/>
                                      </p:to>
                                    </p:set>
                                    <p:animEffect transition="in" filter="fade">
                                      <p:cBhvr>
                                        <p:cTn id="10" dur="500"/>
                                        <p:tgtEl>
                                          <p:spTgt spid="90829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84249"/>
                                        </p:tgtEl>
                                        <p:attrNameLst>
                                          <p:attrName>style.visibility</p:attrName>
                                        </p:attrNameLst>
                                      </p:cBhvr>
                                      <p:to>
                                        <p:strVal val="visible"/>
                                      </p:to>
                                    </p:set>
                                    <p:animEffect transition="in" filter="wipe(down)">
                                      <p:cBhvr>
                                        <p:cTn id="15" dur="500"/>
                                        <p:tgtEl>
                                          <p:spTgt spid="38424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84232"/>
                                        </p:tgtEl>
                                        <p:attrNameLst>
                                          <p:attrName>style.visibility</p:attrName>
                                        </p:attrNameLst>
                                      </p:cBhvr>
                                      <p:to>
                                        <p:strVal val="visible"/>
                                      </p:to>
                                    </p:set>
                                    <p:animEffect transition="in" filter="wipe(left)">
                                      <p:cBhvr>
                                        <p:cTn id="25" dur="2000"/>
                                        <p:tgtEl>
                                          <p:spTgt spid="38423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84245"/>
                                        </p:tgtEl>
                                        <p:attrNameLst>
                                          <p:attrName>style.visibility</p:attrName>
                                        </p:attrNameLst>
                                      </p:cBhvr>
                                      <p:to>
                                        <p:strVal val="visible"/>
                                      </p:to>
                                    </p:set>
                                    <p:animEffect transition="in" filter="wipe(left)">
                                      <p:cBhvr>
                                        <p:cTn id="30" dur="2000"/>
                                        <p:tgtEl>
                                          <p:spTgt spid="384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232" grpId="0" animBg="1"/>
      <p:bldP spid="384245" grpId="0" animBg="1"/>
      <p:bldP spid="908292" grpId="0"/>
      <p:bldP spid="38424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5694630"/>
          </a:xfrm>
          <a:prstGeom prst="rect">
            <a:avLst/>
          </a:prstGeom>
          <a:noFill/>
          <a:ln w="9525">
            <a:noFill/>
            <a:miter lim="800000"/>
            <a:headEnd/>
            <a:tailEnd/>
          </a:ln>
        </p:spPr>
      </p:pic>
      <p:sp>
        <p:nvSpPr>
          <p:cNvPr id="98" name="Rettangolo arrotondato 97"/>
          <p:cNvSpPr/>
          <p:nvPr/>
        </p:nvSpPr>
        <p:spPr bwMode="auto">
          <a:xfrm>
            <a:off x="8746067" y="2506133"/>
            <a:ext cx="287866" cy="7874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9" name="Text Box 4"/>
          <p:cNvSpPr txBox="1">
            <a:spLocks noChangeArrowheads="1"/>
          </p:cNvSpPr>
          <p:nvPr/>
        </p:nvSpPr>
        <p:spPr bwMode="auto">
          <a:xfrm>
            <a:off x="0" y="5727700"/>
            <a:ext cx="5638800" cy="338554"/>
          </a:xfrm>
          <a:prstGeom prst="rect">
            <a:avLst/>
          </a:prstGeom>
          <a:noFill/>
          <a:ln w="9525" algn="ctr">
            <a:noFill/>
            <a:miter lim="800000"/>
            <a:headEnd/>
            <a:tailEnd/>
          </a:ln>
          <a:effectLst/>
        </p:spPr>
        <p:txBody>
          <a:bodyPr wrap="square">
            <a:spAutoFit/>
          </a:bodyPr>
          <a:lstStyle/>
          <a:p>
            <a:pPr>
              <a:defRPr/>
            </a:pPr>
            <a:r>
              <a:rPr lang="en-GB" sz="1600" dirty="0" err="1" smtClean="0">
                <a:solidFill>
                  <a:schemeClr val="bg1"/>
                </a:solidFill>
                <a:effectLst>
                  <a:outerShdw blurRad="38100" dist="38100" dir="2700000" algn="tl">
                    <a:srgbClr val="000000"/>
                  </a:outerShdw>
                </a:effectLst>
                <a:latin typeface="Calibri" pitchFamily="34" charset="0"/>
              </a:rPr>
              <a:t>Barklage</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et </a:t>
            </a:r>
            <a:r>
              <a:rPr lang="en-GB" sz="1600" dirty="0" smtClean="0">
                <a:solidFill>
                  <a:schemeClr val="bg1"/>
                </a:solidFill>
                <a:effectLst>
                  <a:outerShdw blurRad="38100" dist="38100" dir="2700000" algn="tl">
                    <a:srgbClr val="000000"/>
                  </a:outerShdw>
                </a:effectLst>
                <a:latin typeface="Calibri" pitchFamily="34" charset="0"/>
              </a:rPr>
              <a:t>al., 2015 (Geochem</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err="1" smtClean="0">
                <a:solidFill>
                  <a:schemeClr val="bg1"/>
                </a:solidFill>
                <a:effectLst>
                  <a:outerShdw blurRad="38100" dist="38100" dir="2700000" algn="tl">
                    <a:srgbClr val="000000"/>
                  </a:outerShdw>
                </a:effectLst>
                <a:latin typeface="Calibri" pitchFamily="34" charset="0"/>
              </a:rPr>
              <a:t>Geophys</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err="1" smtClean="0">
                <a:solidFill>
                  <a:schemeClr val="bg1"/>
                </a:solidFill>
                <a:effectLst>
                  <a:outerShdw blurRad="38100" dist="38100" dir="2700000" algn="tl">
                    <a:srgbClr val="000000"/>
                  </a:outerShdw>
                </a:effectLst>
                <a:latin typeface="Calibri" pitchFamily="34" charset="0"/>
              </a:rPr>
              <a:t>Geosyst</a:t>
            </a:r>
            <a:r>
              <a:rPr lang="en-GB" sz="1600" dirty="0" smtClean="0">
                <a:solidFill>
                  <a:schemeClr val="bg1"/>
                </a:solidFill>
                <a:effectLst>
                  <a:outerShdw blurRad="38100" dist="38100" dir="2700000" algn="tl">
                    <a:srgbClr val="000000"/>
                  </a:outerShdw>
                </a:effectLst>
                <a:latin typeface="Calibri" pitchFamily="34" charset="0"/>
              </a:rPr>
              <a:t>., 16, </a:t>
            </a:r>
            <a:r>
              <a:rPr lang="en-GB" sz="1600" dirty="0" smtClean="0">
                <a:solidFill>
                  <a:schemeClr val="bg1"/>
                </a:solidFill>
                <a:effectLst>
                  <a:outerShdw blurRad="38100" dist="38100" dir="2700000" algn="tl">
                    <a:srgbClr val="000000"/>
                  </a:outerShdw>
                </a:effectLst>
                <a:latin typeface="Calibri" pitchFamily="34" charset="0"/>
              </a:rPr>
              <a:t>681-704)</a:t>
            </a:r>
            <a:endParaRPr lang="en-GB" sz="16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wipe(down)">
                                      <p:cBhvr>
                                        <p:cTn id="11" dur="1000"/>
                                        <p:tgtEl>
                                          <p:spTgt spid="9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fade">
                                      <p:cBhvr>
                                        <p:cTn id="1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5694630"/>
          </a:xfrm>
          <a:prstGeom prst="rect">
            <a:avLst/>
          </a:prstGeom>
          <a:noFill/>
          <a:ln w="9525">
            <a:noFill/>
            <a:miter lim="800000"/>
            <a:headEnd/>
            <a:tailEnd/>
          </a:ln>
        </p:spPr>
      </p:pic>
      <p:sp>
        <p:nvSpPr>
          <p:cNvPr id="4" name="Rettangolo arrotondato 3"/>
          <p:cNvSpPr/>
          <p:nvPr/>
        </p:nvSpPr>
        <p:spPr bwMode="auto">
          <a:xfrm>
            <a:off x="8746067" y="2506133"/>
            <a:ext cx="287866" cy="7874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8" name="Gruppo 7"/>
          <p:cNvGrpSpPr/>
          <p:nvPr/>
        </p:nvGrpSpPr>
        <p:grpSpPr>
          <a:xfrm>
            <a:off x="899592" y="584200"/>
            <a:ext cx="8244408" cy="4859867"/>
            <a:chOff x="899592" y="584200"/>
            <a:chExt cx="8244408" cy="4859867"/>
          </a:xfrm>
        </p:grpSpPr>
        <p:grpSp>
          <p:nvGrpSpPr>
            <p:cNvPr id="6" name="Gruppo 5"/>
            <p:cNvGrpSpPr/>
            <p:nvPr/>
          </p:nvGrpSpPr>
          <p:grpSpPr>
            <a:xfrm>
              <a:off x="899592" y="584200"/>
              <a:ext cx="8244408" cy="4859867"/>
              <a:chOff x="899592" y="584200"/>
              <a:chExt cx="8244408" cy="4859867"/>
            </a:xfrm>
          </p:grpSpPr>
          <p:pic>
            <p:nvPicPr>
              <p:cNvPr id="2050" name="Picture 2"/>
              <p:cNvPicPr>
                <a:picLocks noChangeAspect="1" noChangeArrowheads="1"/>
              </p:cNvPicPr>
              <p:nvPr/>
            </p:nvPicPr>
            <p:blipFill>
              <a:blip r:embed="rId4" cstate="print"/>
              <a:srcRect l="9469" t="9116" r="2320" b="4519"/>
              <a:stretch>
                <a:fillRect/>
              </a:stretch>
            </p:blipFill>
            <p:spPr bwMode="auto">
              <a:xfrm>
                <a:off x="899592" y="620688"/>
                <a:ext cx="8049675" cy="4752528"/>
              </a:xfrm>
              <a:prstGeom prst="rect">
                <a:avLst/>
              </a:prstGeom>
              <a:noFill/>
              <a:ln w="9525">
                <a:noFill/>
                <a:miter lim="800000"/>
                <a:headEnd/>
                <a:tailEnd/>
              </a:ln>
            </p:spPr>
          </p:pic>
          <p:sp>
            <p:nvSpPr>
              <p:cNvPr id="5" name="Rettangolo 4"/>
              <p:cNvSpPr/>
              <p:nvPr/>
            </p:nvSpPr>
            <p:spPr bwMode="auto">
              <a:xfrm>
                <a:off x="8906933" y="584200"/>
                <a:ext cx="237067" cy="48598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sp>
          <p:nvSpPr>
            <p:cNvPr id="7" name="CasellaDiTesto 6"/>
            <p:cNvSpPr txBox="1"/>
            <p:nvPr/>
          </p:nvSpPr>
          <p:spPr>
            <a:xfrm rot="16200000">
              <a:off x="8365321" y="2724722"/>
              <a:ext cx="955583" cy="338554"/>
            </a:xfrm>
            <a:prstGeom prst="rect">
              <a:avLst/>
            </a:prstGeom>
            <a:noFill/>
          </p:spPr>
          <p:txBody>
            <a:bodyPr wrap="none" rtlCol="0">
              <a:spAutoFit/>
            </a:bodyPr>
            <a:lstStyle/>
            <a:p>
              <a:r>
                <a:rPr lang="en-GB" sz="1600" smtClean="0">
                  <a:solidFill>
                    <a:schemeClr val="tx1">
                      <a:lumMod val="85000"/>
                      <a:lumOff val="15000"/>
                    </a:schemeClr>
                  </a:solidFill>
                  <a:effectLst/>
                  <a:latin typeface="Calibri" pitchFamily="34" charset="0"/>
                </a:rPr>
                <a:t>Vs (km/s)</a:t>
              </a:r>
              <a:endParaRPr lang="en-GB" sz="1600">
                <a:solidFill>
                  <a:schemeClr val="tx1">
                    <a:lumMod val="85000"/>
                    <a:lumOff val="15000"/>
                  </a:schemeClr>
                </a:solidFill>
                <a:effectLst/>
                <a:latin typeface="Calibri" pitchFamily="34" charset="0"/>
              </a:endParaRPr>
            </a:p>
          </p:txBody>
        </p:sp>
      </p:grpSp>
      <p:sp>
        <p:nvSpPr>
          <p:cNvPr id="9" name="Rettangolo arrotondato 8"/>
          <p:cNvSpPr/>
          <p:nvPr/>
        </p:nvSpPr>
        <p:spPr bwMode="auto">
          <a:xfrm>
            <a:off x="8695267" y="2429933"/>
            <a:ext cx="287866" cy="9398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11" name="Text Box 4"/>
          <p:cNvSpPr txBox="1">
            <a:spLocks noChangeArrowheads="1"/>
          </p:cNvSpPr>
          <p:nvPr/>
        </p:nvSpPr>
        <p:spPr bwMode="auto">
          <a:xfrm>
            <a:off x="0" y="5727700"/>
            <a:ext cx="5638800" cy="338554"/>
          </a:xfrm>
          <a:prstGeom prst="rect">
            <a:avLst/>
          </a:prstGeom>
          <a:noFill/>
          <a:ln w="9525" algn="ctr">
            <a:noFill/>
            <a:miter lim="800000"/>
            <a:headEnd/>
            <a:tailEnd/>
          </a:ln>
          <a:effectLst/>
        </p:spPr>
        <p:txBody>
          <a:bodyPr wrap="square">
            <a:spAutoFit/>
          </a:bodyPr>
          <a:lstStyle/>
          <a:p>
            <a:pPr>
              <a:defRPr/>
            </a:pPr>
            <a:r>
              <a:rPr lang="en-GB" sz="1600" dirty="0" err="1" smtClean="0">
                <a:solidFill>
                  <a:schemeClr val="bg1"/>
                </a:solidFill>
                <a:effectLst>
                  <a:outerShdw blurRad="38100" dist="38100" dir="2700000" algn="tl">
                    <a:srgbClr val="000000"/>
                  </a:outerShdw>
                </a:effectLst>
                <a:latin typeface="Calibri" pitchFamily="34" charset="0"/>
              </a:rPr>
              <a:t>Barklage</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et </a:t>
            </a:r>
            <a:r>
              <a:rPr lang="en-GB" sz="1600" dirty="0" smtClean="0">
                <a:solidFill>
                  <a:schemeClr val="bg1"/>
                </a:solidFill>
                <a:effectLst>
                  <a:outerShdw blurRad="38100" dist="38100" dir="2700000" algn="tl">
                    <a:srgbClr val="000000"/>
                  </a:outerShdw>
                </a:effectLst>
                <a:latin typeface="Calibri" pitchFamily="34" charset="0"/>
              </a:rPr>
              <a:t>al., 2015 (Geochem</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err="1" smtClean="0">
                <a:solidFill>
                  <a:schemeClr val="bg1"/>
                </a:solidFill>
                <a:effectLst>
                  <a:outerShdw blurRad="38100" dist="38100" dir="2700000" algn="tl">
                    <a:srgbClr val="000000"/>
                  </a:outerShdw>
                </a:effectLst>
                <a:latin typeface="Calibri" pitchFamily="34" charset="0"/>
              </a:rPr>
              <a:t>Geophys</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err="1" smtClean="0">
                <a:solidFill>
                  <a:schemeClr val="bg1"/>
                </a:solidFill>
                <a:effectLst>
                  <a:outerShdw blurRad="38100" dist="38100" dir="2700000" algn="tl">
                    <a:srgbClr val="000000"/>
                  </a:outerShdw>
                </a:effectLst>
                <a:latin typeface="Calibri" pitchFamily="34" charset="0"/>
              </a:rPr>
              <a:t>Geosyst</a:t>
            </a:r>
            <a:r>
              <a:rPr lang="en-GB" sz="1600" dirty="0" smtClean="0">
                <a:solidFill>
                  <a:schemeClr val="bg1"/>
                </a:solidFill>
                <a:effectLst>
                  <a:outerShdw blurRad="38100" dist="38100" dir="2700000" algn="tl">
                    <a:srgbClr val="000000"/>
                  </a:outerShdw>
                </a:effectLst>
                <a:latin typeface="Calibri" pitchFamily="34" charset="0"/>
              </a:rPr>
              <a:t>., 16, </a:t>
            </a:r>
            <a:r>
              <a:rPr lang="en-GB" sz="1600" dirty="0" smtClean="0">
                <a:solidFill>
                  <a:schemeClr val="bg1"/>
                </a:solidFill>
                <a:effectLst>
                  <a:outerShdw blurRad="38100" dist="38100" dir="2700000" algn="tl">
                    <a:srgbClr val="000000"/>
                  </a:outerShdw>
                </a:effectLst>
                <a:latin typeface="Calibri" pitchFamily="34" charset="0"/>
              </a:rPr>
              <a:t>681-704)</a:t>
            </a:r>
            <a:endParaRPr lang="en-GB" sz="16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8" name="Picture 4"/>
          <p:cNvPicPr>
            <a:picLocks noChangeAspect="1" noChangeArrowheads="1"/>
          </p:cNvPicPr>
          <p:nvPr/>
        </p:nvPicPr>
        <p:blipFill>
          <a:blip r:embed="rId3" cstate="print"/>
          <a:srcRect/>
          <a:stretch>
            <a:fillRect/>
          </a:stretch>
        </p:blipFill>
        <p:spPr bwMode="auto">
          <a:xfrm>
            <a:off x="3509963" y="28575"/>
            <a:ext cx="5599112" cy="6831013"/>
          </a:xfrm>
          <a:prstGeom prst="rect">
            <a:avLst/>
          </a:prstGeom>
          <a:noFill/>
          <a:ln w="9525" algn="ctr">
            <a:noFill/>
            <a:miter lim="800000"/>
            <a:headEnd/>
            <a:tailEnd/>
          </a:ln>
        </p:spPr>
      </p:pic>
      <p:cxnSp>
        <p:nvCxnSpPr>
          <p:cNvPr id="6" name="Connettore 1 5"/>
          <p:cNvCxnSpPr>
            <a:cxnSpLocks noChangeShapeType="1"/>
          </p:cNvCxnSpPr>
          <p:nvPr/>
        </p:nvCxnSpPr>
        <p:spPr bwMode="auto">
          <a:xfrm rot="10800000">
            <a:off x="6829425" y="5335588"/>
            <a:ext cx="520700" cy="12700"/>
          </a:xfrm>
          <a:prstGeom prst="line">
            <a:avLst/>
          </a:prstGeom>
          <a:noFill/>
          <a:ln w="38100" algn="ctr">
            <a:solidFill>
              <a:srgbClr val="0066FF"/>
            </a:solidFill>
            <a:round/>
            <a:headEnd/>
            <a:tailEnd/>
          </a:ln>
          <a:effectLst>
            <a:outerShdw blurRad="50800" dist="38100" dir="2700000" algn="tl" rotWithShape="0">
              <a:prstClr val="black">
                <a:alpha val="40000"/>
              </a:prstClr>
            </a:outerShdw>
          </a:effectLst>
        </p:spPr>
      </p:cxnSp>
      <p:sp>
        <p:nvSpPr>
          <p:cNvPr id="8" name="Figura a mano libera 7"/>
          <p:cNvSpPr/>
          <p:nvPr/>
        </p:nvSpPr>
        <p:spPr bwMode="auto">
          <a:xfrm>
            <a:off x="5173663" y="3025775"/>
            <a:ext cx="3681412" cy="1089025"/>
          </a:xfrm>
          <a:custGeom>
            <a:avLst/>
            <a:gdLst>
              <a:gd name="connsiteX0" fmla="*/ 3680460 w 3680460"/>
              <a:gd name="connsiteY0" fmla="*/ 0 h 1089660"/>
              <a:gd name="connsiteX1" fmla="*/ 2918460 w 3680460"/>
              <a:gd name="connsiteY1" fmla="*/ 205740 h 1089660"/>
              <a:gd name="connsiteX2" fmla="*/ 2217420 w 3680460"/>
              <a:gd name="connsiteY2" fmla="*/ 502920 h 1089660"/>
              <a:gd name="connsiteX3" fmla="*/ 1645920 w 3680460"/>
              <a:gd name="connsiteY3" fmla="*/ 815340 h 1089660"/>
              <a:gd name="connsiteX4" fmla="*/ 1470660 w 3680460"/>
              <a:gd name="connsiteY4" fmla="*/ 952500 h 1089660"/>
              <a:gd name="connsiteX5" fmla="*/ 0 w 3680460"/>
              <a:gd name="connsiteY5" fmla="*/ 1089660 h 108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0460" h="1089660">
                <a:moveTo>
                  <a:pt x="3680460" y="0"/>
                </a:moveTo>
                <a:lnTo>
                  <a:pt x="2918460" y="205740"/>
                </a:lnTo>
                <a:lnTo>
                  <a:pt x="2217420" y="502920"/>
                </a:lnTo>
                <a:lnTo>
                  <a:pt x="1645920" y="815340"/>
                </a:lnTo>
                <a:lnTo>
                  <a:pt x="1470660" y="952500"/>
                </a:lnTo>
                <a:lnTo>
                  <a:pt x="0" y="1089660"/>
                </a:lnTo>
              </a:path>
            </a:pathLst>
          </a:custGeom>
          <a:noFill/>
          <a:ln w="38100" cap="flat" cmpd="sng" algn="ctr">
            <a:solidFill>
              <a:srgbClr val="0066FF"/>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cxnSp>
        <p:nvCxnSpPr>
          <p:cNvPr id="10" name="Connettore 2 9"/>
          <p:cNvCxnSpPr>
            <a:cxnSpLocks noChangeShapeType="1"/>
          </p:cNvCxnSpPr>
          <p:nvPr/>
        </p:nvCxnSpPr>
        <p:spPr bwMode="auto">
          <a:xfrm rot="5400000" flipH="1" flipV="1">
            <a:off x="6754813" y="5505450"/>
            <a:ext cx="276225"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20" name="Connettore 1 19"/>
          <p:cNvCxnSpPr>
            <a:cxnSpLocks noChangeShapeType="1"/>
          </p:cNvCxnSpPr>
          <p:nvPr/>
        </p:nvCxnSpPr>
        <p:spPr bwMode="auto">
          <a:xfrm rot="5400000" flipH="1" flipV="1">
            <a:off x="6733381" y="5863432"/>
            <a:ext cx="325437" cy="6350"/>
          </a:xfrm>
          <a:prstGeom prst="line">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sp>
        <p:nvSpPr>
          <p:cNvPr id="31" name="Figura a mano libera 30"/>
          <p:cNvSpPr/>
          <p:nvPr/>
        </p:nvSpPr>
        <p:spPr bwMode="auto">
          <a:xfrm>
            <a:off x="5386388" y="1260475"/>
            <a:ext cx="1960562" cy="2293938"/>
          </a:xfrm>
          <a:custGeom>
            <a:avLst/>
            <a:gdLst>
              <a:gd name="connsiteX0" fmla="*/ 187325 w 1960880"/>
              <a:gd name="connsiteY0" fmla="*/ 256540 h 2294890"/>
              <a:gd name="connsiteX1" fmla="*/ 320675 w 1960880"/>
              <a:gd name="connsiteY1" fmla="*/ 447040 h 2294890"/>
              <a:gd name="connsiteX2" fmla="*/ 465455 w 1960880"/>
              <a:gd name="connsiteY2" fmla="*/ 812800 h 2294890"/>
              <a:gd name="connsiteX3" fmla="*/ 393065 w 1960880"/>
              <a:gd name="connsiteY3" fmla="*/ 1323340 h 2294890"/>
              <a:gd name="connsiteX4" fmla="*/ 130175 w 1960880"/>
              <a:gd name="connsiteY4" fmla="*/ 1986280 h 2294890"/>
              <a:gd name="connsiteX5" fmla="*/ 15875 w 1960880"/>
              <a:gd name="connsiteY5" fmla="*/ 2252980 h 2294890"/>
              <a:gd name="connsiteX6" fmla="*/ 34925 w 1960880"/>
              <a:gd name="connsiteY6" fmla="*/ 2237740 h 2294890"/>
              <a:gd name="connsiteX7" fmla="*/ 1014095 w 1960880"/>
              <a:gd name="connsiteY7" fmla="*/ 1254760 h 2294890"/>
              <a:gd name="connsiteX8" fmla="*/ 1414145 w 1960880"/>
              <a:gd name="connsiteY8" fmla="*/ 694690 h 2294890"/>
              <a:gd name="connsiteX9" fmla="*/ 1882775 w 1960880"/>
              <a:gd name="connsiteY9" fmla="*/ 100330 h 2294890"/>
              <a:gd name="connsiteX10" fmla="*/ 1882775 w 1960880"/>
              <a:gd name="connsiteY10" fmla="*/ 92710 h 2294890"/>
              <a:gd name="connsiteX11" fmla="*/ 1833245 w 1960880"/>
              <a:gd name="connsiteY11" fmla="*/ 88900 h 2294890"/>
              <a:gd name="connsiteX12" fmla="*/ 187325 w 1960880"/>
              <a:gd name="connsiteY12" fmla="*/ 256540 h 22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0880" h="2294890">
                <a:moveTo>
                  <a:pt x="187325" y="256540"/>
                </a:moveTo>
                <a:cubicBezTo>
                  <a:pt x="230822" y="305435"/>
                  <a:pt x="274320" y="354330"/>
                  <a:pt x="320675" y="447040"/>
                </a:cubicBezTo>
                <a:cubicBezTo>
                  <a:pt x="367030" y="539750"/>
                  <a:pt x="453390" y="666750"/>
                  <a:pt x="465455" y="812800"/>
                </a:cubicBezTo>
                <a:cubicBezTo>
                  <a:pt x="477520" y="958850"/>
                  <a:pt x="448945" y="1127760"/>
                  <a:pt x="393065" y="1323340"/>
                </a:cubicBezTo>
                <a:cubicBezTo>
                  <a:pt x="337185" y="1518920"/>
                  <a:pt x="193040" y="1831340"/>
                  <a:pt x="130175" y="1986280"/>
                </a:cubicBezTo>
                <a:cubicBezTo>
                  <a:pt x="67310" y="2141220"/>
                  <a:pt x="31750" y="2211070"/>
                  <a:pt x="15875" y="2252980"/>
                </a:cubicBezTo>
                <a:cubicBezTo>
                  <a:pt x="0" y="2294890"/>
                  <a:pt x="34925" y="2237740"/>
                  <a:pt x="34925" y="2237740"/>
                </a:cubicBezTo>
                <a:cubicBezTo>
                  <a:pt x="201295" y="2071370"/>
                  <a:pt x="784225" y="1511935"/>
                  <a:pt x="1014095" y="1254760"/>
                </a:cubicBezTo>
                <a:cubicBezTo>
                  <a:pt x="1243965" y="997585"/>
                  <a:pt x="1269365" y="887095"/>
                  <a:pt x="1414145" y="694690"/>
                </a:cubicBezTo>
                <a:cubicBezTo>
                  <a:pt x="1558925" y="502285"/>
                  <a:pt x="1804670" y="200660"/>
                  <a:pt x="1882775" y="100330"/>
                </a:cubicBezTo>
                <a:cubicBezTo>
                  <a:pt x="1960880" y="0"/>
                  <a:pt x="1891030" y="94615"/>
                  <a:pt x="1882775" y="92710"/>
                </a:cubicBezTo>
                <a:cubicBezTo>
                  <a:pt x="1874520" y="90805"/>
                  <a:pt x="1833245" y="88900"/>
                  <a:pt x="1833245" y="88900"/>
                </a:cubicBezTo>
                <a:lnTo>
                  <a:pt x="187325" y="256540"/>
                </a:lnTo>
                <a:close/>
              </a:path>
            </a:pathLst>
          </a:custGeom>
          <a:solidFill>
            <a:srgbClr val="FFC0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12" name="Connettore 2 11"/>
          <p:cNvCxnSpPr>
            <a:cxnSpLocks noChangeShapeType="1"/>
          </p:cNvCxnSpPr>
          <p:nvPr/>
        </p:nvCxnSpPr>
        <p:spPr bwMode="auto">
          <a:xfrm rot="5400000" flipH="1" flipV="1">
            <a:off x="6396831" y="2099469"/>
            <a:ext cx="354013"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5" name="Connettore 2 14"/>
          <p:cNvCxnSpPr>
            <a:cxnSpLocks noChangeShapeType="1"/>
          </p:cNvCxnSpPr>
          <p:nvPr/>
        </p:nvCxnSpPr>
        <p:spPr bwMode="auto">
          <a:xfrm rot="5400000" flipH="1" flipV="1">
            <a:off x="6207920" y="2374106"/>
            <a:ext cx="354012"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6" name="Connettore 2 15"/>
          <p:cNvCxnSpPr>
            <a:cxnSpLocks noChangeShapeType="1"/>
          </p:cNvCxnSpPr>
          <p:nvPr/>
        </p:nvCxnSpPr>
        <p:spPr bwMode="auto">
          <a:xfrm rot="5400000" flipH="1" flipV="1">
            <a:off x="6004720" y="2577306"/>
            <a:ext cx="354012"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sp>
        <p:nvSpPr>
          <p:cNvPr id="33" name="Rettangolo 32"/>
          <p:cNvSpPr/>
          <p:nvPr/>
        </p:nvSpPr>
        <p:spPr bwMode="auto">
          <a:xfrm>
            <a:off x="3779838" y="5508625"/>
            <a:ext cx="354012" cy="234950"/>
          </a:xfrm>
          <a:prstGeom prst="rect">
            <a:avLst/>
          </a:pr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5" name="Figura a mano libera 34"/>
          <p:cNvSpPr/>
          <p:nvPr/>
        </p:nvSpPr>
        <p:spPr bwMode="auto">
          <a:xfrm>
            <a:off x="5345113" y="1416050"/>
            <a:ext cx="517525" cy="2314575"/>
          </a:xfrm>
          <a:custGeom>
            <a:avLst/>
            <a:gdLst>
              <a:gd name="connsiteX0" fmla="*/ 38947 w 516467"/>
              <a:gd name="connsiteY0" fmla="*/ 2104813 h 2315633"/>
              <a:gd name="connsiteX1" fmla="*/ 277707 w 516467"/>
              <a:gd name="connsiteY1" fmla="*/ 1591733 h 2315633"/>
              <a:gd name="connsiteX2" fmla="*/ 480907 w 516467"/>
              <a:gd name="connsiteY2" fmla="*/ 1012613 h 2315633"/>
              <a:gd name="connsiteX3" fmla="*/ 491067 w 516467"/>
              <a:gd name="connsiteY3" fmla="*/ 631613 h 2315633"/>
              <a:gd name="connsiteX4" fmla="*/ 358987 w 516467"/>
              <a:gd name="connsiteY4" fmla="*/ 260773 h 2315633"/>
              <a:gd name="connsiteX5" fmla="*/ 231987 w 516467"/>
              <a:gd name="connsiteY5" fmla="*/ 118533 h 2315633"/>
              <a:gd name="connsiteX6" fmla="*/ 221827 w 516467"/>
              <a:gd name="connsiteY6" fmla="*/ 118533 h 2315633"/>
              <a:gd name="connsiteX7" fmla="*/ 49107 w 516467"/>
              <a:gd name="connsiteY7" fmla="*/ 133773 h 2315633"/>
              <a:gd name="connsiteX8" fmla="*/ 49107 w 516467"/>
              <a:gd name="connsiteY8" fmla="*/ 138853 h 2315633"/>
              <a:gd name="connsiteX9" fmla="*/ 44027 w 516467"/>
              <a:gd name="connsiteY9" fmla="*/ 326813 h 2315633"/>
              <a:gd name="connsiteX10" fmla="*/ 38947 w 516467"/>
              <a:gd name="connsiteY10" fmla="*/ 2104813 h 231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467" h="2315633">
                <a:moveTo>
                  <a:pt x="38947" y="2104813"/>
                </a:moveTo>
                <a:cubicBezTo>
                  <a:pt x="77894" y="2315633"/>
                  <a:pt x="204047" y="1773766"/>
                  <a:pt x="277707" y="1591733"/>
                </a:cubicBezTo>
                <a:cubicBezTo>
                  <a:pt x="351367" y="1409700"/>
                  <a:pt x="445347" y="1172633"/>
                  <a:pt x="480907" y="1012613"/>
                </a:cubicBezTo>
                <a:cubicBezTo>
                  <a:pt x="516467" y="852593"/>
                  <a:pt x="511387" y="756920"/>
                  <a:pt x="491067" y="631613"/>
                </a:cubicBezTo>
                <a:cubicBezTo>
                  <a:pt x="470747" y="506306"/>
                  <a:pt x="402167" y="346286"/>
                  <a:pt x="358987" y="260773"/>
                </a:cubicBezTo>
                <a:cubicBezTo>
                  <a:pt x="315807" y="175260"/>
                  <a:pt x="254847" y="142240"/>
                  <a:pt x="231987" y="118533"/>
                </a:cubicBezTo>
                <a:cubicBezTo>
                  <a:pt x="209127" y="94826"/>
                  <a:pt x="221827" y="118533"/>
                  <a:pt x="221827" y="118533"/>
                </a:cubicBezTo>
                <a:lnTo>
                  <a:pt x="49107" y="133773"/>
                </a:lnTo>
                <a:cubicBezTo>
                  <a:pt x="20320" y="137160"/>
                  <a:pt x="49954" y="106680"/>
                  <a:pt x="49107" y="138853"/>
                </a:cubicBezTo>
                <a:cubicBezTo>
                  <a:pt x="48260" y="171026"/>
                  <a:pt x="44027" y="0"/>
                  <a:pt x="44027" y="326813"/>
                </a:cubicBezTo>
                <a:cubicBezTo>
                  <a:pt x="44027" y="653626"/>
                  <a:pt x="0" y="1893993"/>
                  <a:pt x="38947" y="2104813"/>
                </a:cubicBezTo>
                <a:close/>
              </a:path>
            </a:pathLst>
          </a:cu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28" name="Connettore 1 27"/>
          <p:cNvCxnSpPr>
            <a:cxnSpLocks noChangeShapeType="1"/>
          </p:cNvCxnSpPr>
          <p:nvPr/>
        </p:nvCxnSpPr>
        <p:spPr bwMode="auto">
          <a:xfrm rot="5400000" flipH="1" flipV="1">
            <a:off x="5399882" y="2853531"/>
            <a:ext cx="387350" cy="1587"/>
          </a:xfrm>
          <a:prstGeom prst="line">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cxnSp>
        <p:nvCxnSpPr>
          <p:cNvPr id="29" name="Connettore 1 28"/>
          <p:cNvCxnSpPr>
            <a:cxnSpLocks noChangeShapeType="1"/>
          </p:cNvCxnSpPr>
          <p:nvPr/>
        </p:nvCxnSpPr>
        <p:spPr bwMode="auto">
          <a:xfrm rot="5400000" flipH="1" flipV="1">
            <a:off x="5277644" y="3137694"/>
            <a:ext cx="387350" cy="1588"/>
          </a:xfrm>
          <a:prstGeom prst="line">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cxnSp>
        <p:nvCxnSpPr>
          <p:cNvPr id="17" name="Connettore 2 16"/>
          <p:cNvCxnSpPr>
            <a:cxnSpLocks noChangeShapeType="1"/>
          </p:cNvCxnSpPr>
          <p:nvPr/>
        </p:nvCxnSpPr>
        <p:spPr bwMode="auto">
          <a:xfrm rot="5400000" flipH="1" flipV="1">
            <a:off x="5802313" y="2795588"/>
            <a:ext cx="352425"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8" name="Connettore 2 17"/>
          <p:cNvCxnSpPr>
            <a:cxnSpLocks noChangeShapeType="1"/>
          </p:cNvCxnSpPr>
          <p:nvPr/>
        </p:nvCxnSpPr>
        <p:spPr bwMode="auto">
          <a:xfrm rot="5400000" flipH="1" flipV="1">
            <a:off x="5603082" y="2983706"/>
            <a:ext cx="354012"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25" name="Connettore 1 24"/>
          <p:cNvCxnSpPr>
            <a:cxnSpLocks noChangeShapeType="1"/>
          </p:cNvCxnSpPr>
          <p:nvPr/>
        </p:nvCxnSpPr>
        <p:spPr bwMode="auto">
          <a:xfrm rot="5400000" flipH="1" flipV="1">
            <a:off x="5511800" y="2579688"/>
            <a:ext cx="387350" cy="0"/>
          </a:xfrm>
          <a:prstGeom prst="line">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sp>
        <p:nvSpPr>
          <p:cNvPr id="38" name="Figura a mano libera 37"/>
          <p:cNvSpPr/>
          <p:nvPr/>
        </p:nvSpPr>
        <p:spPr bwMode="auto">
          <a:xfrm>
            <a:off x="5254625" y="1468438"/>
            <a:ext cx="561975" cy="2392362"/>
          </a:xfrm>
          <a:custGeom>
            <a:avLst/>
            <a:gdLst>
              <a:gd name="connsiteX0" fmla="*/ 0 w 1732280"/>
              <a:gd name="connsiteY0" fmla="*/ 261112 h 2108200"/>
              <a:gd name="connsiteX1" fmla="*/ 487680 w 1732280"/>
              <a:gd name="connsiteY1" fmla="*/ 72136 h 2108200"/>
              <a:gd name="connsiteX2" fmla="*/ 908304 w 1732280"/>
              <a:gd name="connsiteY2" fmla="*/ 5080 h 2108200"/>
              <a:gd name="connsiteX3" fmla="*/ 1335024 w 1732280"/>
              <a:gd name="connsiteY3" fmla="*/ 102616 h 2108200"/>
              <a:gd name="connsiteX4" fmla="*/ 1597152 w 1732280"/>
              <a:gd name="connsiteY4" fmla="*/ 376936 h 2108200"/>
              <a:gd name="connsiteX5" fmla="*/ 1725168 w 1732280"/>
              <a:gd name="connsiteY5" fmla="*/ 767080 h 2108200"/>
              <a:gd name="connsiteX6" fmla="*/ 1639824 w 1732280"/>
              <a:gd name="connsiteY6" fmla="*/ 1394968 h 2108200"/>
              <a:gd name="connsiteX7" fmla="*/ 1414272 w 1732280"/>
              <a:gd name="connsiteY7" fmla="*/ 1870456 h 2108200"/>
              <a:gd name="connsiteX8" fmla="*/ 1304544 w 1732280"/>
              <a:gd name="connsiteY8" fmla="*/ 2108200 h 2108200"/>
              <a:gd name="connsiteX0" fmla="*/ 0 w 1244600"/>
              <a:gd name="connsiteY0" fmla="*/ 72136 h 2108200"/>
              <a:gd name="connsiteX1" fmla="*/ 420624 w 1244600"/>
              <a:gd name="connsiteY1" fmla="*/ 5080 h 2108200"/>
              <a:gd name="connsiteX2" fmla="*/ 847344 w 1244600"/>
              <a:gd name="connsiteY2" fmla="*/ 102616 h 2108200"/>
              <a:gd name="connsiteX3" fmla="*/ 1109472 w 1244600"/>
              <a:gd name="connsiteY3" fmla="*/ 376936 h 2108200"/>
              <a:gd name="connsiteX4" fmla="*/ 1237488 w 1244600"/>
              <a:gd name="connsiteY4" fmla="*/ 767080 h 2108200"/>
              <a:gd name="connsiteX5" fmla="*/ 1152144 w 1244600"/>
              <a:gd name="connsiteY5" fmla="*/ 1394968 h 2108200"/>
              <a:gd name="connsiteX6" fmla="*/ 926592 w 1244600"/>
              <a:gd name="connsiteY6" fmla="*/ 1870456 h 2108200"/>
              <a:gd name="connsiteX7" fmla="*/ 816864 w 1244600"/>
              <a:gd name="connsiteY7" fmla="*/ 2108200 h 2108200"/>
              <a:gd name="connsiteX0" fmla="*/ 0 w 823976"/>
              <a:gd name="connsiteY0" fmla="*/ 0 h 2103120"/>
              <a:gd name="connsiteX1" fmla="*/ 426720 w 823976"/>
              <a:gd name="connsiteY1" fmla="*/ 97536 h 2103120"/>
              <a:gd name="connsiteX2" fmla="*/ 688848 w 823976"/>
              <a:gd name="connsiteY2" fmla="*/ 371856 h 2103120"/>
              <a:gd name="connsiteX3" fmla="*/ 816864 w 823976"/>
              <a:gd name="connsiteY3" fmla="*/ 762000 h 2103120"/>
              <a:gd name="connsiteX4" fmla="*/ 731520 w 823976"/>
              <a:gd name="connsiteY4" fmla="*/ 1389888 h 2103120"/>
              <a:gd name="connsiteX5" fmla="*/ 505968 w 823976"/>
              <a:gd name="connsiteY5" fmla="*/ 1865376 h 2103120"/>
              <a:gd name="connsiteX6" fmla="*/ 396240 w 823976"/>
              <a:gd name="connsiteY6" fmla="*/ 2103120 h 2103120"/>
              <a:gd name="connsiteX0" fmla="*/ 30480 w 427736"/>
              <a:gd name="connsiteY0" fmla="*/ 0 h 2005584"/>
              <a:gd name="connsiteX1" fmla="*/ 292608 w 427736"/>
              <a:gd name="connsiteY1" fmla="*/ 274320 h 2005584"/>
              <a:gd name="connsiteX2" fmla="*/ 420624 w 427736"/>
              <a:gd name="connsiteY2" fmla="*/ 664464 h 2005584"/>
              <a:gd name="connsiteX3" fmla="*/ 335280 w 427736"/>
              <a:gd name="connsiteY3" fmla="*/ 1292352 h 2005584"/>
              <a:gd name="connsiteX4" fmla="*/ 109728 w 427736"/>
              <a:gd name="connsiteY4" fmla="*/ 1767840 h 2005584"/>
              <a:gd name="connsiteX5" fmla="*/ 0 w 427736"/>
              <a:gd name="connsiteY5" fmla="*/ 2005584 h 2005584"/>
              <a:gd name="connsiteX0" fmla="*/ 96520 w 493776"/>
              <a:gd name="connsiteY0" fmla="*/ 0 h 2391664"/>
              <a:gd name="connsiteX1" fmla="*/ 358648 w 493776"/>
              <a:gd name="connsiteY1" fmla="*/ 274320 h 2391664"/>
              <a:gd name="connsiteX2" fmla="*/ 486664 w 493776"/>
              <a:gd name="connsiteY2" fmla="*/ 664464 h 2391664"/>
              <a:gd name="connsiteX3" fmla="*/ 401320 w 493776"/>
              <a:gd name="connsiteY3" fmla="*/ 1292352 h 2391664"/>
              <a:gd name="connsiteX4" fmla="*/ 175768 w 493776"/>
              <a:gd name="connsiteY4" fmla="*/ 1767840 h 2391664"/>
              <a:gd name="connsiteX5" fmla="*/ 0 w 493776"/>
              <a:gd name="connsiteY5" fmla="*/ 2391664 h 2391664"/>
              <a:gd name="connsiteX0" fmla="*/ 165439 w 562695"/>
              <a:gd name="connsiteY0" fmla="*/ 0 h 2391664"/>
              <a:gd name="connsiteX1" fmla="*/ 427567 w 562695"/>
              <a:gd name="connsiteY1" fmla="*/ 274320 h 2391664"/>
              <a:gd name="connsiteX2" fmla="*/ 555583 w 562695"/>
              <a:gd name="connsiteY2" fmla="*/ 664464 h 2391664"/>
              <a:gd name="connsiteX3" fmla="*/ 470239 w 562695"/>
              <a:gd name="connsiteY3" fmla="*/ 1292352 h 2391664"/>
              <a:gd name="connsiteX4" fmla="*/ 244687 w 562695"/>
              <a:gd name="connsiteY4" fmla="*/ 1767840 h 2391664"/>
              <a:gd name="connsiteX5" fmla="*/ 29295 w 562695"/>
              <a:gd name="connsiteY5" fmla="*/ 2269744 h 2391664"/>
              <a:gd name="connsiteX6" fmla="*/ 68919 w 562695"/>
              <a:gd name="connsiteY6" fmla="*/ 2391664 h 239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95" h="2391664">
                <a:moveTo>
                  <a:pt x="165439" y="0"/>
                </a:moveTo>
                <a:cubicBezTo>
                  <a:pt x="280247" y="61976"/>
                  <a:pt x="362543" y="163576"/>
                  <a:pt x="427567" y="274320"/>
                </a:cubicBezTo>
                <a:cubicBezTo>
                  <a:pt x="492591" y="385064"/>
                  <a:pt x="548471" y="494792"/>
                  <a:pt x="555583" y="664464"/>
                </a:cubicBezTo>
                <a:cubicBezTo>
                  <a:pt x="562695" y="834136"/>
                  <a:pt x="522055" y="1108456"/>
                  <a:pt x="470239" y="1292352"/>
                </a:cubicBezTo>
                <a:cubicBezTo>
                  <a:pt x="418423" y="1476248"/>
                  <a:pt x="318178" y="1604941"/>
                  <a:pt x="244687" y="1767840"/>
                </a:cubicBezTo>
                <a:cubicBezTo>
                  <a:pt x="171196" y="1930739"/>
                  <a:pt x="58590" y="2165773"/>
                  <a:pt x="29295" y="2269744"/>
                </a:cubicBezTo>
                <a:cubicBezTo>
                  <a:pt x="0" y="2373715"/>
                  <a:pt x="77555" y="2358644"/>
                  <a:pt x="68919" y="2391664"/>
                </a:cubicBezTo>
              </a:path>
            </a:pathLst>
          </a:custGeom>
          <a:noFill/>
          <a:ln w="28575" cap="flat" cmpd="sng" algn="ctr">
            <a:solidFill>
              <a:srgbClr val="FF66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2" name="Gruppo 44"/>
          <p:cNvGrpSpPr>
            <a:grpSpLocks/>
          </p:cNvGrpSpPr>
          <p:nvPr/>
        </p:nvGrpSpPr>
        <p:grpSpPr bwMode="auto">
          <a:xfrm>
            <a:off x="5334000" y="2565400"/>
            <a:ext cx="3565525" cy="1285875"/>
            <a:chOff x="5334000" y="2565400"/>
            <a:chExt cx="3566160" cy="1285240"/>
          </a:xfrm>
          <a:effectLst>
            <a:outerShdw blurRad="50800" dist="38100" dir="2700000" algn="tl" rotWithShape="0">
              <a:prstClr val="black">
                <a:alpha val="40000"/>
              </a:prstClr>
            </a:outerShdw>
          </a:effectLst>
        </p:grpSpPr>
        <p:sp>
          <p:nvSpPr>
            <p:cNvPr id="39" name="Figura a mano libera 38"/>
            <p:cNvSpPr/>
            <p:nvPr/>
          </p:nvSpPr>
          <p:spPr bwMode="auto">
            <a:xfrm>
              <a:off x="5334000" y="2565400"/>
              <a:ext cx="3566160" cy="1285240"/>
            </a:xfrm>
            <a:custGeom>
              <a:avLst/>
              <a:gdLst>
                <a:gd name="connsiteX0" fmla="*/ 0 w 3566160"/>
                <a:gd name="connsiteY0" fmla="*/ 1285240 h 1285240"/>
                <a:gd name="connsiteX1" fmla="*/ 345440 w 3566160"/>
                <a:gd name="connsiteY1" fmla="*/ 1137920 h 1285240"/>
                <a:gd name="connsiteX2" fmla="*/ 1122680 w 3566160"/>
                <a:gd name="connsiteY2" fmla="*/ 751840 h 1285240"/>
                <a:gd name="connsiteX3" fmla="*/ 1940560 w 3566160"/>
                <a:gd name="connsiteY3" fmla="*/ 421640 h 1285240"/>
                <a:gd name="connsiteX4" fmla="*/ 2712720 w 3566160"/>
                <a:gd name="connsiteY4" fmla="*/ 167640 h 1285240"/>
                <a:gd name="connsiteX5" fmla="*/ 3566160 w 3566160"/>
                <a:gd name="connsiteY5" fmla="*/ 0 h 128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6160" h="1285240">
                  <a:moveTo>
                    <a:pt x="0" y="1285240"/>
                  </a:moveTo>
                  <a:cubicBezTo>
                    <a:pt x="79163" y="1256030"/>
                    <a:pt x="158327" y="1226820"/>
                    <a:pt x="345440" y="1137920"/>
                  </a:cubicBezTo>
                  <a:cubicBezTo>
                    <a:pt x="532553" y="1049020"/>
                    <a:pt x="856827" y="871220"/>
                    <a:pt x="1122680" y="751840"/>
                  </a:cubicBezTo>
                  <a:cubicBezTo>
                    <a:pt x="1388533" y="632460"/>
                    <a:pt x="1675553" y="519007"/>
                    <a:pt x="1940560" y="421640"/>
                  </a:cubicBezTo>
                  <a:cubicBezTo>
                    <a:pt x="2205567" y="324273"/>
                    <a:pt x="2441787" y="237913"/>
                    <a:pt x="2712720" y="167640"/>
                  </a:cubicBezTo>
                  <a:cubicBezTo>
                    <a:pt x="2983653" y="97367"/>
                    <a:pt x="3274906" y="48683"/>
                    <a:pt x="3566160" y="0"/>
                  </a:cubicBezTo>
                </a:path>
              </a:pathLst>
            </a:custGeom>
            <a:noFill/>
            <a:ln w="28575" cap="flat" cmpd="sng" algn="ctr">
              <a:solidFill>
                <a:srgbClr val="FF66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3712" name="Gruppo 43"/>
            <p:cNvGrpSpPr>
              <a:grpSpLocks/>
            </p:cNvGrpSpPr>
            <p:nvPr/>
          </p:nvGrpSpPr>
          <p:grpSpPr bwMode="auto">
            <a:xfrm rot="-798639">
              <a:off x="7509714" y="2684336"/>
              <a:ext cx="556662" cy="261481"/>
              <a:chOff x="7692594" y="2430336"/>
              <a:chExt cx="556662" cy="261481"/>
            </a:xfrm>
          </p:grpSpPr>
          <p:sp>
            <p:nvSpPr>
              <p:cNvPr id="42" name="Rettangolo 41"/>
              <p:cNvSpPr/>
              <p:nvPr/>
            </p:nvSpPr>
            <p:spPr bwMode="auto">
              <a:xfrm>
                <a:off x="7732490" y="2463111"/>
                <a:ext cx="487450" cy="177712"/>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3714" name="CasellaDiTesto 42"/>
              <p:cNvSpPr txBox="1">
                <a:spLocks noChangeArrowheads="1"/>
              </p:cNvSpPr>
              <p:nvPr/>
            </p:nvSpPr>
            <p:spPr bwMode="auto">
              <a:xfrm>
                <a:off x="7692594" y="2430336"/>
                <a:ext cx="556662" cy="261481"/>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700 °C</a:t>
                </a:r>
                <a:endParaRPr lang="en-GB" sz="1100">
                  <a:solidFill>
                    <a:schemeClr val="tx1"/>
                  </a:solidFill>
                  <a:effectLst/>
                  <a:latin typeface="Calibri" pitchFamily="34" charset="0"/>
                </a:endParaRPr>
              </a:p>
            </p:txBody>
          </p:sp>
        </p:grpSp>
      </p:grpSp>
      <p:grpSp>
        <p:nvGrpSpPr>
          <p:cNvPr id="4" name="Gruppo 48"/>
          <p:cNvGrpSpPr>
            <a:grpSpLocks/>
          </p:cNvGrpSpPr>
          <p:nvPr/>
        </p:nvGrpSpPr>
        <p:grpSpPr bwMode="auto">
          <a:xfrm>
            <a:off x="3619500" y="1366838"/>
            <a:ext cx="1800225" cy="488950"/>
            <a:chOff x="3618868" y="1366520"/>
            <a:chExt cx="1800476" cy="489712"/>
          </a:xfrm>
          <a:effectLst>
            <a:outerShdw blurRad="50800" dist="38100" dir="2700000" algn="tl" rotWithShape="0">
              <a:prstClr val="black">
                <a:alpha val="40000"/>
              </a:prstClr>
            </a:outerShdw>
          </a:effectLst>
        </p:grpSpPr>
        <p:sp>
          <p:nvSpPr>
            <p:cNvPr id="30" name="Figura a mano libera 29"/>
            <p:cNvSpPr/>
            <p:nvPr/>
          </p:nvSpPr>
          <p:spPr bwMode="auto">
            <a:xfrm>
              <a:off x="3618868" y="1366520"/>
              <a:ext cx="1800476" cy="489712"/>
            </a:xfrm>
            <a:custGeom>
              <a:avLst/>
              <a:gdLst>
                <a:gd name="connsiteX0" fmla="*/ 0 w 1732280"/>
                <a:gd name="connsiteY0" fmla="*/ 261112 h 2108200"/>
                <a:gd name="connsiteX1" fmla="*/ 487680 w 1732280"/>
                <a:gd name="connsiteY1" fmla="*/ 72136 h 2108200"/>
                <a:gd name="connsiteX2" fmla="*/ 908304 w 1732280"/>
                <a:gd name="connsiteY2" fmla="*/ 5080 h 2108200"/>
                <a:gd name="connsiteX3" fmla="*/ 1335024 w 1732280"/>
                <a:gd name="connsiteY3" fmla="*/ 102616 h 2108200"/>
                <a:gd name="connsiteX4" fmla="*/ 1597152 w 1732280"/>
                <a:gd name="connsiteY4" fmla="*/ 376936 h 2108200"/>
                <a:gd name="connsiteX5" fmla="*/ 1725168 w 1732280"/>
                <a:gd name="connsiteY5" fmla="*/ 767080 h 2108200"/>
                <a:gd name="connsiteX6" fmla="*/ 1639824 w 1732280"/>
                <a:gd name="connsiteY6" fmla="*/ 1394968 h 2108200"/>
                <a:gd name="connsiteX7" fmla="*/ 1414272 w 1732280"/>
                <a:gd name="connsiteY7" fmla="*/ 1870456 h 2108200"/>
                <a:gd name="connsiteX8" fmla="*/ 1304544 w 1732280"/>
                <a:gd name="connsiteY8" fmla="*/ 2108200 h 2108200"/>
                <a:gd name="connsiteX0" fmla="*/ 0 w 1732280"/>
                <a:gd name="connsiteY0" fmla="*/ 261112 h 1870456"/>
                <a:gd name="connsiteX1" fmla="*/ 487680 w 1732280"/>
                <a:gd name="connsiteY1" fmla="*/ 72136 h 1870456"/>
                <a:gd name="connsiteX2" fmla="*/ 908304 w 1732280"/>
                <a:gd name="connsiteY2" fmla="*/ 5080 h 1870456"/>
                <a:gd name="connsiteX3" fmla="*/ 1335024 w 1732280"/>
                <a:gd name="connsiteY3" fmla="*/ 102616 h 1870456"/>
                <a:gd name="connsiteX4" fmla="*/ 1597152 w 1732280"/>
                <a:gd name="connsiteY4" fmla="*/ 376936 h 1870456"/>
                <a:gd name="connsiteX5" fmla="*/ 1725168 w 1732280"/>
                <a:gd name="connsiteY5" fmla="*/ 767080 h 1870456"/>
                <a:gd name="connsiteX6" fmla="*/ 1639824 w 1732280"/>
                <a:gd name="connsiteY6" fmla="*/ 1394968 h 1870456"/>
                <a:gd name="connsiteX7" fmla="*/ 1414272 w 1732280"/>
                <a:gd name="connsiteY7" fmla="*/ 1870456 h 1870456"/>
                <a:gd name="connsiteX0" fmla="*/ 0 w 1732280"/>
                <a:gd name="connsiteY0" fmla="*/ 261112 h 1394968"/>
                <a:gd name="connsiteX1" fmla="*/ 487680 w 1732280"/>
                <a:gd name="connsiteY1" fmla="*/ 72136 h 1394968"/>
                <a:gd name="connsiteX2" fmla="*/ 908304 w 1732280"/>
                <a:gd name="connsiteY2" fmla="*/ 5080 h 1394968"/>
                <a:gd name="connsiteX3" fmla="*/ 1335024 w 1732280"/>
                <a:gd name="connsiteY3" fmla="*/ 102616 h 1394968"/>
                <a:gd name="connsiteX4" fmla="*/ 1597152 w 1732280"/>
                <a:gd name="connsiteY4" fmla="*/ 376936 h 1394968"/>
                <a:gd name="connsiteX5" fmla="*/ 1725168 w 1732280"/>
                <a:gd name="connsiteY5" fmla="*/ 767080 h 1394968"/>
                <a:gd name="connsiteX6" fmla="*/ 1639824 w 1732280"/>
                <a:gd name="connsiteY6" fmla="*/ 1394968 h 1394968"/>
                <a:gd name="connsiteX0" fmla="*/ 0 w 1725168"/>
                <a:gd name="connsiteY0" fmla="*/ 261112 h 767080"/>
                <a:gd name="connsiteX1" fmla="*/ 487680 w 1725168"/>
                <a:gd name="connsiteY1" fmla="*/ 72136 h 767080"/>
                <a:gd name="connsiteX2" fmla="*/ 908304 w 1725168"/>
                <a:gd name="connsiteY2" fmla="*/ 5080 h 767080"/>
                <a:gd name="connsiteX3" fmla="*/ 1335024 w 1725168"/>
                <a:gd name="connsiteY3" fmla="*/ 102616 h 767080"/>
                <a:gd name="connsiteX4" fmla="*/ 1597152 w 1725168"/>
                <a:gd name="connsiteY4" fmla="*/ 376936 h 767080"/>
                <a:gd name="connsiteX5" fmla="*/ 1725168 w 1725168"/>
                <a:gd name="connsiteY5" fmla="*/ 767080 h 767080"/>
                <a:gd name="connsiteX0" fmla="*/ 0 w 1597152"/>
                <a:gd name="connsiteY0" fmla="*/ 261112 h 376936"/>
                <a:gd name="connsiteX1" fmla="*/ 487680 w 1597152"/>
                <a:gd name="connsiteY1" fmla="*/ 72136 h 376936"/>
                <a:gd name="connsiteX2" fmla="*/ 908304 w 1597152"/>
                <a:gd name="connsiteY2" fmla="*/ 5080 h 376936"/>
                <a:gd name="connsiteX3" fmla="*/ 1335024 w 1597152"/>
                <a:gd name="connsiteY3" fmla="*/ 102616 h 376936"/>
                <a:gd name="connsiteX4" fmla="*/ 1597152 w 1597152"/>
                <a:gd name="connsiteY4" fmla="*/ 376936 h 376936"/>
                <a:gd name="connsiteX0" fmla="*/ 0 w 1335024"/>
                <a:gd name="connsiteY0" fmla="*/ 261112 h 261112"/>
                <a:gd name="connsiteX1" fmla="*/ 487680 w 1335024"/>
                <a:gd name="connsiteY1" fmla="*/ 72136 h 261112"/>
                <a:gd name="connsiteX2" fmla="*/ 908304 w 1335024"/>
                <a:gd name="connsiteY2" fmla="*/ 5080 h 261112"/>
                <a:gd name="connsiteX3" fmla="*/ 1335024 w 1335024"/>
                <a:gd name="connsiteY3" fmla="*/ 102616 h 261112"/>
                <a:gd name="connsiteX0" fmla="*/ 0 w 1799844"/>
                <a:gd name="connsiteY0" fmla="*/ 498348 h 498348"/>
                <a:gd name="connsiteX1" fmla="*/ 952500 w 1799844"/>
                <a:gd name="connsiteY1" fmla="*/ 80772 h 498348"/>
                <a:gd name="connsiteX2" fmla="*/ 1373124 w 1799844"/>
                <a:gd name="connsiteY2" fmla="*/ 13716 h 498348"/>
                <a:gd name="connsiteX3" fmla="*/ 1799844 w 1799844"/>
                <a:gd name="connsiteY3" fmla="*/ 111252 h 498348"/>
                <a:gd name="connsiteX0" fmla="*/ 0 w 1799844"/>
                <a:gd name="connsiteY0" fmla="*/ 489712 h 489712"/>
                <a:gd name="connsiteX1" fmla="*/ 544830 w 1799844"/>
                <a:gd name="connsiteY1" fmla="*/ 241300 h 489712"/>
                <a:gd name="connsiteX2" fmla="*/ 952500 w 1799844"/>
                <a:gd name="connsiteY2" fmla="*/ 72136 h 489712"/>
                <a:gd name="connsiteX3" fmla="*/ 1373124 w 1799844"/>
                <a:gd name="connsiteY3" fmla="*/ 5080 h 489712"/>
                <a:gd name="connsiteX4" fmla="*/ 1799844 w 1799844"/>
                <a:gd name="connsiteY4" fmla="*/ 102616 h 489712"/>
                <a:gd name="connsiteX0" fmla="*/ 0 w 1799844"/>
                <a:gd name="connsiteY0" fmla="*/ 489712 h 489712"/>
                <a:gd name="connsiteX1" fmla="*/ 544830 w 1799844"/>
                <a:gd name="connsiteY1" fmla="*/ 241300 h 489712"/>
                <a:gd name="connsiteX2" fmla="*/ 952500 w 1799844"/>
                <a:gd name="connsiteY2" fmla="*/ 72136 h 489712"/>
                <a:gd name="connsiteX3" fmla="*/ 1373124 w 1799844"/>
                <a:gd name="connsiteY3" fmla="*/ 5080 h 489712"/>
                <a:gd name="connsiteX4" fmla="*/ 1799844 w 1799844"/>
                <a:gd name="connsiteY4" fmla="*/ 102616 h 48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844" h="489712">
                  <a:moveTo>
                    <a:pt x="0" y="489712"/>
                  </a:moveTo>
                  <a:lnTo>
                    <a:pt x="544830" y="241300"/>
                  </a:lnTo>
                  <a:cubicBezTo>
                    <a:pt x="703580" y="171704"/>
                    <a:pt x="814451" y="111506"/>
                    <a:pt x="952500" y="72136"/>
                  </a:cubicBezTo>
                  <a:cubicBezTo>
                    <a:pt x="1090549" y="32766"/>
                    <a:pt x="1231900" y="0"/>
                    <a:pt x="1373124" y="5080"/>
                  </a:cubicBezTo>
                  <a:cubicBezTo>
                    <a:pt x="1514348" y="10160"/>
                    <a:pt x="1685036" y="40640"/>
                    <a:pt x="1799844" y="102616"/>
                  </a:cubicBezTo>
                </a:path>
              </a:pathLst>
            </a:custGeom>
            <a:noFill/>
            <a:ln w="28575" cap="flat" cmpd="sng" algn="ctr">
              <a:solidFill>
                <a:srgbClr val="FF66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3708" name="Gruppo 47"/>
            <p:cNvGrpSpPr>
              <a:grpSpLocks/>
            </p:cNvGrpSpPr>
            <p:nvPr/>
          </p:nvGrpSpPr>
          <p:grpSpPr bwMode="auto">
            <a:xfrm rot="-1582210">
              <a:off x="3632668" y="1590852"/>
              <a:ext cx="556641" cy="262018"/>
              <a:chOff x="3711916" y="1426260"/>
              <a:chExt cx="556641" cy="262018"/>
            </a:xfrm>
          </p:grpSpPr>
          <p:sp>
            <p:nvSpPr>
              <p:cNvPr id="46" name="Rettangolo 45"/>
              <p:cNvSpPr/>
              <p:nvPr/>
            </p:nvSpPr>
            <p:spPr bwMode="auto">
              <a:xfrm>
                <a:off x="3750745" y="1453580"/>
                <a:ext cx="487430" cy="17966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3710" name="CasellaDiTesto 46"/>
              <p:cNvSpPr txBox="1">
                <a:spLocks noChangeArrowheads="1"/>
              </p:cNvSpPr>
              <p:nvPr/>
            </p:nvSpPr>
            <p:spPr bwMode="auto">
              <a:xfrm>
                <a:off x="3711916" y="1426260"/>
                <a:ext cx="556641" cy="262018"/>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700 °C</a:t>
                </a:r>
                <a:endParaRPr lang="en-GB" sz="1100">
                  <a:solidFill>
                    <a:schemeClr val="tx1"/>
                  </a:solidFill>
                  <a:effectLst/>
                  <a:latin typeface="Calibri" pitchFamily="34" charset="0"/>
                </a:endParaRPr>
              </a:p>
            </p:txBody>
          </p:sp>
        </p:grpSp>
      </p:grpSp>
      <p:sp>
        <p:nvSpPr>
          <p:cNvPr id="51" name="Figura a mano libera 50"/>
          <p:cNvSpPr/>
          <p:nvPr/>
        </p:nvSpPr>
        <p:spPr bwMode="auto">
          <a:xfrm>
            <a:off x="4225925" y="1573213"/>
            <a:ext cx="1027113" cy="3316287"/>
          </a:xfrm>
          <a:custGeom>
            <a:avLst/>
            <a:gdLst>
              <a:gd name="connsiteX0" fmla="*/ 753872 w 1026160"/>
              <a:gd name="connsiteY0" fmla="*/ 0 h 3316224"/>
              <a:gd name="connsiteX1" fmla="*/ 869696 w 1026160"/>
              <a:gd name="connsiteY1" fmla="*/ 79248 h 3316224"/>
              <a:gd name="connsiteX2" fmla="*/ 967232 w 1026160"/>
              <a:gd name="connsiteY2" fmla="*/ 402336 h 3316224"/>
              <a:gd name="connsiteX3" fmla="*/ 1009904 w 1026160"/>
              <a:gd name="connsiteY3" fmla="*/ 810768 h 3316224"/>
              <a:gd name="connsiteX4" fmla="*/ 869696 w 1026160"/>
              <a:gd name="connsiteY4" fmla="*/ 1341120 h 3316224"/>
              <a:gd name="connsiteX5" fmla="*/ 394208 w 1026160"/>
              <a:gd name="connsiteY5" fmla="*/ 2426208 h 3316224"/>
              <a:gd name="connsiteX6" fmla="*/ 132080 w 1026160"/>
              <a:gd name="connsiteY6" fmla="*/ 2944368 h 3316224"/>
              <a:gd name="connsiteX7" fmla="*/ 10160 w 1026160"/>
              <a:gd name="connsiteY7" fmla="*/ 3169920 h 3316224"/>
              <a:gd name="connsiteX8" fmla="*/ 71120 w 1026160"/>
              <a:gd name="connsiteY8" fmla="*/ 3316224 h 331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160" h="3316224">
                <a:moveTo>
                  <a:pt x="753872" y="0"/>
                </a:moveTo>
                <a:cubicBezTo>
                  <a:pt x="794004" y="6096"/>
                  <a:pt x="834136" y="12192"/>
                  <a:pt x="869696" y="79248"/>
                </a:cubicBezTo>
                <a:cubicBezTo>
                  <a:pt x="905256" y="146304"/>
                  <a:pt x="943864" y="280416"/>
                  <a:pt x="967232" y="402336"/>
                </a:cubicBezTo>
                <a:cubicBezTo>
                  <a:pt x="990600" y="524256"/>
                  <a:pt x="1026160" y="654304"/>
                  <a:pt x="1009904" y="810768"/>
                </a:cubicBezTo>
                <a:cubicBezTo>
                  <a:pt x="993648" y="967232"/>
                  <a:pt x="972312" y="1071880"/>
                  <a:pt x="869696" y="1341120"/>
                </a:cubicBezTo>
                <a:cubicBezTo>
                  <a:pt x="767080" y="1610360"/>
                  <a:pt x="517144" y="2159000"/>
                  <a:pt x="394208" y="2426208"/>
                </a:cubicBezTo>
                <a:cubicBezTo>
                  <a:pt x="271272" y="2693416"/>
                  <a:pt x="196088" y="2820416"/>
                  <a:pt x="132080" y="2944368"/>
                </a:cubicBezTo>
                <a:cubicBezTo>
                  <a:pt x="68072" y="3068320"/>
                  <a:pt x="20320" y="3107944"/>
                  <a:pt x="10160" y="3169920"/>
                </a:cubicBezTo>
                <a:cubicBezTo>
                  <a:pt x="0" y="3231896"/>
                  <a:pt x="35560" y="3274060"/>
                  <a:pt x="71120" y="3316224"/>
                </a:cubicBezTo>
              </a:path>
            </a:pathLst>
          </a:custGeom>
          <a:noFill/>
          <a:ln w="38100"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7" name="Gruppo 171"/>
          <p:cNvGrpSpPr>
            <a:grpSpLocks/>
          </p:cNvGrpSpPr>
          <p:nvPr/>
        </p:nvGrpSpPr>
        <p:grpSpPr bwMode="auto">
          <a:xfrm>
            <a:off x="4286250" y="2976563"/>
            <a:ext cx="4625975" cy="1917700"/>
            <a:chOff x="4285488" y="2976880"/>
            <a:chExt cx="4626864" cy="1917192"/>
          </a:xfrm>
          <a:effectLst>
            <a:outerShdw blurRad="50800" dist="38100" dir="2700000" algn="tl" rotWithShape="0">
              <a:prstClr val="black">
                <a:alpha val="40000"/>
              </a:prstClr>
            </a:outerShdw>
          </a:effectLst>
        </p:grpSpPr>
        <p:sp>
          <p:nvSpPr>
            <p:cNvPr id="52" name="Figura a mano libera 51"/>
            <p:cNvSpPr/>
            <p:nvPr/>
          </p:nvSpPr>
          <p:spPr bwMode="auto">
            <a:xfrm>
              <a:off x="4285488" y="2976880"/>
              <a:ext cx="4626864" cy="1917192"/>
            </a:xfrm>
            <a:custGeom>
              <a:avLst/>
              <a:gdLst>
                <a:gd name="connsiteX0" fmla="*/ 0 w 4626864"/>
                <a:gd name="connsiteY0" fmla="*/ 1912112 h 1917192"/>
                <a:gd name="connsiteX1" fmla="*/ 195072 w 4626864"/>
                <a:gd name="connsiteY1" fmla="*/ 1845056 h 1917192"/>
                <a:gd name="connsiteX2" fmla="*/ 786384 w 4626864"/>
                <a:gd name="connsiteY2" fmla="*/ 1479296 h 1917192"/>
                <a:gd name="connsiteX3" fmla="*/ 1859280 w 4626864"/>
                <a:gd name="connsiteY3" fmla="*/ 942848 h 1917192"/>
                <a:gd name="connsiteX4" fmla="*/ 3060192 w 4626864"/>
                <a:gd name="connsiteY4" fmla="*/ 418592 h 1917192"/>
                <a:gd name="connsiteX5" fmla="*/ 3907536 w 4626864"/>
                <a:gd name="connsiteY5" fmla="*/ 138176 h 1917192"/>
                <a:gd name="connsiteX6" fmla="*/ 4492752 w 4626864"/>
                <a:gd name="connsiteY6" fmla="*/ 22352 h 1917192"/>
                <a:gd name="connsiteX7" fmla="*/ 4626864 w 4626864"/>
                <a:gd name="connsiteY7" fmla="*/ 4064 h 191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6864" h="1917192">
                  <a:moveTo>
                    <a:pt x="0" y="1912112"/>
                  </a:moveTo>
                  <a:cubicBezTo>
                    <a:pt x="32004" y="1914652"/>
                    <a:pt x="64008" y="1917192"/>
                    <a:pt x="195072" y="1845056"/>
                  </a:cubicBezTo>
                  <a:cubicBezTo>
                    <a:pt x="326136" y="1772920"/>
                    <a:pt x="509016" y="1629664"/>
                    <a:pt x="786384" y="1479296"/>
                  </a:cubicBezTo>
                  <a:cubicBezTo>
                    <a:pt x="1063752" y="1328928"/>
                    <a:pt x="1480312" y="1119632"/>
                    <a:pt x="1859280" y="942848"/>
                  </a:cubicBezTo>
                  <a:cubicBezTo>
                    <a:pt x="2238248" y="766064"/>
                    <a:pt x="2718816" y="552704"/>
                    <a:pt x="3060192" y="418592"/>
                  </a:cubicBezTo>
                  <a:cubicBezTo>
                    <a:pt x="3401568" y="284480"/>
                    <a:pt x="3668776" y="204216"/>
                    <a:pt x="3907536" y="138176"/>
                  </a:cubicBezTo>
                  <a:cubicBezTo>
                    <a:pt x="4146296" y="72136"/>
                    <a:pt x="4372864" y="44704"/>
                    <a:pt x="4492752" y="22352"/>
                  </a:cubicBezTo>
                  <a:cubicBezTo>
                    <a:pt x="4612640" y="0"/>
                    <a:pt x="4619752" y="2032"/>
                    <a:pt x="4626864" y="4064"/>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3704" name="Gruppo 54"/>
            <p:cNvGrpSpPr>
              <a:grpSpLocks/>
            </p:cNvGrpSpPr>
            <p:nvPr/>
          </p:nvGrpSpPr>
          <p:grpSpPr bwMode="auto">
            <a:xfrm rot="-1201463">
              <a:off x="7463023" y="3084610"/>
              <a:ext cx="628819" cy="261541"/>
              <a:chOff x="7463023" y="3084610"/>
              <a:chExt cx="628819" cy="261541"/>
            </a:xfrm>
          </p:grpSpPr>
          <p:sp>
            <p:nvSpPr>
              <p:cNvPr id="53" name="Rettangolo 52"/>
              <p:cNvSpPr/>
              <p:nvPr/>
            </p:nvSpPr>
            <p:spPr bwMode="auto">
              <a:xfrm>
                <a:off x="7503566" y="3126052"/>
                <a:ext cx="538265" cy="17934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3706" name="CasellaDiTesto 53"/>
              <p:cNvSpPr txBox="1">
                <a:spLocks noChangeArrowheads="1"/>
              </p:cNvSpPr>
              <p:nvPr/>
            </p:nvSpPr>
            <p:spPr bwMode="auto">
              <a:xfrm>
                <a:off x="7463023" y="3084610"/>
                <a:ext cx="628819" cy="261541"/>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1000 °C</a:t>
                </a:r>
                <a:endParaRPr lang="en-GB" sz="1100">
                  <a:solidFill>
                    <a:schemeClr val="tx1"/>
                  </a:solidFill>
                  <a:effectLst/>
                  <a:latin typeface="Calibri" pitchFamily="34" charset="0"/>
                </a:endParaRPr>
              </a:p>
            </p:txBody>
          </p:sp>
        </p:grpSp>
      </p:grpSp>
      <p:grpSp>
        <p:nvGrpSpPr>
          <p:cNvPr id="11" name="Gruppo 58"/>
          <p:cNvGrpSpPr>
            <a:grpSpLocks/>
          </p:cNvGrpSpPr>
          <p:nvPr/>
        </p:nvGrpSpPr>
        <p:grpSpPr bwMode="auto">
          <a:xfrm>
            <a:off x="3632199" y="1566863"/>
            <a:ext cx="1360488" cy="700087"/>
            <a:chOff x="3632635" y="1566672"/>
            <a:chExt cx="1359989" cy="701040"/>
          </a:xfrm>
          <a:effectLst>
            <a:outerShdw blurRad="50800" dist="38100" dir="2700000" algn="tl" rotWithShape="0">
              <a:prstClr val="black">
                <a:alpha val="40000"/>
              </a:prstClr>
            </a:outerShdw>
          </a:effectLst>
        </p:grpSpPr>
        <p:sp>
          <p:nvSpPr>
            <p:cNvPr id="50" name="Figura a mano libera 49"/>
            <p:cNvSpPr/>
            <p:nvPr/>
          </p:nvSpPr>
          <p:spPr bwMode="auto">
            <a:xfrm>
              <a:off x="3632635" y="1566672"/>
              <a:ext cx="1359989" cy="701040"/>
            </a:xfrm>
            <a:custGeom>
              <a:avLst/>
              <a:gdLst>
                <a:gd name="connsiteX0" fmla="*/ 0 w 1359408"/>
                <a:gd name="connsiteY0" fmla="*/ 701040 h 701040"/>
                <a:gd name="connsiteX1" fmla="*/ 323088 w 1359408"/>
                <a:gd name="connsiteY1" fmla="*/ 536448 h 701040"/>
                <a:gd name="connsiteX2" fmla="*/ 786384 w 1359408"/>
                <a:gd name="connsiteY2" fmla="*/ 359664 h 701040"/>
                <a:gd name="connsiteX3" fmla="*/ 1024128 w 1359408"/>
                <a:gd name="connsiteY3" fmla="*/ 262128 h 701040"/>
                <a:gd name="connsiteX4" fmla="*/ 1072896 w 1359408"/>
                <a:gd name="connsiteY4" fmla="*/ 243840 h 701040"/>
                <a:gd name="connsiteX5" fmla="*/ 1072896 w 1359408"/>
                <a:gd name="connsiteY5" fmla="*/ 231648 h 701040"/>
                <a:gd name="connsiteX6" fmla="*/ 1109472 w 1359408"/>
                <a:gd name="connsiteY6" fmla="*/ 115824 h 701040"/>
                <a:gd name="connsiteX7" fmla="*/ 1219200 w 1359408"/>
                <a:gd name="connsiteY7" fmla="*/ 18288 h 701040"/>
                <a:gd name="connsiteX8" fmla="*/ 1359408 w 1359408"/>
                <a:gd name="connsiteY8" fmla="*/ 6096 h 70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9408" h="701040">
                  <a:moveTo>
                    <a:pt x="0" y="701040"/>
                  </a:moveTo>
                  <a:cubicBezTo>
                    <a:pt x="96012" y="647192"/>
                    <a:pt x="192024" y="593344"/>
                    <a:pt x="323088" y="536448"/>
                  </a:cubicBezTo>
                  <a:cubicBezTo>
                    <a:pt x="454152" y="479552"/>
                    <a:pt x="669544" y="405384"/>
                    <a:pt x="786384" y="359664"/>
                  </a:cubicBezTo>
                  <a:cubicBezTo>
                    <a:pt x="903224" y="313944"/>
                    <a:pt x="976376" y="281432"/>
                    <a:pt x="1024128" y="262128"/>
                  </a:cubicBezTo>
                  <a:cubicBezTo>
                    <a:pt x="1071880" y="242824"/>
                    <a:pt x="1064768" y="248920"/>
                    <a:pt x="1072896" y="243840"/>
                  </a:cubicBezTo>
                  <a:cubicBezTo>
                    <a:pt x="1081024" y="238760"/>
                    <a:pt x="1066800" y="252984"/>
                    <a:pt x="1072896" y="231648"/>
                  </a:cubicBezTo>
                  <a:cubicBezTo>
                    <a:pt x="1078992" y="210312"/>
                    <a:pt x="1085088" y="151384"/>
                    <a:pt x="1109472" y="115824"/>
                  </a:cubicBezTo>
                  <a:cubicBezTo>
                    <a:pt x="1133856" y="80264"/>
                    <a:pt x="1177544" y="36576"/>
                    <a:pt x="1219200" y="18288"/>
                  </a:cubicBezTo>
                  <a:cubicBezTo>
                    <a:pt x="1260856" y="0"/>
                    <a:pt x="1310132" y="3048"/>
                    <a:pt x="1359408" y="6096"/>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3700" name="Gruppo 57"/>
            <p:cNvGrpSpPr>
              <a:grpSpLocks/>
            </p:cNvGrpSpPr>
            <p:nvPr/>
          </p:nvGrpSpPr>
          <p:grpSpPr bwMode="auto">
            <a:xfrm rot="-1543666">
              <a:off x="3641007" y="1938350"/>
              <a:ext cx="628468" cy="261966"/>
              <a:chOff x="2775375" y="2194382"/>
              <a:chExt cx="628468" cy="261966"/>
            </a:xfrm>
          </p:grpSpPr>
          <p:sp>
            <p:nvSpPr>
              <p:cNvPr id="56" name="Rettangolo 55"/>
              <p:cNvSpPr/>
              <p:nvPr/>
            </p:nvSpPr>
            <p:spPr bwMode="auto">
              <a:xfrm>
                <a:off x="2819267" y="2240913"/>
                <a:ext cx="539552" cy="17645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3702" name="CasellaDiTesto 56"/>
              <p:cNvSpPr txBox="1">
                <a:spLocks noChangeArrowheads="1"/>
              </p:cNvSpPr>
              <p:nvPr/>
            </p:nvSpPr>
            <p:spPr bwMode="auto">
              <a:xfrm>
                <a:off x="2775375" y="2194382"/>
                <a:ext cx="628468" cy="261966"/>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1000 °C</a:t>
                </a:r>
                <a:endParaRPr lang="en-GB" sz="1100">
                  <a:solidFill>
                    <a:schemeClr val="tx1"/>
                  </a:solidFill>
                  <a:effectLst/>
                  <a:latin typeface="Calibri" pitchFamily="34" charset="0"/>
                </a:endParaRPr>
              </a:p>
            </p:txBody>
          </p:sp>
        </p:grpSp>
      </p:grpSp>
      <p:sp>
        <p:nvSpPr>
          <p:cNvPr id="61" name="Figura a mano libera 60"/>
          <p:cNvSpPr/>
          <p:nvPr/>
        </p:nvSpPr>
        <p:spPr bwMode="auto">
          <a:xfrm>
            <a:off x="3678238" y="2341563"/>
            <a:ext cx="1152525" cy="2322512"/>
          </a:xfrm>
          <a:custGeom>
            <a:avLst/>
            <a:gdLst>
              <a:gd name="connsiteX0" fmla="*/ 1112520 w 1152313"/>
              <a:gd name="connsiteY0" fmla="*/ 0 h 2321560"/>
              <a:gd name="connsiteX1" fmla="*/ 1143000 w 1152313"/>
              <a:gd name="connsiteY1" fmla="*/ 101600 h 2321560"/>
              <a:gd name="connsiteX2" fmla="*/ 1056640 w 1152313"/>
              <a:gd name="connsiteY2" fmla="*/ 416560 h 2321560"/>
              <a:gd name="connsiteX3" fmla="*/ 772160 w 1152313"/>
              <a:gd name="connsiteY3" fmla="*/ 975360 h 2321560"/>
              <a:gd name="connsiteX4" fmla="*/ 142240 w 1152313"/>
              <a:gd name="connsiteY4" fmla="*/ 2072640 h 2321560"/>
              <a:gd name="connsiteX5" fmla="*/ 0 w 1152313"/>
              <a:gd name="connsiteY5" fmla="*/ 2321560 h 2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313" h="2321560">
                <a:moveTo>
                  <a:pt x="1112520" y="0"/>
                </a:moveTo>
                <a:cubicBezTo>
                  <a:pt x="1132416" y="16086"/>
                  <a:pt x="1152313" y="32173"/>
                  <a:pt x="1143000" y="101600"/>
                </a:cubicBezTo>
                <a:cubicBezTo>
                  <a:pt x="1133687" y="171027"/>
                  <a:pt x="1118447" y="270933"/>
                  <a:pt x="1056640" y="416560"/>
                </a:cubicBezTo>
                <a:cubicBezTo>
                  <a:pt x="994833" y="562187"/>
                  <a:pt x="924560" y="699347"/>
                  <a:pt x="772160" y="975360"/>
                </a:cubicBezTo>
                <a:cubicBezTo>
                  <a:pt x="619760" y="1251373"/>
                  <a:pt x="142240" y="2072640"/>
                  <a:pt x="142240" y="2072640"/>
                </a:cubicBezTo>
                <a:lnTo>
                  <a:pt x="0" y="2321560"/>
                </a:lnTo>
              </a:path>
            </a:pathLst>
          </a:custGeom>
          <a:noFill/>
          <a:ln w="38100"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4" name="Gruppo 64"/>
          <p:cNvGrpSpPr>
            <a:grpSpLocks/>
          </p:cNvGrpSpPr>
          <p:nvPr/>
        </p:nvGrpSpPr>
        <p:grpSpPr bwMode="auto">
          <a:xfrm>
            <a:off x="3632200" y="2336800"/>
            <a:ext cx="1169988" cy="619125"/>
            <a:chOff x="3632200" y="2336800"/>
            <a:chExt cx="1169247" cy="619760"/>
          </a:xfrm>
        </p:grpSpPr>
        <p:sp>
          <p:nvSpPr>
            <p:cNvPr id="60" name="Figura a mano libera 59"/>
            <p:cNvSpPr/>
            <p:nvPr/>
          </p:nvSpPr>
          <p:spPr bwMode="auto">
            <a:xfrm>
              <a:off x="3632200" y="2336800"/>
              <a:ext cx="1169247" cy="619760"/>
            </a:xfrm>
            <a:custGeom>
              <a:avLst/>
              <a:gdLst>
                <a:gd name="connsiteX0" fmla="*/ 0 w 1169247"/>
                <a:gd name="connsiteY0" fmla="*/ 619760 h 619760"/>
                <a:gd name="connsiteX1" fmla="*/ 563880 w 1169247"/>
                <a:gd name="connsiteY1" fmla="*/ 269240 h 619760"/>
                <a:gd name="connsiteX2" fmla="*/ 899160 w 1169247"/>
                <a:gd name="connsiteY2" fmla="*/ 71120 h 619760"/>
                <a:gd name="connsiteX3" fmla="*/ 1066800 w 1169247"/>
                <a:gd name="connsiteY3" fmla="*/ 10160 h 619760"/>
                <a:gd name="connsiteX4" fmla="*/ 1153160 w 1169247"/>
                <a:gd name="connsiteY4" fmla="*/ 10160 h 619760"/>
                <a:gd name="connsiteX5" fmla="*/ 1163320 w 1169247"/>
                <a:gd name="connsiteY5" fmla="*/ 152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247" h="619760">
                  <a:moveTo>
                    <a:pt x="0" y="619760"/>
                  </a:moveTo>
                  <a:lnTo>
                    <a:pt x="563880" y="269240"/>
                  </a:lnTo>
                  <a:cubicBezTo>
                    <a:pt x="713740" y="177800"/>
                    <a:pt x="815340" y="114300"/>
                    <a:pt x="899160" y="71120"/>
                  </a:cubicBezTo>
                  <a:cubicBezTo>
                    <a:pt x="982980" y="27940"/>
                    <a:pt x="1024467" y="20320"/>
                    <a:pt x="1066800" y="10160"/>
                  </a:cubicBezTo>
                  <a:cubicBezTo>
                    <a:pt x="1109133" y="0"/>
                    <a:pt x="1137073" y="9313"/>
                    <a:pt x="1153160" y="10160"/>
                  </a:cubicBezTo>
                  <a:cubicBezTo>
                    <a:pt x="1169247" y="11007"/>
                    <a:pt x="1166283" y="13123"/>
                    <a:pt x="1163320" y="15240"/>
                  </a:cubicBezTo>
                </a:path>
              </a:pathLst>
            </a:custGeom>
            <a:noFill/>
            <a:ln w="38100"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53696" name="Gruppo 63"/>
            <p:cNvGrpSpPr>
              <a:grpSpLocks/>
            </p:cNvGrpSpPr>
            <p:nvPr/>
          </p:nvGrpSpPr>
          <p:grpSpPr bwMode="auto">
            <a:xfrm rot="-1914408">
              <a:off x="3732531" y="2572378"/>
              <a:ext cx="628300" cy="261878"/>
              <a:chOff x="3732531" y="2572378"/>
              <a:chExt cx="628300" cy="261878"/>
            </a:xfrm>
          </p:grpSpPr>
          <p:sp>
            <p:nvSpPr>
              <p:cNvPr id="62" name="Rettangolo 61"/>
              <p:cNvSpPr/>
              <p:nvPr/>
            </p:nvSpPr>
            <p:spPr bwMode="auto">
              <a:xfrm>
                <a:off x="3776000" y="2618135"/>
                <a:ext cx="539408" cy="177982"/>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3698" name="CasellaDiTesto 62"/>
              <p:cNvSpPr txBox="1">
                <a:spLocks noChangeArrowheads="1"/>
              </p:cNvSpPr>
              <p:nvPr/>
            </p:nvSpPr>
            <p:spPr bwMode="auto">
              <a:xfrm>
                <a:off x="3732531" y="2572378"/>
                <a:ext cx="628300" cy="261878"/>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1300 °C</a:t>
                </a:r>
                <a:endParaRPr lang="en-GB" sz="1100">
                  <a:solidFill>
                    <a:schemeClr val="tx1"/>
                  </a:solidFill>
                  <a:effectLst/>
                  <a:latin typeface="Calibri" pitchFamily="34" charset="0"/>
                </a:endParaRPr>
              </a:p>
            </p:txBody>
          </p:sp>
        </p:grpSp>
      </p:grpSp>
      <p:grpSp>
        <p:nvGrpSpPr>
          <p:cNvPr id="21" name="Gruppo 172"/>
          <p:cNvGrpSpPr>
            <a:grpSpLocks/>
          </p:cNvGrpSpPr>
          <p:nvPr/>
        </p:nvGrpSpPr>
        <p:grpSpPr bwMode="auto">
          <a:xfrm>
            <a:off x="5870575" y="3998913"/>
            <a:ext cx="2322513" cy="1011237"/>
            <a:chOff x="5870448" y="3998976"/>
            <a:chExt cx="2322576" cy="1011936"/>
          </a:xfrm>
          <a:effectLst>
            <a:outerShdw blurRad="50800" dist="38100" dir="2700000" algn="tl" rotWithShape="0">
              <a:prstClr val="black">
                <a:alpha val="40000"/>
              </a:prstClr>
            </a:outerShdw>
          </a:effectLst>
        </p:grpSpPr>
        <p:sp>
          <p:nvSpPr>
            <p:cNvPr id="66" name="Figura a mano libera 65"/>
            <p:cNvSpPr/>
            <p:nvPr/>
          </p:nvSpPr>
          <p:spPr bwMode="auto">
            <a:xfrm>
              <a:off x="5870448" y="3998976"/>
              <a:ext cx="2322576" cy="1011936"/>
            </a:xfrm>
            <a:custGeom>
              <a:avLst/>
              <a:gdLst>
                <a:gd name="connsiteX0" fmla="*/ 0 w 2322576"/>
                <a:gd name="connsiteY0" fmla="*/ 1011936 h 1011936"/>
                <a:gd name="connsiteX1" fmla="*/ 694944 w 2322576"/>
                <a:gd name="connsiteY1" fmla="*/ 640080 h 1011936"/>
                <a:gd name="connsiteX2" fmla="*/ 1505712 w 2322576"/>
                <a:gd name="connsiteY2" fmla="*/ 262128 h 1011936"/>
                <a:gd name="connsiteX3" fmla="*/ 2322576 w 2322576"/>
                <a:gd name="connsiteY3" fmla="*/ 0 h 1011936"/>
              </a:gdLst>
              <a:ahLst/>
              <a:cxnLst>
                <a:cxn ang="0">
                  <a:pos x="connsiteX0" y="connsiteY0"/>
                </a:cxn>
                <a:cxn ang="0">
                  <a:pos x="connsiteX1" y="connsiteY1"/>
                </a:cxn>
                <a:cxn ang="0">
                  <a:pos x="connsiteX2" y="connsiteY2"/>
                </a:cxn>
                <a:cxn ang="0">
                  <a:pos x="connsiteX3" y="connsiteY3"/>
                </a:cxn>
              </a:cxnLst>
              <a:rect l="l" t="t" r="r" b="b"/>
              <a:pathLst>
                <a:path w="2322576" h="1011936">
                  <a:moveTo>
                    <a:pt x="0" y="1011936"/>
                  </a:moveTo>
                  <a:cubicBezTo>
                    <a:pt x="221996" y="888492"/>
                    <a:pt x="443992" y="765048"/>
                    <a:pt x="694944" y="640080"/>
                  </a:cubicBezTo>
                  <a:cubicBezTo>
                    <a:pt x="945896" y="515112"/>
                    <a:pt x="1234440" y="368808"/>
                    <a:pt x="1505712" y="262128"/>
                  </a:cubicBezTo>
                  <a:cubicBezTo>
                    <a:pt x="1776984" y="155448"/>
                    <a:pt x="2049780" y="77724"/>
                    <a:pt x="2322576" y="0"/>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3692" name="Gruppo 66"/>
            <p:cNvGrpSpPr>
              <a:grpSpLocks/>
            </p:cNvGrpSpPr>
            <p:nvPr/>
          </p:nvGrpSpPr>
          <p:grpSpPr bwMode="auto">
            <a:xfrm rot="-1159329">
              <a:off x="7225331" y="4078134"/>
              <a:ext cx="628715" cy="261791"/>
              <a:chOff x="2446067" y="3078390"/>
              <a:chExt cx="628715" cy="261791"/>
            </a:xfrm>
          </p:grpSpPr>
          <p:sp>
            <p:nvSpPr>
              <p:cNvPr id="41" name="Rettangolo 40"/>
              <p:cNvSpPr/>
              <p:nvPr/>
            </p:nvSpPr>
            <p:spPr bwMode="auto">
              <a:xfrm>
                <a:off x="2485398" y="3123189"/>
                <a:ext cx="539765" cy="17792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3694" name="CasellaDiTesto 39"/>
              <p:cNvSpPr txBox="1">
                <a:spLocks noChangeArrowheads="1"/>
              </p:cNvSpPr>
              <p:nvPr/>
            </p:nvSpPr>
            <p:spPr bwMode="auto">
              <a:xfrm>
                <a:off x="2446067" y="3078390"/>
                <a:ext cx="628715" cy="261791"/>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1300 °C</a:t>
                </a:r>
                <a:endParaRPr lang="en-GB" sz="1100">
                  <a:solidFill>
                    <a:schemeClr val="tx1"/>
                  </a:solidFill>
                  <a:effectLst/>
                  <a:latin typeface="Calibri" pitchFamily="34" charset="0"/>
                </a:endParaRPr>
              </a:p>
            </p:txBody>
          </p:sp>
        </p:grpSp>
      </p:grpSp>
      <p:grpSp>
        <p:nvGrpSpPr>
          <p:cNvPr id="23" name="Gruppo 166"/>
          <p:cNvGrpSpPr>
            <a:grpSpLocks/>
          </p:cNvGrpSpPr>
          <p:nvPr/>
        </p:nvGrpSpPr>
        <p:grpSpPr bwMode="auto">
          <a:xfrm>
            <a:off x="-1515" y="350838"/>
            <a:ext cx="3881365" cy="3154362"/>
            <a:chOff x="-3099680" y="1722120"/>
            <a:chExt cx="3882000" cy="3154680"/>
          </a:xfrm>
        </p:grpSpPr>
        <p:sp>
          <p:nvSpPr>
            <p:cNvPr id="69" name="Rectangle 103"/>
            <p:cNvSpPr>
              <a:spLocks noChangeAspect="1" noChangeArrowheads="1"/>
            </p:cNvSpPr>
            <p:nvPr/>
          </p:nvSpPr>
          <p:spPr bwMode="auto">
            <a:xfrm>
              <a:off x="-3079112" y="1722120"/>
              <a:ext cx="3861432" cy="3154680"/>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0" name="Rectangle 104"/>
            <p:cNvSpPr>
              <a:spLocks noChangeAspect="1" noChangeArrowheads="1"/>
            </p:cNvSpPr>
            <p:nvPr/>
          </p:nvSpPr>
          <p:spPr bwMode="auto">
            <a:xfrm>
              <a:off x="-2667882" y="2233347"/>
              <a:ext cx="3226328" cy="2521204"/>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71" name="Freeform 105"/>
            <p:cNvSpPr>
              <a:spLocks noChangeAspect="1"/>
            </p:cNvSpPr>
            <p:nvPr/>
          </p:nvSpPr>
          <p:spPr bwMode="auto">
            <a:xfrm>
              <a:off x="-1359567" y="2320667"/>
              <a:ext cx="789116" cy="936719"/>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p:spPr>
          <p:txBody>
            <a:bodyPr anchor="ctr"/>
            <a:lstStyle/>
            <a:p>
              <a:pPr>
                <a:defRPr/>
              </a:pPr>
              <a:endParaRPr lang="en-GB">
                <a:latin typeface="Calibri" pitchFamily="34" charset="0"/>
              </a:endParaRPr>
            </a:p>
          </p:txBody>
        </p:sp>
        <p:sp>
          <p:nvSpPr>
            <p:cNvPr id="72" name="Freeform 106"/>
            <p:cNvSpPr>
              <a:spLocks noChangeAspect="1"/>
            </p:cNvSpPr>
            <p:nvPr/>
          </p:nvSpPr>
          <p:spPr bwMode="auto">
            <a:xfrm>
              <a:off x="-587916" y="2382587"/>
              <a:ext cx="982823" cy="2038555"/>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76" name="Freeform 110"/>
            <p:cNvSpPr>
              <a:spLocks noChangeAspect="1"/>
            </p:cNvSpPr>
            <p:nvPr/>
          </p:nvSpPr>
          <p:spPr bwMode="auto">
            <a:xfrm>
              <a:off x="-2382085" y="2388937"/>
              <a:ext cx="1811633" cy="857336"/>
            </a:xfrm>
            <a:custGeom>
              <a:avLst/>
              <a:gdLst/>
              <a:ahLst/>
              <a:cxnLst>
                <a:cxn ang="0">
                  <a:pos x="0" y="0"/>
                </a:cxn>
                <a:cxn ang="0">
                  <a:pos x="309" y="102"/>
                </a:cxn>
                <a:cxn ang="0">
                  <a:pos x="621" y="264"/>
                </a:cxn>
                <a:cxn ang="0">
                  <a:pos x="951" y="450"/>
                </a:cxn>
              </a:cxnLst>
              <a:rect l="0" t="0" r="r" b="b"/>
              <a:pathLst>
                <a:path w="951" h="450">
                  <a:moveTo>
                    <a:pt x="0" y="0"/>
                  </a:moveTo>
                  <a:cubicBezTo>
                    <a:pt x="103" y="29"/>
                    <a:pt x="206" y="58"/>
                    <a:pt x="309" y="102"/>
                  </a:cubicBezTo>
                  <a:cubicBezTo>
                    <a:pt x="412" y="146"/>
                    <a:pt x="514" y="206"/>
                    <a:pt x="621" y="264"/>
                  </a:cubicBezTo>
                  <a:cubicBezTo>
                    <a:pt x="728" y="322"/>
                    <a:pt x="839" y="386"/>
                    <a:pt x="951" y="450"/>
                  </a:cubicBezTo>
                </a:path>
              </a:pathLst>
            </a:custGeom>
            <a:noFill/>
            <a:ln w="38100" cap="flat" cmpd="sng">
              <a:solidFill>
                <a:srgbClr val="66FF33"/>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77" name="Freeform 111"/>
            <p:cNvSpPr>
              <a:spLocks noChangeAspect="1"/>
            </p:cNvSpPr>
            <p:nvPr/>
          </p:nvSpPr>
          <p:spPr bwMode="auto">
            <a:xfrm>
              <a:off x="-622847" y="3228809"/>
              <a:ext cx="1179705" cy="152415"/>
            </a:xfrm>
            <a:custGeom>
              <a:avLst/>
              <a:gdLst>
                <a:gd name="connsiteX0" fmla="*/ 654 w 654"/>
                <a:gd name="connsiteY0" fmla="*/ 81 h 81"/>
                <a:gd name="connsiteX1" fmla="*/ 501 w 654"/>
                <a:gd name="connsiteY1" fmla="*/ 78 h 81"/>
                <a:gd name="connsiteX2" fmla="*/ 0 w 654"/>
                <a:gd name="connsiteY2" fmla="*/ 0 h 81"/>
                <a:gd name="connsiteX0" fmla="*/ 619 w 619"/>
                <a:gd name="connsiteY0" fmla="*/ 81 h 81"/>
                <a:gd name="connsiteX1" fmla="*/ 501 w 619"/>
                <a:gd name="connsiteY1" fmla="*/ 78 h 81"/>
                <a:gd name="connsiteX2" fmla="*/ 0 w 619"/>
                <a:gd name="connsiteY2" fmla="*/ 0 h 81"/>
              </a:gdLst>
              <a:ahLst/>
              <a:cxnLst>
                <a:cxn ang="0">
                  <a:pos x="connsiteX0" y="connsiteY0"/>
                </a:cxn>
                <a:cxn ang="0">
                  <a:pos x="connsiteX1" y="connsiteY1"/>
                </a:cxn>
                <a:cxn ang="0">
                  <a:pos x="connsiteX2" y="connsiteY2"/>
                </a:cxn>
              </a:cxnLst>
              <a:rect l="l" t="t" r="r" b="b"/>
              <a:pathLst>
                <a:path w="619" h="81">
                  <a:moveTo>
                    <a:pt x="619" y="81"/>
                  </a:moveTo>
                  <a:lnTo>
                    <a:pt x="501" y="78"/>
                  </a:lnTo>
                  <a:lnTo>
                    <a:pt x="0" y="0"/>
                  </a:lnTo>
                </a:path>
              </a:pathLst>
            </a:custGeom>
            <a:noFill/>
            <a:ln w="38100" cap="flat" cmpd="sng">
              <a:solidFill>
                <a:srgbClr val="66FF33"/>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80" name="Freeform 114"/>
            <p:cNvSpPr>
              <a:spLocks noChangeAspect="1"/>
            </p:cNvSpPr>
            <p:nvPr/>
          </p:nvSpPr>
          <p:spPr bwMode="auto">
            <a:xfrm>
              <a:off x="-2113754" y="4427493"/>
              <a:ext cx="1629042" cy="327058"/>
            </a:xfrm>
            <a:custGeom>
              <a:avLst/>
              <a:gdLst/>
              <a:ahLst/>
              <a:cxnLst>
                <a:cxn ang="0">
                  <a:pos x="855" y="0"/>
                </a:cxn>
                <a:cxn ang="0">
                  <a:pos x="627" y="93"/>
                </a:cxn>
                <a:cxn ang="0">
                  <a:pos x="420" y="159"/>
                </a:cxn>
                <a:cxn ang="0">
                  <a:pos x="0" y="171"/>
                </a:cxn>
              </a:cxnLst>
              <a:rect l="0" t="0" r="r" b="b"/>
              <a:pathLst>
                <a:path w="855" h="172">
                  <a:moveTo>
                    <a:pt x="855" y="0"/>
                  </a:moveTo>
                  <a:cubicBezTo>
                    <a:pt x="777" y="33"/>
                    <a:pt x="699" y="67"/>
                    <a:pt x="627" y="93"/>
                  </a:cubicBezTo>
                  <a:cubicBezTo>
                    <a:pt x="555" y="119"/>
                    <a:pt x="525" y="146"/>
                    <a:pt x="420" y="159"/>
                  </a:cubicBezTo>
                  <a:cubicBezTo>
                    <a:pt x="315" y="172"/>
                    <a:pt x="157" y="171"/>
                    <a:pt x="0" y="171"/>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sp>
          <p:nvSpPr>
            <p:cNvPr id="85" name="Freeform 118"/>
            <p:cNvSpPr>
              <a:spLocks noChangeAspect="1"/>
            </p:cNvSpPr>
            <p:nvPr/>
          </p:nvSpPr>
          <p:spPr bwMode="auto">
            <a:xfrm>
              <a:off x="-1953390" y="2331781"/>
              <a:ext cx="1370236" cy="903378"/>
            </a:xfrm>
            <a:custGeom>
              <a:avLst/>
              <a:gdLst/>
              <a:ahLst/>
              <a:cxnLst>
                <a:cxn ang="0">
                  <a:pos x="0" y="0"/>
                </a:cxn>
                <a:cxn ang="0">
                  <a:pos x="234" y="102"/>
                </a:cxn>
                <a:cxn ang="0">
                  <a:pos x="525" y="297"/>
                </a:cxn>
                <a:cxn ang="0">
                  <a:pos x="720" y="474"/>
                </a:cxn>
              </a:cxnLst>
              <a:rect l="0" t="0" r="r" b="b"/>
              <a:pathLst>
                <a:path w="720" h="474">
                  <a:moveTo>
                    <a:pt x="0" y="0"/>
                  </a:moveTo>
                  <a:cubicBezTo>
                    <a:pt x="73" y="26"/>
                    <a:pt x="147" y="53"/>
                    <a:pt x="234" y="102"/>
                  </a:cubicBezTo>
                  <a:cubicBezTo>
                    <a:pt x="321" y="151"/>
                    <a:pt x="444" y="235"/>
                    <a:pt x="525" y="297"/>
                  </a:cubicBezTo>
                  <a:cubicBezTo>
                    <a:pt x="606" y="359"/>
                    <a:pt x="663" y="416"/>
                    <a:pt x="720" y="474"/>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86" name="Freeform 119"/>
            <p:cNvSpPr>
              <a:spLocks noChangeAspect="1"/>
            </p:cNvSpPr>
            <p:nvPr/>
          </p:nvSpPr>
          <p:spPr bwMode="auto">
            <a:xfrm>
              <a:off x="-1130930" y="3228809"/>
              <a:ext cx="582707" cy="1490813"/>
            </a:xfrm>
            <a:custGeom>
              <a:avLst/>
              <a:gdLst>
                <a:gd name="connsiteX0" fmla="*/ 291 w 306"/>
                <a:gd name="connsiteY0" fmla="*/ 0 h 783"/>
                <a:gd name="connsiteX1" fmla="*/ 285 w 306"/>
                <a:gd name="connsiteY1" fmla="*/ 87 h 783"/>
                <a:gd name="connsiteX2" fmla="*/ 162 w 306"/>
                <a:gd name="connsiteY2" fmla="*/ 417 h 783"/>
                <a:gd name="connsiteX3" fmla="*/ 0 w 306"/>
                <a:gd name="connsiteY3" fmla="*/ 783 h 783"/>
              </a:gdLst>
              <a:ahLst/>
              <a:cxnLst>
                <a:cxn ang="0">
                  <a:pos x="connsiteX0" y="connsiteY0"/>
                </a:cxn>
                <a:cxn ang="0">
                  <a:pos x="connsiteX1" y="connsiteY1"/>
                </a:cxn>
                <a:cxn ang="0">
                  <a:pos x="connsiteX2" y="connsiteY2"/>
                </a:cxn>
                <a:cxn ang="0">
                  <a:pos x="connsiteX3" y="connsiteY3"/>
                </a:cxn>
              </a:cxnLst>
              <a:rect l="l" t="t" r="r" b="b"/>
              <a:pathLst>
                <a:path w="306" h="783">
                  <a:moveTo>
                    <a:pt x="291" y="0"/>
                  </a:moveTo>
                  <a:cubicBezTo>
                    <a:pt x="298" y="9"/>
                    <a:pt x="306" y="18"/>
                    <a:pt x="285" y="87"/>
                  </a:cubicBezTo>
                  <a:cubicBezTo>
                    <a:pt x="264" y="156"/>
                    <a:pt x="210" y="301"/>
                    <a:pt x="162" y="417"/>
                  </a:cubicBezTo>
                  <a:cubicBezTo>
                    <a:pt x="114" y="533"/>
                    <a:pt x="57" y="668"/>
                    <a:pt x="0" y="783"/>
                  </a:cubicBezTo>
                </a:path>
              </a:pathLst>
            </a:custGeom>
            <a:noFill/>
            <a:ln w="38100" cap="flat" cmpd="sng">
              <a:solidFill>
                <a:srgbClr val="0066FF"/>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53646" name="Text Box 121"/>
            <p:cNvSpPr txBox="1">
              <a:spLocks noChangeAspect="1" noChangeArrowheads="1"/>
            </p:cNvSpPr>
            <p:nvPr/>
          </p:nvSpPr>
          <p:spPr bwMode="auto">
            <a:xfrm rot="1191810">
              <a:off x="-2383444" y="2542616"/>
              <a:ext cx="917517" cy="277027"/>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 chl cpx</a:t>
              </a:r>
            </a:p>
          </p:txBody>
        </p:sp>
        <p:sp>
          <p:nvSpPr>
            <p:cNvPr id="153647" name="Text Box 122"/>
            <p:cNvSpPr txBox="1">
              <a:spLocks noChangeAspect="1" noChangeArrowheads="1"/>
            </p:cNvSpPr>
            <p:nvPr/>
          </p:nvSpPr>
          <p:spPr bwMode="auto">
            <a:xfrm rot="1191810">
              <a:off x="-2416230" y="2279091"/>
              <a:ext cx="979915" cy="277027"/>
            </a:xfrm>
            <a:prstGeom prst="rect">
              <a:avLst/>
            </a:prstGeom>
            <a:noFill/>
            <a:ln w="9525" algn="ctr">
              <a:noFill/>
              <a:miter lim="800000"/>
              <a:headEnd/>
              <a:tailEnd/>
            </a:ln>
          </p:spPr>
          <p:txBody>
            <a:bodyPr wrap="non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3648" name="Text Box 123"/>
            <p:cNvSpPr txBox="1">
              <a:spLocks noChangeAspect="1" noChangeArrowheads="1"/>
            </p:cNvSpPr>
            <p:nvPr/>
          </p:nvSpPr>
          <p:spPr bwMode="auto">
            <a:xfrm rot="1833081">
              <a:off x="-1534178" y="2556903"/>
              <a:ext cx="455649" cy="277027"/>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53649" name="Text Box 124"/>
            <p:cNvSpPr txBox="1">
              <a:spLocks noChangeAspect="1" noChangeArrowheads="1"/>
            </p:cNvSpPr>
            <p:nvPr/>
          </p:nvSpPr>
          <p:spPr bwMode="auto">
            <a:xfrm rot="1596048">
              <a:off x="-1920298" y="2241542"/>
              <a:ext cx="689725" cy="261636"/>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53650" name="Text Box 125"/>
            <p:cNvSpPr txBox="1">
              <a:spLocks noChangeAspect="1" noChangeArrowheads="1"/>
            </p:cNvSpPr>
            <p:nvPr/>
          </p:nvSpPr>
          <p:spPr bwMode="auto">
            <a:xfrm rot="1899183">
              <a:off x="-1372118" y="2357430"/>
              <a:ext cx="428392" cy="261636"/>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53651" name="Text Box 126"/>
            <p:cNvSpPr txBox="1">
              <a:spLocks noChangeAspect="1" noChangeArrowheads="1"/>
            </p:cNvSpPr>
            <p:nvPr/>
          </p:nvSpPr>
          <p:spPr bwMode="auto">
            <a:xfrm rot="2255856">
              <a:off x="-1224275" y="2318778"/>
              <a:ext cx="696267" cy="277027"/>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opx H</a:t>
              </a:r>
              <a:r>
                <a:rPr lang="en-GB" sz="1200" baseline="-25000">
                  <a:solidFill>
                    <a:schemeClr val="tx1"/>
                  </a:solidFill>
                  <a:effectLst/>
                  <a:latin typeface="Calibri" pitchFamily="34" charset="0"/>
                </a:rPr>
                <a:t>2</a:t>
              </a:r>
              <a:r>
                <a:rPr lang="en-GB" sz="1200">
                  <a:solidFill>
                    <a:schemeClr val="tx1"/>
                  </a:solidFill>
                  <a:effectLst/>
                  <a:latin typeface="Calibri" pitchFamily="34" charset="0"/>
                </a:rPr>
                <a:t>O</a:t>
              </a:r>
            </a:p>
          </p:txBody>
        </p:sp>
        <p:sp>
          <p:nvSpPr>
            <p:cNvPr id="153652" name="Text Box 127"/>
            <p:cNvSpPr txBox="1">
              <a:spLocks noChangeAspect="1" noChangeArrowheads="1"/>
            </p:cNvSpPr>
            <p:nvPr/>
          </p:nvSpPr>
          <p:spPr bwMode="auto">
            <a:xfrm>
              <a:off x="-1382816" y="3237548"/>
              <a:ext cx="692675" cy="350900"/>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53653" name="Text Box 128"/>
            <p:cNvSpPr txBox="1">
              <a:spLocks noChangeAspect="1" noChangeArrowheads="1"/>
            </p:cNvSpPr>
            <p:nvPr/>
          </p:nvSpPr>
          <p:spPr bwMode="auto">
            <a:xfrm>
              <a:off x="-2370772" y="3007360"/>
              <a:ext cx="842962" cy="461712"/>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serp</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95" name="Freeform 129"/>
            <p:cNvSpPr>
              <a:spLocks noChangeAspect="1"/>
            </p:cNvSpPr>
            <p:nvPr/>
          </p:nvSpPr>
          <p:spPr bwMode="auto">
            <a:xfrm>
              <a:off x="-1694585" y="2885874"/>
              <a:ext cx="600173" cy="379451"/>
            </a:xfrm>
            <a:custGeom>
              <a:avLst/>
              <a:gdLst/>
              <a:ahLst/>
              <a:cxnLst>
                <a:cxn ang="0">
                  <a:pos x="0" y="112"/>
                </a:cxn>
                <a:cxn ang="0">
                  <a:pos x="177" y="0"/>
                </a:cxn>
              </a:cxnLst>
              <a:rect l="0" t="0" r="r" b="b"/>
              <a:pathLst>
                <a:path w="177" h="112">
                  <a:moveTo>
                    <a:pt x="0" y="112"/>
                  </a:moveTo>
                  <a:lnTo>
                    <a:pt x="177" y="0"/>
                  </a:lnTo>
                </a:path>
              </a:pathLst>
            </a:custGeom>
            <a:noFill/>
            <a:ln w="19050" cap="flat" cmpd="sng">
              <a:solidFill>
                <a:schemeClr val="tx1"/>
              </a:solidFill>
              <a:prstDash val="solid"/>
              <a:round/>
              <a:headEnd type="none" w="med" len="med"/>
              <a:tailEnd type="triangle" w="med" len="med"/>
            </a:ln>
            <a:effectLst/>
          </p:spPr>
          <p:txBody>
            <a:bodyPr anchor="ctr"/>
            <a:lstStyle/>
            <a:p>
              <a:pPr>
                <a:defRPr/>
              </a:pPr>
              <a:endParaRPr lang="en-GB">
                <a:latin typeface="Calibri" pitchFamily="34" charset="0"/>
              </a:endParaRPr>
            </a:p>
          </p:txBody>
        </p:sp>
        <p:sp>
          <p:nvSpPr>
            <p:cNvPr id="153655" name="Text Box 130"/>
            <p:cNvSpPr txBox="1">
              <a:spLocks noChangeAspect="1" noChangeArrowheads="1"/>
            </p:cNvSpPr>
            <p:nvPr/>
          </p:nvSpPr>
          <p:spPr bwMode="auto">
            <a:xfrm>
              <a:off x="-2416810" y="3593148"/>
              <a:ext cx="1012825" cy="523273"/>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serp</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ol</a:t>
              </a:r>
            </a:p>
          </p:txBody>
        </p:sp>
        <p:sp>
          <p:nvSpPr>
            <p:cNvPr id="153656" name="Text Box 131"/>
            <p:cNvSpPr txBox="1">
              <a:spLocks noChangeAspect="1" noChangeArrowheads="1"/>
            </p:cNvSpPr>
            <p:nvPr/>
          </p:nvSpPr>
          <p:spPr bwMode="auto">
            <a:xfrm rot="-3984159">
              <a:off x="-1279366" y="4073367"/>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53657" name="Text Box 132"/>
            <p:cNvSpPr txBox="1">
              <a:spLocks noChangeAspect="1" noChangeArrowheads="1"/>
            </p:cNvSpPr>
            <p:nvPr/>
          </p:nvSpPr>
          <p:spPr bwMode="auto">
            <a:xfrm rot="17592413">
              <a:off x="-1198009" y="4121513"/>
              <a:ext cx="848523" cy="184696"/>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3658" name="Text Box 142"/>
            <p:cNvSpPr txBox="1">
              <a:spLocks noChangeAspect="1" noChangeArrowheads="1"/>
            </p:cNvSpPr>
            <p:nvPr/>
          </p:nvSpPr>
          <p:spPr bwMode="auto">
            <a:xfrm>
              <a:off x="-673735" y="3442335"/>
              <a:ext cx="865188" cy="523273"/>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53659" name="Text Box 143"/>
            <p:cNvSpPr txBox="1">
              <a:spLocks noChangeAspect="1" noChangeArrowheads="1"/>
            </p:cNvSpPr>
            <p:nvPr/>
          </p:nvSpPr>
          <p:spPr bwMode="auto">
            <a:xfrm rot="-2921715">
              <a:off x="-481647" y="3905885"/>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53660" name="Text Box 144"/>
            <p:cNvSpPr txBox="1">
              <a:spLocks noChangeAspect="1" noChangeArrowheads="1"/>
            </p:cNvSpPr>
            <p:nvPr/>
          </p:nvSpPr>
          <p:spPr bwMode="auto">
            <a:xfrm rot="-2367594">
              <a:off x="-649922" y="4132898"/>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3661" name="Text Box 145"/>
            <p:cNvSpPr txBox="1">
              <a:spLocks noChangeAspect="1" noChangeArrowheads="1"/>
            </p:cNvSpPr>
            <p:nvPr/>
          </p:nvSpPr>
          <p:spPr bwMode="auto">
            <a:xfrm>
              <a:off x="-653097" y="2673985"/>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53662" name="Text Box 146"/>
            <p:cNvSpPr txBox="1">
              <a:spLocks noChangeAspect="1" noChangeArrowheads="1"/>
            </p:cNvSpPr>
            <p:nvPr/>
          </p:nvSpPr>
          <p:spPr bwMode="auto">
            <a:xfrm rot="551331">
              <a:off x="-621347" y="3272473"/>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53663" name="Text Box 147"/>
            <p:cNvSpPr txBox="1">
              <a:spLocks noChangeAspect="1" noChangeArrowheads="1"/>
            </p:cNvSpPr>
            <p:nvPr/>
          </p:nvSpPr>
          <p:spPr bwMode="auto">
            <a:xfrm rot="551331">
              <a:off x="-633730" y="3078032"/>
              <a:ext cx="1082517" cy="274637"/>
            </a:xfrm>
            <a:prstGeom prst="rect">
              <a:avLst/>
            </a:prstGeom>
            <a:noFill/>
            <a:ln w="9525" algn="ctr">
              <a:noFill/>
              <a:miter lim="800000"/>
              <a:headEnd/>
              <a:tailEnd/>
            </a:ln>
          </p:spPr>
          <p:txBody>
            <a:bodyPr wrap="square">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3664" name="Text Box 148"/>
            <p:cNvSpPr txBox="1">
              <a:spLocks noChangeAspect="1" noChangeArrowheads="1"/>
            </p:cNvSpPr>
            <p:nvPr/>
          </p:nvSpPr>
          <p:spPr bwMode="auto">
            <a:xfrm rot="1882094">
              <a:off x="-513397" y="2469198"/>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53665" name="Text Box 149"/>
            <p:cNvSpPr txBox="1">
              <a:spLocks noChangeAspect="1" noChangeArrowheads="1"/>
            </p:cNvSpPr>
            <p:nvPr/>
          </p:nvSpPr>
          <p:spPr bwMode="auto">
            <a:xfrm rot="1714239">
              <a:off x="-645160" y="2364423"/>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3666" name="Text Box 153"/>
            <p:cNvSpPr txBox="1">
              <a:spLocks noChangeAspect="1" noChangeArrowheads="1"/>
            </p:cNvSpPr>
            <p:nvPr/>
          </p:nvSpPr>
          <p:spPr bwMode="auto">
            <a:xfrm>
              <a:off x="-183515" y="2171065"/>
              <a:ext cx="914400" cy="430887"/>
            </a:xfrm>
            <a:prstGeom prst="rect">
              <a:avLst/>
            </a:prstGeom>
            <a:noFill/>
            <a:ln w="9525" algn="ctr">
              <a:noFill/>
              <a:miter lim="800000"/>
              <a:headEnd/>
              <a:tailEnd/>
            </a:ln>
          </p:spPr>
          <p:txBody>
            <a:bodyPr>
              <a:spAutoFit/>
            </a:bodyPr>
            <a:lstStyle/>
            <a:p>
              <a:pPr algn="ctr"/>
              <a:r>
                <a:rPr lang="en-GB" sz="1100" dirty="0" err="1">
                  <a:solidFill>
                    <a:schemeClr val="tx1"/>
                  </a:solidFill>
                  <a:effectLst/>
                  <a:latin typeface="Calibri" pitchFamily="34" charset="0"/>
                </a:rPr>
                <a:t>amph</a:t>
              </a:r>
              <a:r>
                <a:rPr lang="en-GB" sz="1100" dirty="0">
                  <a:solidFill>
                    <a:schemeClr val="tx1"/>
                  </a:solidFill>
                  <a:effectLst/>
                  <a:latin typeface="Calibri" pitchFamily="34" charset="0"/>
                </a:rPr>
                <a:t> sp opx ol</a:t>
              </a:r>
            </a:p>
          </p:txBody>
        </p:sp>
        <p:sp>
          <p:nvSpPr>
            <p:cNvPr id="153667" name="Text Box 160"/>
            <p:cNvSpPr txBox="1">
              <a:spLocks noChangeAspect="1" noChangeArrowheads="1"/>
            </p:cNvSpPr>
            <p:nvPr/>
          </p:nvSpPr>
          <p:spPr bwMode="auto">
            <a:xfrm>
              <a:off x="-1913255" y="1744980"/>
              <a:ext cx="1429215" cy="307808"/>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53668" name="Text Box 161"/>
            <p:cNvSpPr txBox="1">
              <a:spLocks noChangeAspect="1" noChangeArrowheads="1"/>
            </p:cNvSpPr>
            <p:nvPr/>
          </p:nvSpPr>
          <p:spPr bwMode="auto">
            <a:xfrm>
              <a:off x="-2943860" y="203104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400</a:t>
              </a:r>
            </a:p>
          </p:txBody>
        </p:sp>
        <p:sp>
          <p:nvSpPr>
            <p:cNvPr id="153669" name="Text Box 162"/>
            <p:cNvSpPr txBox="1">
              <a:spLocks noChangeAspect="1" noChangeArrowheads="1"/>
            </p:cNvSpPr>
            <p:nvPr/>
          </p:nvSpPr>
          <p:spPr bwMode="auto">
            <a:xfrm>
              <a:off x="-2281872" y="203104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500</a:t>
              </a:r>
            </a:p>
          </p:txBody>
        </p:sp>
        <p:sp>
          <p:nvSpPr>
            <p:cNvPr id="153670" name="Text Box 163"/>
            <p:cNvSpPr txBox="1">
              <a:spLocks noChangeAspect="1" noChangeArrowheads="1"/>
            </p:cNvSpPr>
            <p:nvPr/>
          </p:nvSpPr>
          <p:spPr bwMode="auto">
            <a:xfrm>
              <a:off x="-1642110" y="203104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53671" name="Text Box 164"/>
            <p:cNvSpPr txBox="1">
              <a:spLocks noChangeAspect="1" noChangeArrowheads="1"/>
            </p:cNvSpPr>
            <p:nvPr/>
          </p:nvSpPr>
          <p:spPr bwMode="auto">
            <a:xfrm>
              <a:off x="-972185" y="2031048"/>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53672" name="Text Box 165"/>
            <p:cNvSpPr txBox="1">
              <a:spLocks noChangeAspect="1" noChangeArrowheads="1"/>
            </p:cNvSpPr>
            <p:nvPr/>
          </p:nvSpPr>
          <p:spPr bwMode="auto">
            <a:xfrm>
              <a:off x="-332422" y="2031048"/>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53673" name="Text Box 166"/>
            <p:cNvSpPr txBox="1">
              <a:spLocks noChangeAspect="1" noChangeArrowheads="1"/>
            </p:cNvSpPr>
            <p:nvPr/>
          </p:nvSpPr>
          <p:spPr bwMode="auto">
            <a:xfrm>
              <a:off x="240983" y="2031048"/>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53674" name="Text Box 169"/>
            <p:cNvSpPr txBox="1">
              <a:spLocks noChangeAspect="1" noChangeArrowheads="1"/>
            </p:cNvSpPr>
            <p:nvPr/>
          </p:nvSpPr>
          <p:spPr bwMode="auto">
            <a:xfrm rot="16200000">
              <a:off x="-3571674" y="3410344"/>
              <a:ext cx="1251815" cy="307827"/>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53675" name="Text Box 170"/>
            <p:cNvSpPr txBox="1">
              <a:spLocks noChangeAspect="1" noChangeArrowheads="1"/>
            </p:cNvSpPr>
            <p:nvPr/>
          </p:nvSpPr>
          <p:spPr bwMode="auto">
            <a:xfrm>
              <a:off x="-2964497" y="267081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53676" name="Text Box 171"/>
            <p:cNvSpPr txBox="1">
              <a:spLocks noChangeAspect="1" noChangeArrowheads="1"/>
            </p:cNvSpPr>
            <p:nvPr/>
          </p:nvSpPr>
          <p:spPr bwMode="auto">
            <a:xfrm>
              <a:off x="-2964497" y="317246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53677" name="Text Box 172"/>
            <p:cNvSpPr txBox="1">
              <a:spLocks noChangeAspect="1" noChangeArrowheads="1"/>
            </p:cNvSpPr>
            <p:nvPr/>
          </p:nvSpPr>
          <p:spPr bwMode="auto">
            <a:xfrm>
              <a:off x="-2964497" y="368046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53678" name="Text Box 173"/>
            <p:cNvSpPr txBox="1">
              <a:spLocks noChangeAspect="1" noChangeArrowheads="1"/>
            </p:cNvSpPr>
            <p:nvPr/>
          </p:nvSpPr>
          <p:spPr bwMode="auto">
            <a:xfrm>
              <a:off x="-2964497" y="4166235"/>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53679" name="Text Box 174"/>
            <p:cNvSpPr txBox="1">
              <a:spLocks noChangeAspect="1" noChangeArrowheads="1"/>
            </p:cNvSpPr>
            <p:nvPr/>
          </p:nvSpPr>
          <p:spPr bwMode="auto">
            <a:xfrm>
              <a:off x="-2964497" y="4675823"/>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151" name="Line 186"/>
            <p:cNvSpPr>
              <a:spLocks noChangeAspect="1" noChangeShapeType="1"/>
            </p:cNvSpPr>
            <p:nvPr/>
          </p:nvSpPr>
          <p:spPr bwMode="auto">
            <a:xfrm>
              <a:off x="-2663119" y="2742985"/>
              <a:ext cx="10320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2" name="Line 187"/>
            <p:cNvSpPr>
              <a:spLocks noChangeAspect="1" noChangeShapeType="1"/>
            </p:cNvSpPr>
            <p:nvPr/>
          </p:nvSpPr>
          <p:spPr bwMode="auto">
            <a:xfrm>
              <a:off x="-2663119" y="3239923"/>
              <a:ext cx="10320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3" name="Line 188"/>
            <p:cNvSpPr>
              <a:spLocks noChangeAspect="1" noChangeShapeType="1"/>
            </p:cNvSpPr>
            <p:nvPr/>
          </p:nvSpPr>
          <p:spPr bwMode="auto">
            <a:xfrm>
              <a:off x="-2663119" y="3746386"/>
              <a:ext cx="10320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4" name="Line 189"/>
            <p:cNvSpPr>
              <a:spLocks noChangeAspect="1" noChangeShapeType="1"/>
            </p:cNvSpPr>
            <p:nvPr/>
          </p:nvSpPr>
          <p:spPr bwMode="auto">
            <a:xfrm>
              <a:off x="-2663119" y="4244911"/>
              <a:ext cx="10320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5" name="Line 190"/>
            <p:cNvSpPr>
              <a:spLocks noChangeAspect="1" noChangeShapeType="1"/>
            </p:cNvSpPr>
            <p:nvPr/>
          </p:nvSpPr>
          <p:spPr bwMode="auto">
            <a:xfrm>
              <a:off x="-2663119" y="4752963"/>
              <a:ext cx="103205"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8" name="Line 193"/>
            <p:cNvSpPr>
              <a:spLocks noChangeAspect="1" noChangeShapeType="1"/>
            </p:cNvSpPr>
            <p:nvPr/>
          </p:nvSpPr>
          <p:spPr bwMode="auto">
            <a:xfrm>
              <a:off x="-2016900" y="2228583"/>
              <a:ext cx="0" cy="920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59" name="Line 194"/>
            <p:cNvSpPr>
              <a:spLocks noChangeAspect="1" noChangeShapeType="1"/>
            </p:cNvSpPr>
            <p:nvPr/>
          </p:nvSpPr>
          <p:spPr bwMode="auto">
            <a:xfrm>
              <a:off x="-1370682" y="2228583"/>
              <a:ext cx="0" cy="920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0" name="Line 195"/>
            <p:cNvSpPr>
              <a:spLocks noChangeAspect="1" noChangeShapeType="1"/>
            </p:cNvSpPr>
            <p:nvPr/>
          </p:nvSpPr>
          <p:spPr bwMode="auto">
            <a:xfrm>
              <a:off x="-726052" y="2228583"/>
              <a:ext cx="0" cy="920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1" name="Line 196"/>
            <p:cNvSpPr>
              <a:spLocks noChangeAspect="1" noChangeShapeType="1"/>
            </p:cNvSpPr>
            <p:nvPr/>
          </p:nvSpPr>
          <p:spPr bwMode="auto">
            <a:xfrm>
              <a:off x="-84597" y="2228583"/>
              <a:ext cx="0" cy="920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2" name="Line 197"/>
            <p:cNvSpPr>
              <a:spLocks noChangeAspect="1" noChangeShapeType="1"/>
            </p:cNvSpPr>
            <p:nvPr/>
          </p:nvSpPr>
          <p:spPr bwMode="auto">
            <a:xfrm>
              <a:off x="560034" y="2228583"/>
              <a:ext cx="0" cy="92084"/>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165" name="Line 200"/>
            <p:cNvSpPr>
              <a:spLocks noChangeShapeType="1"/>
            </p:cNvSpPr>
            <p:nvPr/>
          </p:nvSpPr>
          <p:spPr bwMode="auto">
            <a:xfrm flipV="1">
              <a:off x="-989620" y="2768387"/>
              <a:ext cx="90503" cy="500113"/>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grpSp>
      <p:sp>
        <p:nvSpPr>
          <p:cNvPr id="168" name="Freccia a destra 167"/>
          <p:cNvSpPr/>
          <p:nvPr/>
        </p:nvSpPr>
        <p:spPr bwMode="auto">
          <a:xfrm rot="10800000">
            <a:off x="3048000" y="5146675"/>
            <a:ext cx="725488" cy="339725"/>
          </a:xfrm>
          <a:prstGeom prst="rightArrow">
            <a:avLst>
              <a:gd name="adj1" fmla="val 50000"/>
              <a:gd name="adj2" fmla="val 94827"/>
            </a:avLst>
          </a:prstGeom>
          <a:solidFill>
            <a:srgbClr val="FFC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69" name="Text Box 130"/>
          <p:cNvSpPr txBox="1">
            <a:spLocks noChangeArrowheads="1"/>
          </p:cNvSpPr>
          <p:nvPr/>
        </p:nvSpPr>
        <p:spPr bwMode="auto">
          <a:xfrm>
            <a:off x="19050" y="4265613"/>
            <a:ext cx="3497263" cy="1200150"/>
          </a:xfrm>
          <a:prstGeom prst="rect">
            <a:avLst/>
          </a:prstGeom>
          <a:noFill/>
          <a:ln w="9525" algn="ctr">
            <a:noFill/>
            <a:miter lim="800000"/>
            <a:headEnd/>
            <a:tailEnd/>
          </a:ln>
          <a:effectLst/>
        </p:spPr>
        <p:txBody>
          <a:bodyPr wrap="square">
            <a:spAutoFit/>
          </a:bodyPr>
          <a:lstStyle/>
          <a:p>
            <a:pPr>
              <a:defRPr/>
            </a:pPr>
            <a:r>
              <a:rPr lang="en-GB" dirty="0" smtClean="0">
                <a:solidFill>
                  <a:schemeClr val="bg1"/>
                </a:solidFill>
                <a:latin typeface="Calibri" pitchFamily="34" charset="0"/>
              </a:rPr>
              <a:t>At low P (&lt;2.5 GPa) and low T (&lt;700 °C) the hydrated peridotite is serpentine-chlorite-amphibole-bearing</a:t>
            </a:r>
            <a:endParaRPr lang="en-GB" dirty="0">
              <a:solidFill>
                <a:schemeClr val="bg1"/>
              </a:solidFill>
              <a:latin typeface="Calibri" pitchFamily="34" charset="0"/>
            </a:endParaRPr>
          </a:p>
        </p:txBody>
      </p:sp>
      <p:sp>
        <p:nvSpPr>
          <p:cNvPr id="170" name="Rettangolo 169"/>
          <p:cNvSpPr/>
          <p:nvPr/>
        </p:nvSpPr>
        <p:spPr bwMode="auto">
          <a:xfrm>
            <a:off x="433388" y="855663"/>
            <a:ext cx="1967614" cy="1219108"/>
          </a:xfrm>
          <a:prstGeom prst="rect">
            <a:avLst/>
          </a:prstGeom>
          <a:solidFill>
            <a:srgbClr val="B3B3B3">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2" name="Rettangolo 31"/>
          <p:cNvSpPr/>
          <p:nvPr/>
        </p:nvSpPr>
        <p:spPr bwMode="auto">
          <a:xfrm>
            <a:off x="3779838" y="5197475"/>
            <a:ext cx="354012" cy="233363"/>
          </a:xfrm>
          <a:prstGeom prst="rect">
            <a:avLst/>
          </a:prstGeom>
          <a:solidFill>
            <a:srgbClr val="FFC0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71" name="Rettangolo 170"/>
          <p:cNvSpPr/>
          <p:nvPr/>
        </p:nvSpPr>
        <p:spPr bwMode="auto">
          <a:xfrm>
            <a:off x="2395538" y="855663"/>
            <a:ext cx="1252537" cy="1221824"/>
          </a:xfrm>
          <a:prstGeom prst="rect">
            <a:avLst/>
          </a:prstGeom>
          <a:solidFill>
            <a:srgbClr val="B3B3B3">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3634" name="Text Box 102"/>
          <p:cNvSpPr txBox="1">
            <a:spLocks noChangeArrowheads="1"/>
          </p:cNvSpPr>
          <p:nvPr/>
        </p:nvSpPr>
        <p:spPr bwMode="auto">
          <a:xfrm>
            <a:off x="5983287" y="184150"/>
            <a:ext cx="2998787" cy="522288"/>
          </a:xfrm>
          <a:prstGeom prst="rect">
            <a:avLst/>
          </a:prstGeom>
          <a:noFill/>
          <a:ln w="9525" algn="ctr">
            <a:noFill/>
            <a:miter lim="800000"/>
            <a:headEnd/>
            <a:tailEnd/>
          </a:ln>
        </p:spPr>
        <p:txBody>
          <a:bodyPr wrap="square">
            <a:spAutoFit/>
          </a:bodyPr>
          <a:lstStyle/>
          <a:p>
            <a:pPr algn="r">
              <a:spcBef>
                <a:spcPct val="50000"/>
              </a:spcBef>
            </a:pPr>
            <a:r>
              <a:rPr lang="en-GB" sz="1400" dirty="0" err="1" smtClean="0">
                <a:solidFill>
                  <a:schemeClr val="tx1"/>
                </a:solidFill>
                <a:effectLst/>
                <a:latin typeface="Calibri" pitchFamily="34" charset="0"/>
              </a:rPr>
              <a:t>Niida</a:t>
            </a:r>
            <a:r>
              <a:rPr lang="en-GB" sz="1400" dirty="0" smtClean="0">
                <a:solidFill>
                  <a:schemeClr val="tx1"/>
                </a:solidFill>
                <a:effectLst/>
                <a:latin typeface="Calibri" pitchFamily="34" charset="0"/>
              </a:rPr>
              <a:t> </a:t>
            </a:r>
            <a:r>
              <a:rPr lang="en-GB" sz="1400" dirty="0" smtClean="0">
                <a:solidFill>
                  <a:schemeClr val="tx1"/>
                </a:solidFill>
                <a:effectLst/>
                <a:latin typeface="Calibri" pitchFamily="34" charset="0"/>
              </a:rPr>
              <a:t>and </a:t>
            </a:r>
            <a:r>
              <a:rPr lang="en-GB" sz="1400" dirty="0" smtClean="0">
                <a:solidFill>
                  <a:schemeClr val="tx1"/>
                </a:solidFill>
                <a:effectLst/>
                <a:latin typeface="Calibri" pitchFamily="34" charset="0"/>
              </a:rPr>
              <a:t>Green, 1999 (Contrib</a:t>
            </a:r>
            <a:r>
              <a:rPr lang="en-GB" sz="1400" dirty="0" smtClean="0">
                <a:solidFill>
                  <a:schemeClr val="tx1"/>
                </a:solidFill>
                <a:effectLst/>
                <a:latin typeface="Calibri" pitchFamily="34" charset="0"/>
              </a:rPr>
              <a:t>. Mineral. Petrol., 135, </a:t>
            </a:r>
            <a:r>
              <a:rPr lang="en-GB" sz="1400" dirty="0" smtClean="0">
                <a:solidFill>
                  <a:schemeClr val="tx1"/>
                </a:solidFill>
                <a:effectLst/>
                <a:latin typeface="Calibri" pitchFamily="34" charset="0"/>
              </a:rPr>
              <a:t>18-40)</a:t>
            </a:r>
            <a:endParaRPr lang="en-GB" sz="1400" dirty="0">
              <a:solidFill>
                <a:schemeClr val="tx1"/>
              </a:solidFill>
              <a:effectLst/>
              <a:latin typeface="Calibri" pitchFamily="34" charset="0"/>
            </a:endParaRPr>
          </a:p>
        </p:txBody>
      </p:sp>
      <p:sp>
        <p:nvSpPr>
          <p:cNvPr id="113" name="Freccia a destra 112"/>
          <p:cNvSpPr/>
          <p:nvPr/>
        </p:nvSpPr>
        <p:spPr bwMode="auto">
          <a:xfrm rot="10800000">
            <a:off x="3048000" y="5481638"/>
            <a:ext cx="725488" cy="339725"/>
          </a:xfrm>
          <a:prstGeom prst="rightArrow">
            <a:avLst>
              <a:gd name="adj1" fmla="val 50000"/>
              <a:gd name="adj2" fmla="val 94827"/>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14" name="Text Box 130"/>
          <p:cNvSpPr txBox="1">
            <a:spLocks noChangeArrowheads="1"/>
          </p:cNvSpPr>
          <p:nvPr/>
        </p:nvSpPr>
        <p:spPr bwMode="auto">
          <a:xfrm>
            <a:off x="19050" y="5484813"/>
            <a:ext cx="3497263" cy="923330"/>
          </a:xfrm>
          <a:prstGeom prst="rect">
            <a:avLst/>
          </a:prstGeom>
          <a:noFill/>
          <a:ln w="9525" algn="ctr">
            <a:noFill/>
            <a:miter lim="800000"/>
            <a:headEnd/>
            <a:tailEnd/>
          </a:ln>
          <a:effectLst>
            <a:outerShdw blurRad="50800" dist="38100" dir="2700000" algn="tl" rotWithShape="0">
              <a:prstClr val="black">
                <a:alpha val="40000"/>
              </a:prstClr>
            </a:outerShdw>
          </a:effectLst>
        </p:spPr>
        <p:txBody>
          <a:bodyPr wrap="square">
            <a:spAutoFit/>
          </a:bodyPr>
          <a:lstStyle/>
          <a:p>
            <a:pPr>
              <a:defRPr/>
            </a:pPr>
            <a:r>
              <a:rPr lang="en-GB" dirty="0" smtClean="0">
                <a:solidFill>
                  <a:schemeClr val="bg1"/>
                </a:solidFill>
                <a:latin typeface="Calibri" pitchFamily="34" charset="0"/>
              </a:rPr>
              <a:t>At low P (&lt;2.5 GPa) and high    T (&gt;700 °C) the hydrated peridotite is amphibole-bearing</a:t>
            </a:r>
            <a:endParaRPr lang="en-GB"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9268"/>
                                        </p:tgtEl>
                                        <p:attrNameLst>
                                          <p:attrName>style.visibility</p:attrName>
                                        </p:attrNameLst>
                                      </p:cBhvr>
                                      <p:to>
                                        <p:strVal val="visible"/>
                                      </p:to>
                                    </p:set>
                                    <p:animEffect transition="in" filter="fade">
                                      <p:cBhvr>
                                        <p:cTn id="7" dur="500"/>
                                        <p:tgtEl>
                                          <p:spTgt spid="139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3634"/>
                                        </p:tgtEl>
                                        <p:attrNameLst>
                                          <p:attrName>style.visibility</p:attrName>
                                        </p:attrNameLst>
                                      </p:cBhvr>
                                      <p:to>
                                        <p:strVal val="visible"/>
                                      </p:to>
                                    </p:set>
                                    <p:animEffect transition="in" filter="fade">
                                      <p:cBhvr>
                                        <p:cTn id="10" dur="500"/>
                                        <p:tgtEl>
                                          <p:spTgt spid="1536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500"/>
                                        <p:tgtEl>
                                          <p:spTgt spid="38"/>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up)">
                                      <p:cBhvr>
                                        <p:cTn id="32" dur="500"/>
                                        <p:tgtEl>
                                          <p:spTgt spid="51"/>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par>
                          <p:cTn id="42" fill="hold">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wipe(up)">
                                      <p:cBhvr>
                                        <p:cTn id="45" dur="500"/>
                                        <p:tgtEl>
                                          <p:spTgt spid="61"/>
                                        </p:tgtEl>
                                      </p:cBhvr>
                                    </p:animEffect>
                                  </p:childTnLst>
                                </p:cTn>
                              </p:par>
                            </p:childTnLst>
                          </p:cTn>
                        </p:par>
                        <p:par>
                          <p:cTn id="46" fill="hold">
                            <p:stCondLst>
                              <p:cond delay="1000"/>
                            </p:stCondLst>
                            <p:childTnLst>
                              <p:par>
                                <p:cTn id="47" presetID="22" presetClass="entr" presetSubtype="8"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par>
                          <p:cTn id="55" fill="hold">
                            <p:stCondLst>
                              <p:cond delay="500"/>
                            </p:stCondLst>
                            <p:childTnLst>
                              <p:par>
                                <p:cTn id="56" presetID="22" presetClass="entr" presetSubtype="2"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right)">
                                      <p:cBhvr>
                                        <p:cTn id="58" dur="10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down)">
                                      <p:cBhvr>
                                        <p:cTn id="63" dur="20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down)">
                                      <p:cBhvr>
                                        <p:cTn id="68" dur="2000"/>
                                        <p:tgtEl>
                                          <p:spTgt spid="12"/>
                                        </p:tgtEl>
                                      </p:cBhvr>
                                    </p:animEffect>
                                  </p:childTnLst>
                                </p:cTn>
                              </p:par>
                              <p:par>
                                <p:cTn id="69" presetID="22" presetClass="entr" presetSubtype="4"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down)">
                                      <p:cBhvr>
                                        <p:cTn id="71" dur="2000"/>
                                        <p:tgtEl>
                                          <p:spTgt spid="15"/>
                                        </p:tgtEl>
                                      </p:cBhvr>
                                    </p:animEffect>
                                  </p:childTnLst>
                                </p:cTn>
                              </p:par>
                              <p:par>
                                <p:cTn id="72" presetID="22" presetClass="entr" presetSubtype="4"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down)">
                                      <p:cBhvr>
                                        <p:cTn id="74" dur="2000"/>
                                        <p:tgtEl>
                                          <p:spTgt spid="16"/>
                                        </p:tgtEl>
                                      </p:cBhvr>
                                    </p:animEffect>
                                  </p:childTnLst>
                                </p:cTn>
                              </p:par>
                              <p:par>
                                <p:cTn id="75" presetID="22" presetClass="entr" presetSubtype="4"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down)">
                                      <p:cBhvr>
                                        <p:cTn id="77" dur="2000"/>
                                        <p:tgtEl>
                                          <p:spTgt spid="17"/>
                                        </p:tgtEl>
                                      </p:cBhvr>
                                    </p:animEffect>
                                  </p:childTnLst>
                                </p:cTn>
                              </p:par>
                              <p:par>
                                <p:cTn id="78" presetID="22" presetClass="entr" presetSubtype="4"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down)">
                                      <p:cBhvr>
                                        <p:cTn id="80" dur="2000"/>
                                        <p:tgtEl>
                                          <p:spTgt spid="18"/>
                                        </p:tgtEl>
                                      </p:cBhvr>
                                    </p:animEffect>
                                  </p:childTnLst>
                                </p:cTn>
                              </p:par>
                            </p:childTnLst>
                          </p:cTn>
                        </p:par>
                        <p:par>
                          <p:cTn id="81" fill="hold">
                            <p:stCondLst>
                              <p:cond delay="2000"/>
                            </p:stCondLst>
                            <p:childTnLst>
                              <p:par>
                                <p:cTn id="82" presetID="22" presetClass="entr" presetSubtype="4" fill="hold" grpId="0" nodeType="after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down)">
                                      <p:cBhvr>
                                        <p:cTn id="84" dur="2000"/>
                                        <p:tgtEl>
                                          <p:spTgt spid="31"/>
                                        </p:tgtEl>
                                      </p:cBhvr>
                                    </p:animEffect>
                                  </p:childTnLst>
                                </p:cTn>
                              </p:par>
                            </p:childTnLst>
                          </p:cTn>
                        </p:par>
                        <p:par>
                          <p:cTn id="85" fill="hold">
                            <p:stCondLst>
                              <p:cond delay="4000"/>
                            </p:stCondLst>
                            <p:childTnLst>
                              <p:par>
                                <p:cTn id="86" presetID="10" presetClass="entr" presetSubtype="0" fill="hold" grpId="0"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168"/>
                                        </p:tgtEl>
                                        <p:attrNameLst>
                                          <p:attrName>style.visibility</p:attrName>
                                        </p:attrNameLst>
                                      </p:cBhvr>
                                      <p:to>
                                        <p:strVal val="visible"/>
                                      </p:to>
                                    </p:set>
                                    <p:animEffect transition="in" filter="wipe(right)">
                                      <p:cBhvr>
                                        <p:cTn id="93" dur="500"/>
                                        <p:tgtEl>
                                          <p:spTgt spid="168"/>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69"/>
                                        </p:tgtEl>
                                        <p:attrNameLst>
                                          <p:attrName>style.visibility</p:attrName>
                                        </p:attrNameLst>
                                      </p:cBhvr>
                                      <p:to>
                                        <p:strVal val="visible"/>
                                      </p:to>
                                    </p:set>
                                    <p:animEffect transition="in" filter="fade">
                                      <p:cBhvr>
                                        <p:cTn id="97" dur="500"/>
                                        <p:tgtEl>
                                          <p:spTgt spid="16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170"/>
                                        </p:tgtEl>
                                        <p:attrNameLst>
                                          <p:attrName>style.visibility</p:attrName>
                                        </p:attrNameLst>
                                      </p:cBhvr>
                                      <p:to>
                                        <p:strVal val="visible"/>
                                      </p:to>
                                    </p:set>
                                    <p:animEffect transition="in" filter="wipe(up)">
                                      <p:cBhvr>
                                        <p:cTn id="107" dur="500"/>
                                        <p:tgtEl>
                                          <p:spTgt spid="170"/>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wipe(down)">
                                      <p:cBhvr>
                                        <p:cTn id="112" dur="1000"/>
                                        <p:tgtEl>
                                          <p:spTgt spid="2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wipe(down)">
                                      <p:cBhvr>
                                        <p:cTn id="117" dur="1000"/>
                                        <p:tgtEl>
                                          <p:spTgt spid="25"/>
                                        </p:tgtEl>
                                      </p:cBhvr>
                                    </p:animEffect>
                                  </p:childTnLst>
                                </p:cTn>
                              </p:par>
                              <p:par>
                                <p:cTn id="118" presetID="22" presetClass="entr" presetSubtype="4" fill="hold" nodeType="with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wipe(down)">
                                      <p:cBhvr>
                                        <p:cTn id="120" dur="1000"/>
                                        <p:tgtEl>
                                          <p:spTgt spid="28"/>
                                        </p:tgtEl>
                                      </p:cBhvr>
                                    </p:animEffect>
                                  </p:childTnLst>
                                </p:cTn>
                              </p:par>
                              <p:par>
                                <p:cTn id="121" presetID="22" presetClass="entr" presetSubtype="4"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wipe(down)">
                                      <p:cBhvr>
                                        <p:cTn id="123" dur="1000"/>
                                        <p:tgtEl>
                                          <p:spTgt spid="29"/>
                                        </p:tgtEl>
                                      </p:cBhvr>
                                    </p:animEffect>
                                  </p:childTnLst>
                                </p:cTn>
                              </p:par>
                            </p:childTnLst>
                          </p:cTn>
                        </p:par>
                        <p:par>
                          <p:cTn id="124" fill="hold">
                            <p:stCondLst>
                              <p:cond delay="1000"/>
                            </p:stCondLst>
                            <p:childTnLst>
                              <p:par>
                                <p:cTn id="125" presetID="22" presetClass="entr" presetSubtype="4" fill="hold" grpId="0" nodeType="afterEffect">
                                  <p:stCondLst>
                                    <p:cond delay="0"/>
                                  </p:stCondLst>
                                  <p:childTnLst>
                                    <p:set>
                                      <p:cBhvr>
                                        <p:cTn id="126" dur="1" fill="hold">
                                          <p:stCondLst>
                                            <p:cond delay="0"/>
                                          </p:stCondLst>
                                        </p:cTn>
                                        <p:tgtEl>
                                          <p:spTgt spid="35"/>
                                        </p:tgtEl>
                                        <p:attrNameLst>
                                          <p:attrName>style.visibility</p:attrName>
                                        </p:attrNameLst>
                                      </p:cBhvr>
                                      <p:to>
                                        <p:strVal val="visible"/>
                                      </p:to>
                                    </p:set>
                                    <p:animEffect transition="in" filter="wipe(down)">
                                      <p:cBhvr>
                                        <p:cTn id="127" dur="2000"/>
                                        <p:tgtEl>
                                          <p:spTgt spid="35"/>
                                        </p:tgtEl>
                                      </p:cBhvr>
                                    </p:animEffect>
                                  </p:childTnLst>
                                </p:cTn>
                              </p:par>
                            </p:childTnLst>
                          </p:cTn>
                        </p:par>
                        <p:par>
                          <p:cTn id="128" fill="hold">
                            <p:stCondLst>
                              <p:cond delay="3000"/>
                            </p:stCondLst>
                            <p:childTnLst>
                              <p:par>
                                <p:cTn id="129" presetID="10" presetClass="entr" presetSubtype="0" fill="hold" grpId="0" nodeType="after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fade">
                                      <p:cBhvr>
                                        <p:cTn id="131" dur="500"/>
                                        <p:tgtEl>
                                          <p:spTgt spid="33"/>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2" fill="hold" grpId="0" nodeType="clickEffect">
                                  <p:stCondLst>
                                    <p:cond delay="0"/>
                                  </p:stCondLst>
                                  <p:childTnLst>
                                    <p:set>
                                      <p:cBhvr>
                                        <p:cTn id="135" dur="1" fill="hold">
                                          <p:stCondLst>
                                            <p:cond delay="0"/>
                                          </p:stCondLst>
                                        </p:cTn>
                                        <p:tgtEl>
                                          <p:spTgt spid="113"/>
                                        </p:tgtEl>
                                        <p:attrNameLst>
                                          <p:attrName>style.visibility</p:attrName>
                                        </p:attrNameLst>
                                      </p:cBhvr>
                                      <p:to>
                                        <p:strVal val="visible"/>
                                      </p:to>
                                    </p:set>
                                    <p:animEffect transition="in" filter="wipe(right)">
                                      <p:cBhvr>
                                        <p:cTn id="136" dur="500"/>
                                        <p:tgtEl>
                                          <p:spTgt spid="113"/>
                                        </p:tgtEl>
                                      </p:cBhvr>
                                    </p:animEffect>
                                  </p:childTnLst>
                                </p:cTn>
                              </p:par>
                            </p:childTnLst>
                          </p:cTn>
                        </p:par>
                        <p:par>
                          <p:cTn id="137" fill="hold">
                            <p:stCondLst>
                              <p:cond delay="500"/>
                            </p:stCondLst>
                            <p:childTnLst>
                              <p:par>
                                <p:cTn id="138" presetID="10" presetClass="entr" presetSubtype="0" fill="hold" grpId="0" nodeType="afterEffect">
                                  <p:stCondLst>
                                    <p:cond delay="0"/>
                                  </p:stCondLst>
                                  <p:childTnLst>
                                    <p:set>
                                      <p:cBhvr>
                                        <p:cTn id="139" dur="1" fill="hold">
                                          <p:stCondLst>
                                            <p:cond delay="0"/>
                                          </p:stCondLst>
                                        </p:cTn>
                                        <p:tgtEl>
                                          <p:spTgt spid="114"/>
                                        </p:tgtEl>
                                        <p:attrNameLst>
                                          <p:attrName>style.visibility</p:attrName>
                                        </p:attrNameLst>
                                      </p:cBhvr>
                                      <p:to>
                                        <p:strVal val="visible"/>
                                      </p:to>
                                    </p:set>
                                    <p:animEffect transition="in" filter="fade">
                                      <p:cBhvr>
                                        <p:cTn id="140" dur="500"/>
                                        <p:tgtEl>
                                          <p:spTgt spid="114"/>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xit" presetSubtype="8" fill="hold" grpId="1" nodeType="clickEffect">
                                  <p:stCondLst>
                                    <p:cond delay="0"/>
                                  </p:stCondLst>
                                  <p:childTnLst>
                                    <p:animEffect transition="out" filter="wipe(left)">
                                      <p:cBhvr>
                                        <p:cTn id="144" dur="500"/>
                                        <p:tgtEl>
                                          <p:spTgt spid="170"/>
                                        </p:tgtEl>
                                      </p:cBhvr>
                                    </p:animEffect>
                                    <p:set>
                                      <p:cBhvr>
                                        <p:cTn id="145" dur="1" fill="hold">
                                          <p:stCondLst>
                                            <p:cond delay="499"/>
                                          </p:stCondLst>
                                        </p:cTn>
                                        <p:tgtEl>
                                          <p:spTgt spid="170"/>
                                        </p:tgtEl>
                                        <p:attrNameLst>
                                          <p:attrName>style.visibility</p:attrName>
                                        </p:attrNameLst>
                                      </p:cBhvr>
                                      <p:to>
                                        <p:strVal val="hidden"/>
                                      </p:to>
                                    </p:set>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171"/>
                                        </p:tgtEl>
                                        <p:attrNameLst>
                                          <p:attrName>style.visibility</p:attrName>
                                        </p:attrNameLst>
                                      </p:cBhvr>
                                      <p:to>
                                        <p:strVal val="visible"/>
                                      </p:to>
                                    </p:set>
                                    <p:animEffect transition="in" filter="wipe(left)">
                                      <p:cBhvr>
                                        <p:cTn id="149"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 grpId="0" animBg="1"/>
      <p:bldP spid="33" grpId="0" animBg="1"/>
      <p:bldP spid="35" grpId="0" animBg="1"/>
      <p:bldP spid="38" grpId="0" animBg="1"/>
      <p:bldP spid="51" grpId="0" animBg="1"/>
      <p:bldP spid="61" grpId="0" animBg="1"/>
      <p:bldP spid="168" grpId="0" animBg="1"/>
      <p:bldP spid="169" grpId="0"/>
      <p:bldP spid="170" grpId="0" animBg="1"/>
      <p:bldP spid="170" grpId="1" animBg="1"/>
      <p:bldP spid="32" grpId="0" animBg="1"/>
      <p:bldP spid="171" grpId="0" animBg="1"/>
      <p:bldP spid="153634" grpId="0"/>
      <p:bldP spid="113" grpId="0" animBg="1"/>
      <p:bldP spid="1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4"/>
          <p:cNvPicPr>
            <a:picLocks noChangeAspect="1" noChangeArrowheads="1"/>
          </p:cNvPicPr>
          <p:nvPr/>
        </p:nvPicPr>
        <p:blipFill>
          <a:blip r:embed="rId3" cstate="print"/>
          <a:srcRect/>
          <a:stretch>
            <a:fillRect/>
          </a:stretch>
        </p:blipFill>
        <p:spPr bwMode="auto">
          <a:xfrm>
            <a:off x="3509963" y="28575"/>
            <a:ext cx="5599112" cy="6831013"/>
          </a:xfrm>
          <a:prstGeom prst="rect">
            <a:avLst/>
          </a:prstGeom>
          <a:noFill/>
          <a:ln w="9525" algn="ctr">
            <a:noFill/>
            <a:miter lim="800000"/>
            <a:headEnd/>
            <a:tailEnd/>
          </a:ln>
        </p:spPr>
      </p:pic>
      <p:cxnSp>
        <p:nvCxnSpPr>
          <p:cNvPr id="154628" name="Connettore 1 5"/>
          <p:cNvCxnSpPr>
            <a:cxnSpLocks noChangeShapeType="1"/>
          </p:cNvCxnSpPr>
          <p:nvPr/>
        </p:nvCxnSpPr>
        <p:spPr bwMode="auto">
          <a:xfrm rot="10800000">
            <a:off x="6829425" y="5335588"/>
            <a:ext cx="520700" cy="12700"/>
          </a:xfrm>
          <a:prstGeom prst="line">
            <a:avLst/>
          </a:prstGeom>
          <a:noFill/>
          <a:ln w="38100" algn="ctr">
            <a:solidFill>
              <a:srgbClr val="0066FF"/>
            </a:solidFill>
            <a:round/>
            <a:headEnd/>
            <a:tailEnd/>
          </a:ln>
        </p:spPr>
      </p:cxnSp>
      <p:sp>
        <p:nvSpPr>
          <p:cNvPr id="8" name="Figura a mano libera 7"/>
          <p:cNvSpPr/>
          <p:nvPr/>
        </p:nvSpPr>
        <p:spPr bwMode="auto">
          <a:xfrm>
            <a:off x="5173663" y="3025775"/>
            <a:ext cx="3681412" cy="1089025"/>
          </a:xfrm>
          <a:custGeom>
            <a:avLst/>
            <a:gdLst>
              <a:gd name="connsiteX0" fmla="*/ 3680460 w 3680460"/>
              <a:gd name="connsiteY0" fmla="*/ 0 h 1089660"/>
              <a:gd name="connsiteX1" fmla="*/ 2918460 w 3680460"/>
              <a:gd name="connsiteY1" fmla="*/ 205740 h 1089660"/>
              <a:gd name="connsiteX2" fmla="*/ 2217420 w 3680460"/>
              <a:gd name="connsiteY2" fmla="*/ 502920 h 1089660"/>
              <a:gd name="connsiteX3" fmla="*/ 1645920 w 3680460"/>
              <a:gd name="connsiteY3" fmla="*/ 815340 h 1089660"/>
              <a:gd name="connsiteX4" fmla="*/ 1470660 w 3680460"/>
              <a:gd name="connsiteY4" fmla="*/ 952500 h 1089660"/>
              <a:gd name="connsiteX5" fmla="*/ 0 w 3680460"/>
              <a:gd name="connsiteY5" fmla="*/ 1089660 h 108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0460" h="1089660">
                <a:moveTo>
                  <a:pt x="3680460" y="0"/>
                </a:moveTo>
                <a:lnTo>
                  <a:pt x="2918460" y="205740"/>
                </a:lnTo>
                <a:lnTo>
                  <a:pt x="2217420" y="502920"/>
                </a:lnTo>
                <a:lnTo>
                  <a:pt x="1645920" y="815340"/>
                </a:lnTo>
                <a:lnTo>
                  <a:pt x="1470660" y="952500"/>
                </a:lnTo>
                <a:lnTo>
                  <a:pt x="0" y="1089660"/>
                </a:lnTo>
              </a:path>
            </a:pathLst>
          </a:custGeom>
          <a:noFill/>
          <a:ln w="38100" cap="flat" cmpd="sng" algn="ctr">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154630" name="Connettore 2 9"/>
          <p:cNvCxnSpPr>
            <a:cxnSpLocks noChangeShapeType="1"/>
          </p:cNvCxnSpPr>
          <p:nvPr/>
        </p:nvCxnSpPr>
        <p:spPr bwMode="auto">
          <a:xfrm rot="5400000" flipH="1" flipV="1">
            <a:off x="6754813" y="5505450"/>
            <a:ext cx="276225"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54631" name="Connettore 1 19"/>
          <p:cNvCxnSpPr>
            <a:cxnSpLocks noChangeShapeType="1"/>
          </p:cNvCxnSpPr>
          <p:nvPr/>
        </p:nvCxnSpPr>
        <p:spPr bwMode="auto">
          <a:xfrm rot="5400000" flipH="1" flipV="1">
            <a:off x="6733381" y="5863432"/>
            <a:ext cx="325437" cy="6350"/>
          </a:xfrm>
          <a:prstGeom prst="line">
            <a:avLst/>
          </a:prstGeom>
          <a:noFill/>
          <a:ln w="38100" algn="ctr">
            <a:solidFill>
              <a:srgbClr val="FF6600"/>
            </a:solidFill>
            <a:round/>
            <a:headEnd/>
            <a:tailEnd type="arrow" w="med" len="med"/>
          </a:ln>
          <a:effectLst>
            <a:outerShdw blurRad="50800" dist="38100" dir="2700000" algn="tl" rotWithShape="0">
              <a:prstClr val="black">
                <a:alpha val="40000"/>
              </a:prstClr>
            </a:outerShdw>
          </a:effectLst>
        </p:spPr>
      </p:cxnSp>
      <p:sp>
        <p:nvSpPr>
          <p:cNvPr id="31" name="Figura a mano libera 30"/>
          <p:cNvSpPr/>
          <p:nvPr/>
        </p:nvSpPr>
        <p:spPr bwMode="auto">
          <a:xfrm>
            <a:off x="5386388" y="1260475"/>
            <a:ext cx="1960562" cy="2293938"/>
          </a:xfrm>
          <a:custGeom>
            <a:avLst/>
            <a:gdLst>
              <a:gd name="connsiteX0" fmla="*/ 187325 w 1960880"/>
              <a:gd name="connsiteY0" fmla="*/ 256540 h 2294890"/>
              <a:gd name="connsiteX1" fmla="*/ 320675 w 1960880"/>
              <a:gd name="connsiteY1" fmla="*/ 447040 h 2294890"/>
              <a:gd name="connsiteX2" fmla="*/ 465455 w 1960880"/>
              <a:gd name="connsiteY2" fmla="*/ 812800 h 2294890"/>
              <a:gd name="connsiteX3" fmla="*/ 393065 w 1960880"/>
              <a:gd name="connsiteY3" fmla="*/ 1323340 h 2294890"/>
              <a:gd name="connsiteX4" fmla="*/ 130175 w 1960880"/>
              <a:gd name="connsiteY4" fmla="*/ 1986280 h 2294890"/>
              <a:gd name="connsiteX5" fmla="*/ 15875 w 1960880"/>
              <a:gd name="connsiteY5" fmla="*/ 2252980 h 2294890"/>
              <a:gd name="connsiteX6" fmla="*/ 34925 w 1960880"/>
              <a:gd name="connsiteY6" fmla="*/ 2237740 h 2294890"/>
              <a:gd name="connsiteX7" fmla="*/ 1014095 w 1960880"/>
              <a:gd name="connsiteY7" fmla="*/ 1254760 h 2294890"/>
              <a:gd name="connsiteX8" fmla="*/ 1414145 w 1960880"/>
              <a:gd name="connsiteY8" fmla="*/ 694690 h 2294890"/>
              <a:gd name="connsiteX9" fmla="*/ 1882775 w 1960880"/>
              <a:gd name="connsiteY9" fmla="*/ 100330 h 2294890"/>
              <a:gd name="connsiteX10" fmla="*/ 1882775 w 1960880"/>
              <a:gd name="connsiteY10" fmla="*/ 92710 h 2294890"/>
              <a:gd name="connsiteX11" fmla="*/ 1833245 w 1960880"/>
              <a:gd name="connsiteY11" fmla="*/ 88900 h 2294890"/>
              <a:gd name="connsiteX12" fmla="*/ 187325 w 1960880"/>
              <a:gd name="connsiteY12" fmla="*/ 256540 h 22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0880" h="2294890">
                <a:moveTo>
                  <a:pt x="187325" y="256540"/>
                </a:moveTo>
                <a:cubicBezTo>
                  <a:pt x="230822" y="305435"/>
                  <a:pt x="274320" y="354330"/>
                  <a:pt x="320675" y="447040"/>
                </a:cubicBezTo>
                <a:cubicBezTo>
                  <a:pt x="367030" y="539750"/>
                  <a:pt x="453390" y="666750"/>
                  <a:pt x="465455" y="812800"/>
                </a:cubicBezTo>
                <a:cubicBezTo>
                  <a:pt x="477520" y="958850"/>
                  <a:pt x="448945" y="1127760"/>
                  <a:pt x="393065" y="1323340"/>
                </a:cubicBezTo>
                <a:cubicBezTo>
                  <a:pt x="337185" y="1518920"/>
                  <a:pt x="193040" y="1831340"/>
                  <a:pt x="130175" y="1986280"/>
                </a:cubicBezTo>
                <a:cubicBezTo>
                  <a:pt x="67310" y="2141220"/>
                  <a:pt x="31750" y="2211070"/>
                  <a:pt x="15875" y="2252980"/>
                </a:cubicBezTo>
                <a:cubicBezTo>
                  <a:pt x="0" y="2294890"/>
                  <a:pt x="34925" y="2237740"/>
                  <a:pt x="34925" y="2237740"/>
                </a:cubicBezTo>
                <a:cubicBezTo>
                  <a:pt x="201295" y="2071370"/>
                  <a:pt x="784225" y="1511935"/>
                  <a:pt x="1014095" y="1254760"/>
                </a:cubicBezTo>
                <a:cubicBezTo>
                  <a:pt x="1243965" y="997585"/>
                  <a:pt x="1269365" y="887095"/>
                  <a:pt x="1414145" y="694690"/>
                </a:cubicBezTo>
                <a:cubicBezTo>
                  <a:pt x="1558925" y="502285"/>
                  <a:pt x="1804670" y="200660"/>
                  <a:pt x="1882775" y="100330"/>
                </a:cubicBezTo>
                <a:cubicBezTo>
                  <a:pt x="1960880" y="0"/>
                  <a:pt x="1891030" y="94615"/>
                  <a:pt x="1882775" y="92710"/>
                </a:cubicBezTo>
                <a:cubicBezTo>
                  <a:pt x="1874520" y="90805"/>
                  <a:pt x="1833245" y="88900"/>
                  <a:pt x="1833245" y="88900"/>
                </a:cubicBezTo>
                <a:lnTo>
                  <a:pt x="187325" y="256540"/>
                </a:lnTo>
                <a:close/>
              </a:path>
            </a:pathLst>
          </a:custGeom>
          <a:solidFill>
            <a:srgbClr val="FFC0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154633" name="Connettore 2 11"/>
          <p:cNvCxnSpPr>
            <a:cxnSpLocks noChangeShapeType="1"/>
          </p:cNvCxnSpPr>
          <p:nvPr/>
        </p:nvCxnSpPr>
        <p:spPr bwMode="auto">
          <a:xfrm rot="5400000" flipH="1" flipV="1">
            <a:off x="6396831" y="2099469"/>
            <a:ext cx="354013"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54634" name="Connettore 2 14"/>
          <p:cNvCxnSpPr>
            <a:cxnSpLocks noChangeShapeType="1"/>
          </p:cNvCxnSpPr>
          <p:nvPr/>
        </p:nvCxnSpPr>
        <p:spPr bwMode="auto">
          <a:xfrm rot="5400000" flipH="1" flipV="1">
            <a:off x="6207920" y="2374106"/>
            <a:ext cx="354012"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54635" name="Connettore 2 15"/>
          <p:cNvCxnSpPr>
            <a:cxnSpLocks noChangeShapeType="1"/>
          </p:cNvCxnSpPr>
          <p:nvPr/>
        </p:nvCxnSpPr>
        <p:spPr bwMode="auto">
          <a:xfrm rot="5400000" flipH="1" flipV="1">
            <a:off x="6004720" y="2577306"/>
            <a:ext cx="354012"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sp>
        <p:nvSpPr>
          <p:cNvPr id="33" name="Rettangolo 32"/>
          <p:cNvSpPr/>
          <p:nvPr/>
        </p:nvSpPr>
        <p:spPr bwMode="auto">
          <a:xfrm>
            <a:off x="3779838" y="5508625"/>
            <a:ext cx="354012" cy="234950"/>
          </a:xfrm>
          <a:prstGeom prst="rect">
            <a:avLst/>
          </a:pr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5" name="Figura a mano libera 34"/>
          <p:cNvSpPr/>
          <p:nvPr/>
        </p:nvSpPr>
        <p:spPr bwMode="auto">
          <a:xfrm>
            <a:off x="5345113" y="1416050"/>
            <a:ext cx="517525" cy="2314575"/>
          </a:xfrm>
          <a:custGeom>
            <a:avLst/>
            <a:gdLst>
              <a:gd name="connsiteX0" fmla="*/ 38947 w 516467"/>
              <a:gd name="connsiteY0" fmla="*/ 2104813 h 2315633"/>
              <a:gd name="connsiteX1" fmla="*/ 277707 w 516467"/>
              <a:gd name="connsiteY1" fmla="*/ 1591733 h 2315633"/>
              <a:gd name="connsiteX2" fmla="*/ 480907 w 516467"/>
              <a:gd name="connsiteY2" fmla="*/ 1012613 h 2315633"/>
              <a:gd name="connsiteX3" fmla="*/ 491067 w 516467"/>
              <a:gd name="connsiteY3" fmla="*/ 631613 h 2315633"/>
              <a:gd name="connsiteX4" fmla="*/ 358987 w 516467"/>
              <a:gd name="connsiteY4" fmla="*/ 260773 h 2315633"/>
              <a:gd name="connsiteX5" fmla="*/ 231987 w 516467"/>
              <a:gd name="connsiteY5" fmla="*/ 118533 h 2315633"/>
              <a:gd name="connsiteX6" fmla="*/ 221827 w 516467"/>
              <a:gd name="connsiteY6" fmla="*/ 118533 h 2315633"/>
              <a:gd name="connsiteX7" fmla="*/ 49107 w 516467"/>
              <a:gd name="connsiteY7" fmla="*/ 133773 h 2315633"/>
              <a:gd name="connsiteX8" fmla="*/ 49107 w 516467"/>
              <a:gd name="connsiteY8" fmla="*/ 138853 h 2315633"/>
              <a:gd name="connsiteX9" fmla="*/ 44027 w 516467"/>
              <a:gd name="connsiteY9" fmla="*/ 326813 h 2315633"/>
              <a:gd name="connsiteX10" fmla="*/ 38947 w 516467"/>
              <a:gd name="connsiteY10" fmla="*/ 2104813 h 231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467" h="2315633">
                <a:moveTo>
                  <a:pt x="38947" y="2104813"/>
                </a:moveTo>
                <a:cubicBezTo>
                  <a:pt x="77894" y="2315633"/>
                  <a:pt x="204047" y="1773766"/>
                  <a:pt x="277707" y="1591733"/>
                </a:cubicBezTo>
                <a:cubicBezTo>
                  <a:pt x="351367" y="1409700"/>
                  <a:pt x="445347" y="1172633"/>
                  <a:pt x="480907" y="1012613"/>
                </a:cubicBezTo>
                <a:cubicBezTo>
                  <a:pt x="516467" y="852593"/>
                  <a:pt x="511387" y="756920"/>
                  <a:pt x="491067" y="631613"/>
                </a:cubicBezTo>
                <a:cubicBezTo>
                  <a:pt x="470747" y="506306"/>
                  <a:pt x="402167" y="346286"/>
                  <a:pt x="358987" y="260773"/>
                </a:cubicBezTo>
                <a:cubicBezTo>
                  <a:pt x="315807" y="175260"/>
                  <a:pt x="254847" y="142240"/>
                  <a:pt x="231987" y="118533"/>
                </a:cubicBezTo>
                <a:cubicBezTo>
                  <a:pt x="209127" y="94826"/>
                  <a:pt x="221827" y="118533"/>
                  <a:pt x="221827" y="118533"/>
                </a:cubicBezTo>
                <a:lnTo>
                  <a:pt x="49107" y="133773"/>
                </a:lnTo>
                <a:cubicBezTo>
                  <a:pt x="20320" y="137160"/>
                  <a:pt x="49954" y="106680"/>
                  <a:pt x="49107" y="138853"/>
                </a:cubicBezTo>
                <a:cubicBezTo>
                  <a:pt x="48260" y="171026"/>
                  <a:pt x="44027" y="0"/>
                  <a:pt x="44027" y="326813"/>
                </a:cubicBezTo>
                <a:cubicBezTo>
                  <a:pt x="44027" y="653626"/>
                  <a:pt x="0" y="1893993"/>
                  <a:pt x="38947" y="2104813"/>
                </a:cubicBezTo>
                <a:close/>
              </a:path>
            </a:pathLst>
          </a:cu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154638" name="Connettore 1 27"/>
          <p:cNvCxnSpPr>
            <a:cxnSpLocks noChangeShapeType="1"/>
          </p:cNvCxnSpPr>
          <p:nvPr/>
        </p:nvCxnSpPr>
        <p:spPr bwMode="auto">
          <a:xfrm rot="5400000" flipH="1" flipV="1">
            <a:off x="5399882" y="2853531"/>
            <a:ext cx="387350" cy="1587"/>
          </a:xfrm>
          <a:prstGeom prst="line">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cxnSp>
        <p:nvCxnSpPr>
          <p:cNvPr id="154639" name="Connettore 1 28"/>
          <p:cNvCxnSpPr>
            <a:cxnSpLocks noChangeShapeType="1"/>
          </p:cNvCxnSpPr>
          <p:nvPr/>
        </p:nvCxnSpPr>
        <p:spPr bwMode="auto">
          <a:xfrm rot="5400000" flipH="1" flipV="1">
            <a:off x="5277644" y="3137694"/>
            <a:ext cx="387350" cy="1588"/>
          </a:xfrm>
          <a:prstGeom prst="line">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cxnSp>
        <p:nvCxnSpPr>
          <p:cNvPr id="154640" name="Connettore 2 16"/>
          <p:cNvCxnSpPr>
            <a:cxnSpLocks noChangeShapeType="1"/>
          </p:cNvCxnSpPr>
          <p:nvPr/>
        </p:nvCxnSpPr>
        <p:spPr bwMode="auto">
          <a:xfrm rot="5400000" flipH="1" flipV="1">
            <a:off x="5802313" y="2795588"/>
            <a:ext cx="352425"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54641" name="Connettore 2 17"/>
          <p:cNvCxnSpPr>
            <a:cxnSpLocks noChangeShapeType="1"/>
          </p:cNvCxnSpPr>
          <p:nvPr/>
        </p:nvCxnSpPr>
        <p:spPr bwMode="auto">
          <a:xfrm rot="5400000" flipH="1" flipV="1">
            <a:off x="5603082" y="2983706"/>
            <a:ext cx="354012"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54642" name="Connettore 1 24"/>
          <p:cNvCxnSpPr>
            <a:cxnSpLocks noChangeShapeType="1"/>
          </p:cNvCxnSpPr>
          <p:nvPr/>
        </p:nvCxnSpPr>
        <p:spPr bwMode="auto">
          <a:xfrm rot="5400000" flipH="1" flipV="1">
            <a:off x="5511800" y="2579688"/>
            <a:ext cx="387350" cy="0"/>
          </a:xfrm>
          <a:prstGeom prst="line">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sp>
        <p:nvSpPr>
          <p:cNvPr id="37" name="Figura a mano libera 36"/>
          <p:cNvSpPr/>
          <p:nvPr/>
        </p:nvSpPr>
        <p:spPr bwMode="auto">
          <a:xfrm>
            <a:off x="3536950" y="1593850"/>
            <a:ext cx="1627188" cy="3952875"/>
          </a:xfrm>
          <a:custGeom>
            <a:avLst/>
            <a:gdLst>
              <a:gd name="connsiteX0" fmla="*/ 67056 w 1653032"/>
              <a:gd name="connsiteY0" fmla="*/ 808736 h 3954272"/>
              <a:gd name="connsiteX1" fmla="*/ 463296 w 1653032"/>
              <a:gd name="connsiteY1" fmla="*/ 583184 h 3954272"/>
              <a:gd name="connsiteX2" fmla="*/ 1005840 w 1653032"/>
              <a:gd name="connsiteY2" fmla="*/ 345440 h 3954272"/>
              <a:gd name="connsiteX3" fmla="*/ 1231392 w 1653032"/>
              <a:gd name="connsiteY3" fmla="*/ 272288 h 3954272"/>
              <a:gd name="connsiteX4" fmla="*/ 1237488 w 1653032"/>
              <a:gd name="connsiteY4" fmla="*/ 266192 h 3954272"/>
              <a:gd name="connsiteX5" fmla="*/ 1274064 w 1653032"/>
              <a:gd name="connsiteY5" fmla="*/ 132080 h 3954272"/>
              <a:gd name="connsiteX6" fmla="*/ 1341120 w 1653032"/>
              <a:gd name="connsiteY6" fmla="*/ 46736 h 3954272"/>
              <a:gd name="connsiteX7" fmla="*/ 1493520 w 1653032"/>
              <a:gd name="connsiteY7" fmla="*/ 16256 h 3954272"/>
              <a:gd name="connsiteX8" fmla="*/ 1584960 w 1653032"/>
              <a:gd name="connsiteY8" fmla="*/ 95504 h 3954272"/>
              <a:gd name="connsiteX9" fmla="*/ 1639824 w 1653032"/>
              <a:gd name="connsiteY9" fmla="*/ 589280 h 3954272"/>
              <a:gd name="connsiteX10" fmla="*/ 1584960 w 1653032"/>
              <a:gd name="connsiteY10" fmla="*/ 1125728 h 3954272"/>
              <a:gd name="connsiteX11" fmla="*/ 1231392 w 1653032"/>
              <a:gd name="connsiteY11" fmla="*/ 1899920 h 3954272"/>
              <a:gd name="connsiteX12" fmla="*/ 999744 w 1653032"/>
              <a:gd name="connsiteY12" fmla="*/ 2387600 h 3954272"/>
              <a:gd name="connsiteX13" fmla="*/ 1072896 w 1653032"/>
              <a:gd name="connsiteY13" fmla="*/ 2411984 h 3954272"/>
              <a:gd name="connsiteX14" fmla="*/ 1072896 w 1653032"/>
              <a:gd name="connsiteY14" fmla="*/ 2418080 h 3954272"/>
              <a:gd name="connsiteX15" fmla="*/ 810768 w 1653032"/>
              <a:gd name="connsiteY15" fmla="*/ 2985008 h 3954272"/>
              <a:gd name="connsiteX16" fmla="*/ 798576 w 1653032"/>
              <a:gd name="connsiteY16" fmla="*/ 2997200 h 3954272"/>
              <a:gd name="connsiteX17" fmla="*/ 286512 w 1653032"/>
              <a:gd name="connsiteY17" fmla="*/ 3509264 h 3954272"/>
              <a:gd name="connsiteX18" fmla="*/ 274320 w 1653032"/>
              <a:gd name="connsiteY18" fmla="*/ 3509264 h 3954272"/>
              <a:gd name="connsiteX19" fmla="*/ 60960 w 1653032"/>
              <a:gd name="connsiteY19" fmla="*/ 3509264 h 3954272"/>
              <a:gd name="connsiteX20" fmla="*/ 60960 w 1653032"/>
              <a:gd name="connsiteY20" fmla="*/ 3503168 h 3954272"/>
              <a:gd name="connsiteX21" fmla="*/ 67056 w 1653032"/>
              <a:gd name="connsiteY21" fmla="*/ 808736 h 3954272"/>
              <a:gd name="connsiteX0" fmla="*/ 67056 w 1653032"/>
              <a:gd name="connsiteY0" fmla="*/ 808736 h 3954272"/>
              <a:gd name="connsiteX1" fmla="*/ 463296 w 1653032"/>
              <a:gd name="connsiteY1" fmla="*/ 583184 h 3954272"/>
              <a:gd name="connsiteX2" fmla="*/ 1005840 w 1653032"/>
              <a:gd name="connsiteY2" fmla="*/ 345440 h 3954272"/>
              <a:gd name="connsiteX3" fmla="*/ 1231392 w 1653032"/>
              <a:gd name="connsiteY3" fmla="*/ 272288 h 3954272"/>
              <a:gd name="connsiteX4" fmla="*/ 1237488 w 1653032"/>
              <a:gd name="connsiteY4" fmla="*/ 266192 h 3954272"/>
              <a:gd name="connsiteX5" fmla="*/ 1274064 w 1653032"/>
              <a:gd name="connsiteY5" fmla="*/ 132080 h 3954272"/>
              <a:gd name="connsiteX6" fmla="*/ 1341120 w 1653032"/>
              <a:gd name="connsiteY6" fmla="*/ 46736 h 3954272"/>
              <a:gd name="connsiteX7" fmla="*/ 1493520 w 1653032"/>
              <a:gd name="connsiteY7" fmla="*/ 16256 h 3954272"/>
              <a:gd name="connsiteX8" fmla="*/ 1584960 w 1653032"/>
              <a:gd name="connsiteY8" fmla="*/ 95504 h 3954272"/>
              <a:gd name="connsiteX9" fmla="*/ 1639824 w 1653032"/>
              <a:gd name="connsiteY9" fmla="*/ 589280 h 3954272"/>
              <a:gd name="connsiteX10" fmla="*/ 1584960 w 1653032"/>
              <a:gd name="connsiteY10" fmla="*/ 1125728 h 3954272"/>
              <a:gd name="connsiteX11" fmla="*/ 1231392 w 1653032"/>
              <a:gd name="connsiteY11" fmla="*/ 1899920 h 3954272"/>
              <a:gd name="connsiteX12" fmla="*/ 999744 w 1653032"/>
              <a:gd name="connsiteY12" fmla="*/ 2387600 h 3954272"/>
              <a:gd name="connsiteX13" fmla="*/ 1072896 w 1653032"/>
              <a:gd name="connsiteY13" fmla="*/ 2411984 h 3954272"/>
              <a:gd name="connsiteX14" fmla="*/ 1072896 w 1653032"/>
              <a:gd name="connsiteY14" fmla="*/ 2418080 h 3954272"/>
              <a:gd name="connsiteX15" fmla="*/ 810768 w 1653032"/>
              <a:gd name="connsiteY15" fmla="*/ 2985008 h 3954272"/>
              <a:gd name="connsiteX16" fmla="*/ 798576 w 1653032"/>
              <a:gd name="connsiteY16" fmla="*/ 2997200 h 3954272"/>
              <a:gd name="connsiteX17" fmla="*/ 286512 w 1653032"/>
              <a:gd name="connsiteY17" fmla="*/ 3509264 h 3954272"/>
              <a:gd name="connsiteX18" fmla="*/ 274320 w 1653032"/>
              <a:gd name="connsiteY18" fmla="*/ 3509264 h 3954272"/>
              <a:gd name="connsiteX19" fmla="*/ 60960 w 1653032"/>
              <a:gd name="connsiteY19" fmla="*/ 3509264 h 3954272"/>
              <a:gd name="connsiteX20" fmla="*/ 60960 w 1653032"/>
              <a:gd name="connsiteY20" fmla="*/ 3503168 h 3954272"/>
              <a:gd name="connsiteX21" fmla="*/ 67056 w 1653032"/>
              <a:gd name="connsiteY21" fmla="*/ 808736 h 3954272"/>
              <a:gd name="connsiteX0" fmla="*/ 41656 w 1627632"/>
              <a:gd name="connsiteY0" fmla="*/ 808736 h 3954272"/>
              <a:gd name="connsiteX1" fmla="*/ 437896 w 1627632"/>
              <a:gd name="connsiteY1" fmla="*/ 583184 h 3954272"/>
              <a:gd name="connsiteX2" fmla="*/ 980440 w 1627632"/>
              <a:gd name="connsiteY2" fmla="*/ 345440 h 3954272"/>
              <a:gd name="connsiteX3" fmla="*/ 1205992 w 1627632"/>
              <a:gd name="connsiteY3" fmla="*/ 272288 h 3954272"/>
              <a:gd name="connsiteX4" fmla="*/ 1212088 w 1627632"/>
              <a:gd name="connsiteY4" fmla="*/ 266192 h 3954272"/>
              <a:gd name="connsiteX5" fmla="*/ 1248664 w 1627632"/>
              <a:gd name="connsiteY5" fmla="*/ 132080 h 3954272"/>
              <a:gd name="connsiteX6" fmla="*/ 1315720 w 1627632"/>
              <a:gd name="connsiteY6" fmla="*/ 46736 h 3954272"/>
              <a:gd name="connsiteX7" fmla="*/ 1468120 w 1627632"/>
              <a:gd name="connsiteY7" fmla="*/ 16256 h 3954272"/>
              <a:gd name="connsiteX8" fmla="*/ 1559560 w 1627632"/>
              <a:gd name="connsiteY8" fmla="*/ 95504 h 3954272"/>
              <a:gd name="connsiteX9" fmla="*/ 1614424 w 1627632"/>
              <a:gd name="connsiteY9" fmla="*/ 589280 h 3954272"/>
              <a:gd name="connsiteX10" fmla="*/ 1559560 w 1627632"/>
              <a:gd name="connsiteY10" fmla="*/ 1125728 h 3954272"/>
              <a:gd name="connsiteX11" fmla="*/ 1205992 w 1627632"/>
              <a:gd name="connsiteY11" fmla="*/ 1899920 h 3954272"/>
              <a:gd name="connsiteX12" fmla="*/ 974344 w 1627632"/>
              <a:gd name="connsiteY12" fmla="*/ 2387600 h 3954272"/>
              <a:gd name="connsiteX13" fmla="*/ 1047496 w 1627632"/>
              <a:gd name="connsiteY13" fmla="*/ 2411984 h 3954272"/>
              <a:gd name="connsiteX14" fmla="*/ 1047496 w 1627632"/>
              <a:gd name="connsiteY14" fmla="*/ 2418080 h 3954272"/>
              <a:gd name="connsiteX15" fmla="*/ 785368 w 1627632"/>
              <a:gd name="connsiteY15" fmla="*/ 2985008 h 3954272"/>
              <a:gd name="connsiteX16" fmla="*/ 773176 w 1627632"/>
              <a:gd name="connsiteY16" fmla="*/ 2997200 h 3954272"/>
              <a:gd name="connsiteX17" fmla="*/ 261112 w 1627632"/>
              <a:gd name="connsiteY17" fmla="*/ 3509264 h 3954272"/>
              <a:gd name="connsiteX18" fmla="*/ 248920 w 1627632"/>
              <a:gd name="connsiteY18" fmla="*/ 3509264 h 3954272"/>
              <a:gd name="connsiteX19" fmla="*/ 35560 w 1627632"/>
              <a:gd name="connsiteY19" fmla="*/ 3509264 h 3954272"/>
              <a:gd name="connsiteX20" fmla="*/ 35560 w 1627632"/>
              <a:gd name="connsiteY20" fmla="*/ 3503168 h 3954272"/>
              <a:gd name="connsiteX21" fmla="*/ 41656 w 1627632"/>
              <a:gd name="connsiteY21" fmla="*/ 808736 h 3954272"/>
              <a:gd name="connsiteX0" fmla="*/ 41656 w 1627632"/>
              <a:gd name="connsiteY0" fmla="*/ 808736 h 3954272"/>
              <a:gd name="connsiteX1" fmla="*/ 437896 w 1627632"/>
              <a:gd name="connsiteY1" fmla="*/ 583184 h 3954272"/>
              <a:gd name="connsiteX2" fmla="*/ 980440 w 1627632"/>
              <a:gd name="connsiteY2" fmla="*/ 345440 h 3954272"/>
              <a:gd name="connsiteX3" fmla="*/ 1205992 w 1627632"/>
              <a:gd name="connsiteY3" fmla="*/ 272288 h 3954272"/>
              <a:gd name="connsiteX4" fmla="*/ 1212088 w 1627632"/>
              <a:gd name="connsiteY4" fmla="*/ 266192 h 3954272"/>
              <a:gd name="connsiteX5" fmla="*/ 1248664 w 1627632"/>
              <a:gd name="connsiteY5" fmla="*/ 132080 h 3954272"/>
              <a:gd name="connsiteX6" fmla="*/ 1315720 w 1627632"/>
              <a:gd name="connsiteY6" fmla="*/ 46736 h 3954272"/>
              <a:gd name="connsiteX7" fmla="*/ 1468120 w 1627632"/>
              <a:gd name="connsiteY7" fmla="*/ 16256 h 3954272"/>
              <a:gd name="connsiteX8" fmla="*/ 1559560 w 1627632"/>
              <a:gd name="connsiteY8" fmla="*/ 95504 h 3954272"/>
              <a:gd name="connsiteX9" fmla="*/ 1614424 w 1627632"/>
              <a:gd name="connsiteY9" fmla="*/ 589280 h 3954272"/>
              <a:gd name="connsiteX10" fmla="*/ 1559560 w 1627632"/>
              <a:gd name="connsiteY10" fmla="*/ 1125728 h 3954272"/>
              <a:gd name="connsiteX11" fmla="*/ 1205992 w 1627632"/>
              <a:gd name="connsiteY11" fmla="*/ 1899920 h 3954272"/>
              <a:gd name="connsiteX12" fmla="*/ 974344 w 1627632"/>
              <a:gd name="connsiteY12" fmla="*/ 2387600 h 3954272"/>
              <a:gd name="connsiteX13" fmla="*/ 1047496 w 1627632"/>
              <a:gd name="connsiteY13" fmla="*/ 2411984 h 3954272"/>
              <a:gd name="connsiteX14" fmla="*/ 1047496 w 1627632"/>
              <a:gd name="connsiteY14" fmla="*/ 2418080 h 3954272"/>
              <a:gd name="connsiteX15" fmla="*/ 785368 w 1627632"/>
              <a:gd name="connsiteY15" fmla="*/ 2985008 h 3954272"/>
              <a:gd name="connsiteX16" fmla="*/ 773176 w 1627632"/>
              <a:gd name="connsiteY16" fmla="*/ 2997200 h 3954272"/>
              <a:gd name="connsiteX17" fmla="*/ 261112 w 1627632"/>
              <a:gd name="connsiteY17" fmla="*/ 3509264 h 3954272"/>
              <a:gd name="connsiteX18" fmla="*/ 248920 w 1627632"/>
              <a:gd name="connsiteY18" fmla="*/ 3509264 h 3954272"/>
              <a:gd name="connsiteX19" fmla="*/ 35560 w 1627632"/>
              <a:gd name="connsiteY19" fmla="*/ 3509264 h 3954272"/>
              <a:gd name="connsiteX20" fmla="*/ 35560 w 1627632"/>
              <a:gd name="connsiteY20" fmla="*/ 3503168 h 3954272"/>
              <a:gd name="connsiteX21" fmla="*/ 41656 w 1627632"/>
              <a:gd name="connsiteY21" fmla="*/ 808736 h 3954272"/>
              <a:gd name="connsiteX0" fmla="*/ 41656 w 1627632"/>
              <a:gd name="connsiteY0" fmla="*/ 808736 h 3954272"/>
              <a:gd name="connsiteX1" fmla="*/ 437896 w 1627632"/>
              <a:gd name="connsiteY1" fmla="*/ 583184 h 3954272"/>
              <a:gd name="connsiteX2" fmla="*/ 980440 w 1627632"/>
              <a:gd name="connsiteY2" fmla="*/ 345440 h 3954272"/>
              <a:gd name="connsiteX3" fmla="*/ 1205992 w 1627632"/>
              <a:gd name="connsiteY3" fmla="*/ 272288 h 3954272"/>
              <a:gd name="connsiteX4" fmla="*/ 1212088 w 1627632"/>
              <a:gd name="connsiteY4" fmla="*/ 266192 h 3954272"/>
              <a:gd name="connsiteX5" fmla="*/ 1248664 w 1627632"/>
              <a:gd name="connsiteY5" fmla="*/ 132080 h 3954272"/>
              <a:gd name="connsiteX6" fmla="*/ 1315720 w 1627632"/>
              <a:gd name="connsiteY6" fmla="*/ 46736 h 3954272"/>
              <a:gd name="connsiteX7" fmla="*/ 1468120 w 1627632"/>
              <a:gd name="connsiteY7" fmla="*/ 16256 h 3954272"/>
              <a:gd name="connsiteX8" fmla="*/ 1559560 w 1627632"/>
              <a:gd name="connsiteY8" fmla="*/ 95504 h 3954272"/>
              <a:gd name="connsiteX9" fmla="*/ 1614424 w 1627632"/>
              <a:gd name="connsiteY9" fmla="*/ 589280 h 3954272"/>
              <a:gd name="connsiteX10" fmla="*/ 1559560 w 1627632"/>
              <a:gd name="connsiteY10" fmla="*/ 1125728 h 3954272"/>
              <a:gd name="connsiteX11" fmla="*/ 1205992 w 1627632"/>
              <a:gd name="connsiteY11" fmla="*/ 1899920 h 3954272"/>
              <a:gd name="connsiteX12" fmla="*/ 974344 w 1627632"/>
              <a:gd name="connsiteY12" fmla="*/ 2387600 h 3954272"/>
              <a:gd name="connsiteX13" fmla="*/ 1047496 w 1627632"/>
              <a:gd name="connsiteY13" fmla="*/ 2411984 h 3954272"/>
              <a:gd name="connsiteX14" fmla="*/ 1047496 w 1627632"/>
              <a:gd name="connsiteY14" fmla="*/ 2418080 h 3954272"/>
              <a:gd name="connsiteX15" fmla="*/ 785368 w 1627632"/>
              <a:gd name="connsiteY15" fmla="*/ 2985008 h 3954272"/>
              <a:gd name="connsiteX16" fmla="*/ 773176 w 1627632"/>
              <a:gd name="connsiteY16" fmla="*/ 2997200 h 3954272"/>
              <a:gd name="connsiteX17" fmla="*/ 261112 w 1627632"/>
              <a:gd name="connsiteY17" fmla="*/ 3509264 h 3954272"/>
              <a:gd name="connsiteX18" fmla="*/ 248920 w 1627632"/>
              <a:gd name="connsiteY18" fmla="*/ 3509264 h 3954272"/>
              <a:gd name="connsiteX19" fmla="*/ 29464 w 1627632"/>
              <a:gd name="connsiteY19" fmla="*/ 3794252 h 3954272"/>
              <a:gd name="connsiteX20" fmla="*/ 35560 w 1627632"/>
              <a:gd name="connsiteY20" fmla="*/ 3509264 h 3954272"/>
              <a:gd name="connsiteX21" fmla="*/ 35560 w 1627632"/>
              <a:gd name="connsiteY21" fmla="*/ 3503168 h 3954272"/>
              <a:gd name="connsiteX22" fmla="*/ 41656 w 1627632"/>
              <a:gd name="connsiteY22" fmla="*/ 808736 h 3954272"/>
              <a:gd name="connsiteX0" fmla="*/ 41656 w 1627632"/>
              <a:gd name="connsiteY0" fmla="*/ 808736 h 3954272"/>
              <a:gd name="connsiteX1" fmla="*/ 437896 w 1627632"/>
              <a:gd name="connsiteY1" fmla="*/ 583184 h 3954272"/>
              <a:gd name="connsiteX2" fmla="*/ 980440 w 1627632"/>
              <a:gd name="connsiteY2" fmla="*/ 345440 h 3954272"/>
              <a:gd name="connsiteX3" fmla="*/ 1205992 w 1627632"/>
              <a:gd name="connsiteY3" fmla="*/ 272288 h 3954272"/>
              <a:gd name="connsiteX4" fmla="*/ 1212088 w 1627632"/>
              <a:gd name="connsiteY4" fmla="*/ 266192 h 3954272"/>
              <a:gd name="connsiteX5" fmla="*/ 1248664 w 1627632"/>
              <a:gd name="connsiteY5" fmla="*/ 132080 h 3954272"/>
              <a:gd name="connsiteX6" fmla="*/ 1315720 w 1627632"/>
              <a:gd name="connsiteY6" fmla="*/ 46736 h 3954272"/>
              <a:gd name="connsiteX7" fmla="*/ 1468120 w 1627632"/>
              <a:gd name="connsiteY7" fmla="*/ 16256 h 3954272"/>
              <a:gd name="connsiteX8" fmla="*/ 1559560 w 1627632"/>
              <a:gd name="connsiteY8" fmla="*/ 95504 h 3954272"/>
              <a:gd name="connsiteX9" fmla="*/ 1614424 w 1627632"/>
              <a:gd name="connsiteY9" fmla="*/ 589280 h 3954272"/>
              <a:gd name="connsiteX10" fmla="*/ 1559560 w 1627632"/>
              <a:gd name="connsiteY10" fmla="*/ 1125728 h 3954272"/>
              <a:gd name="connsiteX11" fmla="*/ 1205992 w 1627632"/>
              <a:gd name="connsiteY11" fmla="*/ 1899920 h 3954272"/>
              <a:gd name="connsiteX12" fmla="*/ 974344 w 1627632"/>
              <a:gd name="connsiteY12" fmla="*/ 2387600 h 3954272"/>
              <a:gd name="connsiteX13" fmla="*/ 1047496 w 1627632"/>
              <a:gd name="connsiteY13" fmla="*/ 2411984 h 3954272"/>
              <a:gd name="connsiteX14" fmla="*/ 1047496 w 1627632"/>
              <a:gd name="connsiteY14" fmla="*/ 2418080 h 3954272"/>
              <a:gd name="connsiteX15" fmla="*/ 785368 w 1627632"/>
              <a:gd name="connsiteY15" fmla="*/ 2985008 h 3954272"/>
              <a:gd name="connsiteX16" fmla="*/ 773176 w 1627632"/>
              <a:gd name="connsiteY16" fmla="*/ 2997200 h 3954272"/>
              <a:gd name="connsiteX17" fmla="*/ 261112 w 1627632"/>
              <a:gd name="connsiteY17" fmla="*/ 3509264 h 3954272"/>
              <a:gd name="connsiteX18" fmla="*/ 248920 w 1627632"/>
              <a:gd name="connsiteY18" fmla="*/ 3509264 h 3954272"/>
              <a:gd name="connsiteX19" fmla="*/ 29464 w 1627632"/>
              <a:gd name="connsiteY19" fmla="*/ 3794252 h 3954272"/>
              <a:gd name="connsiteX20" fmla="*/ 35560 w 1627632"/>
              <a:gd name="connsiteY20" fmla="*/ 3509264 h 3954272"/>
              <a:gd name="connsiteX21" fmla="*/ 35560 w 1627632"/>
              <a:gd name="connsiteY21" fmla="*/ 3503168 h 3954272"/>
              <a:gd name="connsiteX22" fmla="*/ 41656 w 1627632"/>
              <a:gd name="connsiteY22" fmla="*/ 808736 h 395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7632" h="3954272">
                <a:moveTo>
                  <a:pt x="41656" y="808736"/>
                </a:moveTo>
                <a:cubicBezTo>
                  <a:pt x="29464" y="828040"/>
                  <a:pt x="281432" y="660400"/>
                  <a:pt x="437896" y="583184"/>
                </a:cubicBezTo>
                <a:cubicBezTo>
                  <a:pt x="594360" y="505968"/>
                  <a:pt x="852424" y="397256"/>
                  <a:pt x="980440" y="345440"/>
                </a:cubicBezTo>
                <a:cubicBezTo>
                  <a:pt x="1108456" y="293624"/>
                  <a:pt x="1167384" y="285496"/>
                  <a:pt x="1205992" y="272288"/>
                </a:cubicBezTo>
                <a:cubicBezTo>
                  <a:pt x="1244600" y="259080"/>
                  <a:pt x="1204976" y="289560"/>
                  <a:pt x="1212088" y="266192"/>
                </a:cubicBezTo>
                <a:cubicBezTo>
                  <a:pt x="1219200" y="242824"/>
                  <a:pt x="1231392" y="168656"/>
                  <a:pt x="1248664" y="132080"/>
                </a:cubicBezTo>
                <a:cubicBezTo>
                  <a:pt x="1265936" y="95504"/>
                  <a:pt x="1279144" y="66040"/>
                  <a:pt x="1315720" y="46736"/>
                </a:cubicBezTo>
                <a:cubicBezTo>
                  <a:pt x="1352296" y="27432"/>
                  <a:pt x="1427480" y="8128"/>
                  <a:pt x="1468120" y="16256"/>
                </a:cubicBezTo>
                <a:cubicBezTo>
                  <a:pt x="1508760" y="24384"/>
                  <a:pt x="1535176" y="0"/>
                  <a:pt x="1559560" y="95504"/>
                </a:cubicBezTo>
                <a:cubicBezTo>
                  <a:pt x="1583944" y="191008"/>
                  <a:pt x="1614424" y="417576"/>
                  <a:pt x="1614424" y="589280"/>
                </a:cubicBezTo>
                <a:cubicBezTo>
                  <a:pt x="1614424" y="760984"/>
                  <a:pt x="1627632" y="907288"/>
                  <a:pt x="1559560" y="1125728"/>
                </a:cubicBezTo>
                <a:cubicBezTo>
                  <a:pt x="1491488" y="1344168"/>
                  <a:pt x="1303528" y="1689608"/>
                  <a:pt x="1205992" y="1899920"/>
                </a:cubicBezTo>
                <a:cubicBezTo>
                  <a:pt x="1108456" y="2110232"/>
                  <a:pt x="1000760" y="2302256"/>
                  <a:pt x="974344" y="2387600"/>
                </a:cubicBezTo>
                <a:cubicBezTo>
                  <a:pt x="978408" y="2387600"/>
                  <a:pt x="1035304" y="2406904"/>
                  <a:pt x="1047496" y="2411984"/>
                </a:cubicBezTo>
                <a:cubicBezTo>
                  <a:pt x="1059688" y="2417064"/>
                  <a:pt x="1091184" y="2322576"/>
                  <a:pt x="1047496" y="2418080"/>
                </a:cubicBezTo>
                <a:cubicBezTo>
                  <a:pt x="1003808" y="2513584"/>
                  <a:pt x="831088" y="2888488"/>
                  <a:pt x="785368" y="2985008"/>
                </a:cubicBezTo>
                <a:cubicBezTo>
                  <a:pt x="739648" y="3081528"/>
                  <a:pt x="773176" y="2997200"/>
                  <a:pt x="773176" y="2997200"/>
                </a:cubicBezTo>
                <a:lnTo>
                  <a:pt x="261112" y="3509264"/>
                </a:lnTo>
                <a:cubicBezTo>
                  <a:pt x="173736" y="3594608"/>
                  <a:pt x="248920" y="3509264"/>
                  <a:pt x="248920" y="3509264"/>
                </a:cubicBezTo>
                <a:lnTo>
                  <a:pt x="29464" y="3794252"/>
                </a:lnTo>
                <a:cubicBezTo>
                  <a:pt x="35306" y="3649726"/>
                  <a:pt x="33528" y="3604260"/>
                  <a:pt x="35560" y="3509264"/>
                </a:cubicBezTo>
                <a:cubicBezTo>
                  <a:pt x="0" y="3508248"/>
                  <a:pt x="36576" y="3954272"/>
                  <a:pt x="35560" y="3503168"/>
                </a:cubicBezTo>
                <a:cubicBezTo>
                  <a:pt x="34544" y="3052064"/>
                  <a:pt x="29464" y="1325880"/>
                  <a:pt x="41656" y="808736"/>
                </a:cubicBezTo>
                <a:close/>
              </a:path>
            </a:pathLst>
          </a:custGeom>
          <a:solidFill>
            <a:srgbClr val="0066FF">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8" name="Figura a mano libera 37"/>
          <p:cNvSpPr/>
          <p:nvPr/>
        </p:nvSpPr>
        <p:spPr bwMode="auto">
          <a:xfrm>
            <a:off x="5254625" y="1468438"/>
            <a:ext cx="561975" cy="2392362"/>
          </a:xfrm>
          <a:custGeom>
            <a:avLst/>
            <a:gdLst>
              <a:gd name="connsiteX0" fmla="*/ 0 w 1732280"/>
              <a:gd name="connsiteY0" fmla="*/ 261112 h 2108200"/>
              <a:gd name="connsiteX1" fmla="*/ 487680 w 1732280"/>
              <a:gd name="connsiteY1" fmla="*/ 72136 h 2108200"/>
              <a:gd name="connsiteX2" fmla="*/ 908304 w 1732280"/>
              <a:gd name="connsiteY2" fmla="*/ 5080 h 2108200"/>
              <a:gd name="connsiteX3" fmla="*/ 1335024 w 1732280"/>
              <a:gd name="connsiteY3" fmla="*/ 102616 h 2108200"/>
              <a:gd name="connsiteX4" fmla="*/ 1597152 w 1732280"/>
              <a:gd name="connsiteY4" fmla="*/ 376936 h 2108200"/>
              <a:gd name="connsiteX5" fmla="*/ 1725168 w 1732280"/>
              <a:gd name="connsiteY5" fmla="*/ 767080 h 2108200"/>
              <a:gd name="connsiteX6" fmla="*/ 1639824 w 1732280"/>
              <a:gd name="connsiteY6" fmla="*/ 1394968 h 2108200"/>
              <a:gd name="connsiteX7" fmla="*/ 1414272 w 1732280"/>
              <a:gd name="connsiteY7" fmla="*/ 1870456 h 2108200"/>
              <a:gd name="connsiteX8" fmla="*/ 1304544 w 1732280"/>
              <a:gd name="connsiteY8" fmla="*/ 2108200 h 2108200"/>
              <a:gd name="connsiteX0" fmla="*/ 0 w 1244600"/>
              <a:gd name="connsiteY0" fmla="*/ 72136 h 2108200"/>
              <a:gd name="connsiteX1" fmla="*/ 420624 w 1244600"/>
              <a:gd name="connsiteY1" fmla="*/ 5080 h 2108200"/>
              <a:gd name="connsiteX2" fmla="*/ 847344 w 1244600"/>
              <a:gd name="connsiteY2" fmla="*/ 102616 h 2108200"/>
              <a:gd name="connsiteX3" fmla="*/ 1109472 w 1244600"/>
              <a:gd name="connsiteY3" fmla="*/ 376936 h 2108200"/>
              <a:gd name="connsiteX4" fmla="*/ 1237488 w 1244600"/>
              <a:gd name="connsiteY4" fmla="*/ 767080 h 2108200"/>
              <a:gd name="connsiteX5" fmla="*/ 1152144 w 1244600"/>
              <a:gd name="connsiteY5" fmla="*/ 1394968 h 2108200"/>
              <a:gd name="connsiteX6" fmla="*/ 926592 w 1244600"/>
              <a:gd name="connsiteY6" fmla="*/ 1870456 h 2108200"/>
              <a:gd name="connsiteX7" fmla="*/ 816864 w 1244600"/>
              <a:gd name="connsiteY7" fmla="*/ 2108200 h 2108200"/>
              <a:gd name="connsiteX0" fmla="*/ 0 w 823976"/>
              <a:gd name="connsiteY0" fmla="*/ 0 h 2103120"/>
              <a:gd name="connsiteX1" fmla="*/ 426720 w 823976"/>
              <a:gd name="connsiteY1" fmla="*/ 97536 h 2103120"/>
              <a:gd name="connsiteX2" fmla="*/ 688848 w 823976"/>
              <a:gd name="connsiteY2" fmla="*/ 371856 h 2103120"/>
              <a:gd name="connsiteX3" fmla="*/ 816864 w 823976"/>
              <a:gd name="connsiteY3" fmla="*/ 762000 h 2103120"/>
              <a:gd name="connsiteX4" fmla="*/ 731520 w 823976"/>
              <a:gd name="connsiteY4" fmla="*/ 1389888 h 2103120"/>
              <a:gd name="connsiteX5" fmla="*/ 505968 w 823976"/>
              <a:gd name="connsiteY5" fmla="*/ 1865376 h 2103120"/>
              <a:gd name="connsiteX6" fmla="*/ 396240 w 823976"/>
              <a:gd name="connsiteY6" fmla="*/ 2103120 h 2103120"/>
              <a:gd name="connsiteX0" fmla="*/ 30480 w 427736"/>
              <a:gd name="connsiteY0" fmla="*/ 0 h 2005584"/>
              <a:gd name="connsiteX1" fmla="*/ 292608 w 427736"/>
              <a:gd name="connsiteY1" fmla="*/ 274320 h 2005584"/>
              <a:gd name="connsiteX2" fmla="*/ 420624 w 427736"/>
              <a:gd name="connsiteY2" fmla="*/ 664464 h 2005584"/>
              <a:gd name="connsiteX3" fmla="*/ 335280 w 427736"/>
              <a:gd name="connsiteY3" fmla="*/ 1292352 h 2005584"/>
              <a:gd name="connsiteX4" fmla="*/ 109728 w 427736"/>
              <a:gd name="connsiteY4" fmla="*/ 1767840 h 2005584"/>
              <a:gd name="connsiteX5" fmla="*/ 0 w 427736"/>
              <a:gd name="connsiteY5" fmla="*/ 2005584 h 2005584"/>
              <a:gd name="connsiteX0" fmla="*/ 96520 w 493776"/>
              <a:gd name="connsiteY0" fmla="*/ 0 h 2391664"/>
              <a:gd name="connsiteX1" fmla="*/ 358648 w 493776"/>
              <a:gd name="connsiteY1" fmla="*/ 274320 h 2391664"/>
              <a:gd name="connsiteX2" fmla="*/ 486664 w 493776"/>
              <a:gd name="connsiteY2" fmla="*/ 664464 h 2391664"/>
              <a:gd name="connsiteX3" fmla="*/ 401320 w 493776"/>
              <a:gd name="connsiteY3" fmla="*/ 1292352 h 2391664"/>
              <a:gd name="connsiteX4" fmla="*/ 175768 w 493776"/>
              <a:gd name="connsiteY4" fmla="*/ 1767840 h 2391664"/>
              <a:gd name="connsiteX5" fmla="*/ 0 w 493776"/>
              <a:gd name="connsiteY5" fmla="*/ 2391664 h 2391664"/>
              <a:gd name="connsiteX0" fmla="*/ 165439 w 562695"/>
              <a:gd name="connsiteY0" fmla="*/ 0 h 2391664"/>
              <a:gd name="connsiteX1" fmla="*/ 427567 w 562695"/>
              <a:gd name="connsiteY1" fmla="*/ 274320 h 2391664"/>
              <a:gd name="connsiteX2" fmla="*/ 555583 w 562695"/>
              <a:gd name="connsiteY2" fmla="*/ 664464 h 2391664"/>
              <a:gd name="connsiteX3" fmla="*/ 470239 w 562695"/>
              <a:gd name="connsiteY3" fmla="*/ 1292352 h 2391664"/>
              <a:gd name="connsiteX4" fmla="*/ 244687 w 562695"/>
              <a:gd name="connsiteY4" fmla="*/ 1767840 h 2391664"/>
              <a:gd name="connsiteX5" fmla="*/ 29295 w 562695"/>
              <a:gd name="connsiteY5" fmla="*/ 2269744 h 2391664"/>
              <a:gd name="connsiteX6" fmla="*/ 68919 w 562695"/>
              <a:gd name="connsiteY6" fmla="*/ 2391664 h 239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95" h="2391664">
                <a:moveTo>
                  <a:pt x="165439" y="0"/>
                </a:moveTo>
                <a:cubicBezTo>
                  <a:pt x="280247" y="61976"/>
                  <a:pt x="362543" y="163576"/>
                  <a:pt x="427567" y="274320"/>
                </a:cubicBezTo>
                <a:cubicBezTo>
                  <a:pt x="492591" y="385064"/>
                  <a:pt x="548471" y="494792"/>
                  <a:pt x="555583" y="664464"/>
                </a:cubicBezTo>
                <a:cubicBezTo>
                  <a:pt x="562695" y="834136"/>
                  <a:pt x="522055" y="1108456"/>
                  <a:pt x="470239" y="1292352"/>
                </a:cubicBezTo>
                <a:cubicBezTo>
                  <a:pt x="418423" y="1476248"/>
                  <a:pt x="318178" y="1604941"/>
                  <a:pt x="244687" y="1767840"/>
                </a:cubicBezTo>
                <a:cubicBezTo>
                  <a:pt x="171196" y="1930739"/>
                  <a:pt x="58590" y="2165773"/>
                  <a:pt x="29295" y="2269744"/>
                </a:cubicBezTo>
                <a:cubicBezTo>
                  <a:pt x="0" y="2373715"/>
                  <a:pt x="77555" y="2358644"/>
                  <a:pt x="68919" y="2391664"/>
                </a:cubicBezTo>
              </a:path>
            </a:pathLst>
          </a:custGeom>
          <a:noFill/>
          <a:ln w="28575" cap="flat" cmpd="sng" algn="ctr">
            <a:solidFill>
              <a:srgbClr val="FF66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54645" name="Gruppo 44"/>
          <p:cNvGrpSpPr>
            <a:grpSpLocks/>
          </p:cNvGrpSpPr>
          <p:nvPr/>
        </p:nvGrpSpPr>
        <p:grpSpPr bwMode="auto">
          <a:xfrm>
            <a:off x="5334000" y="2565400"/>
            <a:ext cx="3565525" cy="1285875"/>
            <a:chOff x="5334000" y="2565400"/>
            <a:chExt cx="3566160" cy="1285240"/>
          </a:xfrm>
          <a:effectLst>
            <a:outerShdw blurRad="50800" dist="38100" dir="2700000" algn="tl" rotWithShape="0">
              <a:prstClr val="black">
                <a:alpha val="40000"/>
              </a:prstClr>
            </a:outerShdw>
          </a:effectLst>
        </p:grpSpPr>
        <p:sp>
          <p:nvSpPr>
            <p:cNvPr id="39" name="Figura a mano libera 38"/>
            <p:cNvSpPr/>
            <p:nvPr/>
          </p:nvSpPr>
          <p:spPr bwMode="auto">
            <a:xfrm>
              <a:off x="5334000" y="2565400"/>
              <a:ext cx="3566160" cy="1285240"/>
            </a:xfrm>
            <a:custGeom>
              <a:avLst/>
              <a:gdLst>
                <a:gd name="connsiteX0" fmla="*/ 0 w 3566160"/>
                <a:gd name="connsiteY0" fmla="*/ 1285240 h 1285240"/>
                <a:gd name="connsiteX1" fmla="*/ 345440 w 3566160"/>
                <a:gd name="connsiteY1" fmla="*/ 1137920 h 1285240"/>
                <a:gd name="connsiteX2" fmla="*/ 1122680 w 3566160"/>
                <a:gd name="connsiteY2" fmla="*/ 751840 h 1285240"/>
                <a:gd name="connsiteX3" fmla="*/ 1940560 w 3566160"/>
                <a:gd name="connsiteY3" fmla="*/ 421640 h 1285240"/>
                <a:gd name="connsiteX4" fmla="*/ 2712720 w 3566160"/>
                <a:gd name="connsiteY4" fmla="*/ 167640 h 1285240"/>
                <a:gd name="connsiteX5" fmla="*/ 3566160 w 3566160"/>
                <a:gd name="connsiteY5" fmla="*/ 0 h 128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6160" h="1285240">
                  <a:moveTo>
                    <a:pt x="0" y="1285240"/>
                  </a:moveTo>
                  <a:cubicBezTo>
                    <a:pt x="79163" y="1256030"/>
                    <a:pt x="158327" y="1226820"/>
                    <a:pt x="345440" y="1137920"/>
                  </a:cubicBezTo>
                  <a:cubicBezTo>
                    <a:pt x="532553" y="1049020"/>
                    <a:pt x="856827" y="871220"/>
                    <a:pt x="1122680" y="751840"/>
                  </a:cubicBezTo>
                  <a:cubicBezTo>
                    <a:pt x="1388533" y="632460"/>
                    <a:pt x="1675553" y="519007"/>
                    <a:pt x="1940560" y="421640"/>
                  </a:cubicBezTo>
                  <a:cubicBezTo>
                    <a:pt x="2205567" y="324273"/>
                    <a:pt x="2441787" y="237913"/>
                    <a:pt x="2712720" y="167640"/>
                  </a:cubicBezTo>
                  <a:cubicBezTo>
                    <a:pt x="2983653" y="97367"/>
                    <a:pt x="3274906" y="48683"/>
                    <a:pt x="3566160" y="0"/>
                  </a:cubicBezTo>
                </a:path>
              </a:pathLst>
            </a:custGeom>
            <a:noFill/>
            <a:ln w="28575" cap="flat" cmpd="sng" algn="ctr">
              <a:solidFill>
                <a:srgbClr val="FF66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46" name="Gruppo 43"/>
            <p:cNvGrpSpPr>
              <a:grpSpLocks/>
            </p:cNvGrpSpPr>
            <p:nvPr/>
          </p:nvGrpSpPr>
          <p:grpSpPr bwMode="auto">
            <a:xfrm rot="-798639">
              <a:off x="7509714" y="2684336"/>
              <a:ext cx="556662" cy="261481"/>
              <a:chOff x="7692594" y="2430336"/>
              <a:chExt cx="556662" cy="261481"/>
            </a:xfrm>
          </p:grpSpPr>
          <p:sp>
            <p:nvSpPr>
              <p:cNvPr id="42" name="Rettangolo 41"/>
              <p:cNvSpPr/>
              <p:nvPr/>
            </p:nvSpPr>
            <p:spPr bwMode="auto">
              <a:xfrm>
                <a:off x="7732490" y="2463111"/>
                <a:ext cx="487450" cy="177712"/>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48" name="CasellaDiTesto 42"/>
              <p:cNvSpPr txBox="1">
                <a:spLocks noChangeArrowheads="1"/>
              </p:cNvSpPr>
              <p:nvPr/>
            </p:nvSpPr>
            <p:spPr bwMode="auto">
              <a:xfrm>
                <a:off x="7692594" y="2430336"/>
                <a:ext cx="556662" cy="261481"/>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700 °C</a:t>
                </a:r>
                <a:endParaRPr lang="en-GB" sz="1100">
                  <a:solidFill>
                    <a:schemeClr val="tx1"/>
                  </a:solidFill>
                  <a:effectLst/>
                  <a:latin typeface="Calibri" pitchFamily="34" charset="0"/>
                </a:endParaRPr>
              </a:p>
            </p:txBody>
          </p:sp>
        </p:grpSp>
      </p:grpSp>
      <p:grpSp>
        <p:nvGrpSpPr>
          <p:cNvPr id="154646" name="Gruppo 48"/>
          <p:cNvGrpSpPr>
            <a:grpSpLocks/>
          </p:cNvGrpSpPr>
          <p:nvPr/>
        </p:nvGrpSpPr>
        <p:grpSpPr bwMode="auto">
          <a:xfrm>
            <a:off x="3619500" y="1366838"/>
            <a:ext cx="1800225" cy="488950"/>
            <a:chOff x="3618868" y="1366520"/>
            <a:chExt cx="1800476" cy="489712"/>
          </a:xfrm>
          <a:effectLst>
            <a:outerShdw blurRad="50800" dist="38100" dir="2700000" algn="tl" rotWithShape="0">
              <a:prstClr val="black">
                <a:alpha val="40000"/>
              </a:prstClr>
            </a:outerShdw>
          </a:effectLst>
        </p:grpSpPr>
        <p:sp>
          <p:nvSpPr>
            <p:cNvPr id="30" name="Figura a mano libera 29"/>
            <p:cNvSpPr/>
            <p:nvPr/>
          </p:nvSpPr>
          <p:spPr bwMode="auto">
            <a:xfrm>
              <a:off x="3618868" y="1366520"/>
              <a:ext cx="1800476" cy="489712"/>
            </a:xfrm>
            <a:custGeom>
              <a:avLst/>
              <a:gdLst>
                <a:gd name="connsiteX0" fmla="*/ 0 w 1732280"/>
                <a:gd name="connsiteY0" fmla="*/ 261112 h 2108200"/>
                <a:gd name="connsiteX1" fmla="*/ 487680 w 1732280"/>
                <a:gd name="connsiteY1" fmla="*/ 72136 h 2108200"/>
                <a:gd name="connsiteX2" fmla="*/ 908304 w 1732280"/>
                <a:gd name="connsiteY2" fmla="*/ 5080 h 2108200"/>
                <a:gd name="connsiteX3" fmla="*/ 1335024 w 1732280"/>
                <a:gd name="connsiteY3" fmla="*/ 102616 h 2108200"/>
                <a:gd name="connsiteX4" fmla="*/ 1597152 w 1732280"/>
                <a:gd name="connsiteY4" fmla="*/ 376936 h 2108200"/>
                <a:gd name="connsiteX5" fmla="*/ 1725168 w 1732280"/>
                <a:gd name="connsiteY5" fmla="*/ 767080 h 2108200"/>
                <a:gd name="connsiteX6" fmla="*/ 1639824 w 1732280"/>
                <a:gd name="connsiteY6" fmla="*/ 1394968 h 2108200"/>
                <a:gd name="connsiteX7" fmla="*/ 1414272 w 1732280"/>
                <a:gd name="connsiteY7" fmla="*/ 1870456 h 2108200"/>
                <a:gd name="connsiteX8" fmla="*/ 1304544 w 1732280"/>
                <a:gd name="connsiteY8" fmla="*/ 2108200 h 2108200"/>
                <a:gd name="connsiteX0" fmla="*/ 0 w 1732280"/>
                <a:gd name="connsiteY0" fmla="*/ 261112 h 1870456"/>
                <a:gd name="connsiteX1" fmla="*/ 487680 w 1732280"/>
                <a:gd name="connsiteY1" fmla="*/ 72136 h 1870456"/>
                <a:gd name="connsiteX2" fmla="*/ 908304 w 1732280"/>
                <a:gd name="connsiteY2" fmla="*/ 5080 h 1870456"/>
                <a:gd name="connsiteX3" fmla="*/ 1335024 w 1732280"/>
                <a:gd name="connsiteY3" fmla="*/ 102616 h 1870456"/>
                <a:gd name="connsiteX4" fmla="*/ 1597152 w 1732280"/>
                <a:gd name="connsiteY4" fmla="*/ 376936 h 1870456"/>
                <a:gd name="connsiteX5" fmla="*/ 1725168 w 1732280"/>
                <a:gd name="connsiteY5" fmla="*/ 767080 h 1870456"/>
                <a:gd name="connsiteX6" fmla="*/ 1639824 w 1732280"/>
                <a:gd name="connsiteY6" fmla="*/ 1394968 h 1870456"/>
                <a:gd name="connsiteX7" fmla="*/ 1414272 w 1732280"/>
                <a:gd name="connsiteY7" fmla="*/ 1870456 h 1870456"/>
                <a:gd name="connsiteX0" fmla="*/ 0 w 1732280"/>
                <a:gd name="connsiteY0" fmla="*/ 261112 h 1394968"/>
                <a:gd name="connsiteX1" fmla="*/ 487680 w 1732280"/>
                <a:gd name="connsiteY1" fmla="*/ 72136 h 1394968"/>
                <a:gd name="connsiteX2" fmla="*/ 908304 w 1732280"/>
                <a:gd name="connsiteY2" fmla="*/ 5080 h 1394968"/>
                <a:gd name="connsiteX3" fmla="*/ 1335024 w 1732280"/>
                <a:gd name="connsiteY3" fmla="*/ 102616 h 1394968"/>
                <a:gd name="connsiteX4" fmla="*/ 1597152 w 1732280"/>
                <a:gd name="connsiteY4" fmla="*/ 376936 h 1394968"/>
                <a:gd name="connsiteX5" fmla="*/ 1725168 w 1732280"/>
                <a:gd name="connsiteY5" fmla="*/ 767080 h 1394968"/>
                <a:gd name="connsiteX6" fmla="*/ 1639824 w 1732280"/>
                <a:gd name="connsiteY6" fmla="*/ 1394968 h 1394968"/>
                <a:gd name="connsiteX0" fmla="*/ 0 w 1725168"/>
                <a:gd name="connsiteY0" fmla="*/ 261112 h 767080"/>
                <a:gd name="connsiteX1" fmla="*/ 487680 w 1725168"/>
                <a:gd name="connsiteY1" fmla="*/ 72136 h 767080"/>
                <a:gd name="connsiteX2" fmla="*/ 908304 w 1725168"/>
                <a:gd name="connsiteY2" fmla="*/ 5080 h 767080"/>
                <a:gd name="connsiteX3" fmla="*/ 1335024 w 1725168"/>
                <a:gd name="connsiteY3" fmla="*/ 102616 h 767080"/>
                <a:gd name="connsiteX4" fmla="*/ 1597152 w 1725168"/>
                <a:gd name="connsiteY4" fmla="*/ 376936 h 767080"/>
                <a:gd name="connsiteX5" fmla="*/ 1725168 w 1725168"/>
                <a:gd name="connsiteY5" fmla="*/ 767080 h 767080"/>
                <a:gd name="connsiteX0" fmla="*/ 0 w 1597152"/>
                <a:gd name="connsiteY0" fmla="*/ 261112 h 376936"/>
                <a:gd name="connsiteX1" fmla="*/ 487680 w 1597152"/>
                <a:gd name="connsiteY1" fmla="*/ 72136 h 376936"/>
                <a:gd name="connsiteX2" fmla="*/ 908304 w 1597152"/>
                <a:gd name="connsiteY2" fmla="*/ 5080 h 376936"/>
                <a:gd name="connsiteX3" fmla="*/ 1335024 w 1597152"/>
                <a:gd name="connsiteY3" fmla="*/ 102616 h 376936"/>
                <a:gd name="connsiteX4" fmla="*/ 1597152 w 1597152"/>
                <a:gd name="connsiteY4" fmla="*/ 376936 h 376936"/>
                <a:gd name="connsiteX0" fmla="*/ 0 w 1335024"/>
                <a:gd name="connsiteY0" fmla="*/ 261112 h 261112"/>
                <a:gd name="connsiteX1" fmla="*/ 487680 w 1335024"/>
                <a:gd name="connsiteY1" fmla="*/ 72136 h 261112"/>
                <a:gd name="connsiteX2" fmla="*/ 908304 w 1335024"/>
                <a:gd name="connsiteY2" fmla="*/ 5080 h 261112"/>
                <a:gd name="connsiteX3" fmla="*/ 1335024 w 1335024"/>
                <a:gd name="connsiteY3" fmla="*/ 102616 h 261112"/>
                <a:gd name="connsiteX0" fmla="*/ 0 w 1799844"/>
                <a:gd name="connsiteY0" fmla="*/ 498348 h 498348"/>
                <a:gd name="connsiteX1" fmla="*/ 952500 w 1799844"/>
                <a:gd name="connsiteY1" fmla="*/ 80772 h 498348"/>
                <a:gd name="connsiteX2" fmla="*/ 1373124 w 1799844"/>
                <a:gd name="connsiteY2" fmla="*/ 13716 h 498348"/>
                <a:gd name="connsiteX3" fmla="*/ 1799844 w 1799844"/>
                <a:gd name="connsiteY3" fmla="*/ 111252 h 498348"/>
                <a:gd name="connsiteX0" fmla="*/ 0 w 1799844"/>
                <a:gd name="connsiteY0" fmla="*/ 489712 h 489712"/>
                <a:gd name="connsiteX1" fmla="*/ 544830 w 1799844"/>
                <a:gd name="connsiteY1" fmla="*/ 241300 h 489712"/>
                <a:gd name="connsiteX2" fmla="*/ 952500 w 1799844"/>
                <a:gd name="connsiteY2" fmla="*/ 72136 h 489712"/>
                <a:gd name="connsiteX3" fmla="*/ 1373124 w 1799844"/>
                <a:gd name="connsiteY3" fmla="*/ 5080 h 489712"/>
                <a:gd name="connsiteX4" fmla="*/ 1799844 w 1799844"/>
                <a:gd name="connsiteY4" fmla="*/ 102616 h 489712"/>
                <a:gd name="connsiteX0" fmla="*/ 0 w 1799844"/>
                <a:gd name="connsiteY0" fmla="*/ 489712 h 489712"/>
                <a:gd name="connsiteX1" fmla="*/ 544830 w 1799844"/>
                <a:gd name="connsiteY1" fmla="*/ 241300 h 489712"/>
                <a:gd name="connsiteX2" fmla="*/ 952500 w 1799844"/>
                <a:gd name="connsiteY2" fmla="*/ 72136 h 489712"/>
                <a:gd name="connsiteX3" fmla="*/ 1373124 w 1799844"/>
                <a:gd name="connsiteY3" fmla="*/ 5080 h 489712"/>
                <a:gd name="connsiteX4" fmla="*/ 1799844 w 1799844"/>
                <a:gd name="connsiteY4" fmla="*/ 102616 h 48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844" h="489712">
                  <a:moveTo>
                    <a:pt x="0" y="489712"/>
                  </a:moveTo>
                  <a:lnTo>
                    <a:pt x="544830" y="241300"/>
                  </a:lnTo>
                  <a:cubicBezTo>
                    <a:pt x="703580" y="171704"/>
                    <a:pt x="814451" y="111506"/>
                    <a:pt x="952500" y="72136"/>
                  </a:cubicBezTo>
                  <a:cubicBezTo>
                    <a:pt x="1090549" y="32766"/>
                    <a:pt x="1231900" y="0"/>
                    <a:pt x="1373124" y="5080"/>
                  </a:cubicBezTo>
                  <a:cubicBezTo>
                    <a:pt x="1514348" y="10160"/>
                    <a:pt x="1685036" y="40640"/>
                    <a:pt x="1799844" y="102616"/>
                  </a:cubicBezTo>
                </a:path>
              </a:pathLst>
            </a:custGeom>
            <a:noFill/>
            <a:ln w="28575" cap="flat" cmpd="sng" algn="ctr">
              <a:solidFill>
                <a:srgbClr val="FF66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42" name="Gruppo 47"/>
            <p:cNvGrpSpPr>
              <a:grpSpLocks/>
            </p:cNvGrpSpPr>
            <p:nvPr/>
          </p:nvGrpSpPr>
          <p:grpSpPr bwMode="auto">
            <a:xfrm rot="-1582210">
              <a:off x="3632668" y="1590852"/>
              <a:ext cx="556641" cy="262018"/>
              <a:chOff x="3711916" y="1426260"/>
              <a:chExt cx="556641" cy="262018"/>
            </a:xfrm>
          </p:grpSpPr>
          <p:sp>
            <p:nvSpPr>
              <p:cNvPr id="46" name="Rettangolo 45"/>
              <p:cNvSpPr/>
              <p:nvPr/>
            </p:nvSpPr>
            <p:spPr bwMode="auto">
              <a:xfrm>
                <a:off x="3750745" y="1453580"/>
                <a:ext cx="487430" cy="17966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44" name="CasellaDiTesto 46"/>
              <p:cNvSpPr txBox="1">
                <a:spLocks noChangeArrowheads="1"/>
              </p:cNvSpPr>
              <p:nvPr/>
            </p:nvSpPr>
            <p:spPr bwMode="auto">
              <a:xfrm>
                <a:off x="3711916" y="1426260"/>
                <a:ext cx="556641" cy="262018"/>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700 °C</a:t>
                </a:r>
                <a:endParaRPr lang="en-GB" sz="1100">
                  <a:solidFill>
                    <a:schemeClr val="tx1"/>
                  </a:solidFill>
                  <a:effectLst/>
                  <a:latin typeface="Calibri" pitchFamily="34" charset="0"/>
                </a:endParaRPr>
              </a:p>
            </p:txBody>
          </p:sp>
        </p:grpSp>
      </p:grpSp>
      <p:sp>
        <p:nvSpPr>
          <p:cNvPr id="51" name="Figura a mano libera 50"/>
          <p:cNvSpPr/>
          <p:nvPr/>
        </p:nvSpPr>
        <p:spPr bwMode="auto">
          <a:xfrm>
            <a:off x="4225925" y="1573213"/>
            <a:ext cx="1027113" cy="3316287"/>
          </a:xfrm>
          <a:custGeom>
            <a:avLst/>
            <a:gdLst>
              <a:gd name="connsiteX0" fmla="*/ 753872 w 1026160"/>
              <a:gd name="connsiteY0" fmla="*/ 0 h 3316224"/>
              <a:gd name="connsiteX1" fmla="*/ 869696 w 1026160"/>
              <a:gd name="connsiteY1" fmla="*/ 79248 h 3316224"/>
              <a:gd name="connsiteX2" fmla="*/ 967232 w 1026160"/>
              <a:gd name="connsiteY2" fmla="*/ 402336 h 3316224"/>
              <a:gd name="connsiteX3" fmla="*/ 1009904 w 1026160"/>
              <a:gd name="connsiteY3" fmla="*/ 810768 h 3316224"/>
              <a:gd name="connsiteX4" fmla="*/ 869696 w 1026160"/>
              <a:gd name="connsiteY4" fmla="*/ 1341120 h 3316224"/>
              <a:gd name="connsiteX5" fmla="*/ 394208 w 1026160"/>
              <a:gd name="connsiteY5" fmla="*/ 2426208 h 3316224"/>
              <a:gd name="connsiteX6" fmla="*/ 132080 w 1026160"/>
              <a:gd name="connsiteY6" fmla="*/ 2944368 h 3316224"/>
              <a:gd name="connsiteX7" fmla="*/ 10160 w 1026160"/>
              <a:gd name="connsiteY7" fmla="*/ 3169920 h 3316224"/>
              <a:gd name="connsiteX8" fmla="*/ 71120 w 1026160"/>
              <a:gd name="connsiteY8" fmla="*/ 3316224 h 331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160" h="3316224">
                <a:moveTo>
                  <a:pt x="753872" y="0"/>
                </a:moveTo>
                <a:cubicBezTo>
                  <a:pt x="794004" y="6096"/>
                  <a:pt x="834136" y="12192"/>
                  <a:pt x="869696" y="79248"/>
                </a:cubicBezTo>
                <a:cubicBezTo>
                  <a:pt x="905256" y="146304"/>
                  <a:pt x="943864" y="280416"/>
                  <a:pt x="967232" y="402336"/>
                </a:cubicBezTo>
                <a:cubicBezTo>
                  <a:pt x="990600" y="524256"/>
                  <a:pt x="1026160" y="654304"/>
                  <a:pt x="1009904" y="810768"/>
                </a:cubicBezTo>
                <a:cubicBezTo>
                  <a:pt x="993648" y="967232"/>
                  <a:pt x="972312" y="1071880"/>
                  <a:pt x="869696" y="1341120"/>
                </a:cubicBezTo>
                <a:cubicBezTo>
                  <a:pt x="767080" y="1610360"/>
                  <a:pt x="517144" y="2159000"/>
                  <a:pt x="394208" y="2426208"/>
                </a:cubicBezTo>
                <a:cubicBezTo>
                  <a:pt x="271272" y="2693416"/>
                  <a:pt x="196088" y="2820416"/>
                  <a:pt x="132080" y="2944368"/>
                </a:cubicBezTo>
                <a:cubicBezTo>
                  <a:pt x="68072" y="3068320"/>
                  <a:pt x="20320" y="3107944"/>
                  <a:pt x="10160" y="3169920"/>
                </a:cubicBezTo>
                <a:cubicBezTo>
                  <a:pt x="0" y="3231896"/>
                  <a:pt x="35560" y="3274060"/>
                  <a:pt x="71120" y="3316224"/>
                </a:cubicBezTo>
              </a:path>
            </a:pathLst>
          </a:custGeom>
          <a:noFill/>
          <a:ln w="38100"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54648" name="Gruppo 171"/>
          <p:cNvGrpSpPr>
            <a:grpSpLocks/>
          </p:cNvGrpSpPr>
          <p:nvPr/>
        </p:nvGrpSpPr>
        <p:grpSpPr bwMode="auto">
          <a:xfrm>
            <a:off x="4286250" y="2976563"/>
            <a:ext cx="4625975" cy="1917700"/>
            <a:chOff x="4285488" y="2976880"/>
            <a:chExt cx="4626864" cy="1917192"/>
          </a:xfrm>
          <a:effectLst>
            <a:outerShdw blurRad="50800" dist="38100" dir="2700000" algn="tl" rotWithShape="0">
              <a:prstClr val="black">
                <a:alpha val="40000"/>
              </a:prstClr>
            </a:outerShdw>
          </a:effectLst>
        </p:grpSpPr>
        <p:sp>
          <p:nvSpPr>
            <p:cNvPr id="52" name="Figura a mano libera 51"/>
            <p:cNvSpPr/>
            <p:nvPr/>
          </p:nvSpPr>
          <p:spPr bwMode="auto">
            <a:xfrm>
              <a:off x="4285488" y="2976880"/>
              <a:ext cx="4626864" cy="1917192"/>
            </a:xfrm>
            <a:custGeom>
              <a:avLst/>
              <a:gdLst>
                <a:gd name="connsiteX0" fmla="*/ 0 w 4626864"/>
                <a:gd name="connsiteY0" fmla="*/ 1912112 h 1917192"/>
                <a:gd name="connsiteX1" fmla="*/ 195072 w 4626864"/>
                <a:gd name="connsiteY1" fmla="*/ 1845056 h 1917192"/>
                <a:gd name="connsiteX2" fmla="*/ 786384 w 4626864"/>
                <a:gd name="connsiteY2" fmla="*/ 1479296 h 1917192"/>
                <a:gd name="connsiteX3" fmla="*/ 1859280 w 4626864"/>
                <a:gd name="connsiteY3" fmla="*/ 942848 h 1917192"/>
                <a:gd name="connsiteX4" fmla="*/ 3060192 w 4626864"/>
                <a:gd name="connsiteY4" fmla="*/ 418592 h 1917192"/>
                <a:gd name="connsiteX5" fmla="*/ 3907536 w 4626864"/>
                <a:gd name="connsiteY5" fmla="*/ 138176 h 1917192"/>
                <a:gd name="connsiteX6" fmla="*/ 4492752 w 4626864"/>
                <a:gd name="connsiteY6" fmla="*/ 22352 h 1917192"/>
                <a:gd name="connsiteX7" fmla="*/ 4626864 w 4626864"/>
                <a:gd name="connsiteY7" fmla="*/ 4064 h 191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6864" h="1917192">
                  <a:moveTo>
                    <a:pt x="0" y="1912112"/>
                  </a:moveTo>
                  <a:cubicBezTo>
                    <a:pt x="32004" y="1914652"/>
                    <a:pt x="64008" y="1917192"/>
                    <a:pt x="195072" y="1845056"/>
                  </a:cubicBezTo>
                  <a:cubicBezTo>
                    <a:pt x="326136" y="1772920"/>
                    <a:pt x="509016" y="1629664"/>
                    <a:pt x="786384" y="1479296"/>
                  </a:cubicBezTo>
                  <a:cubicBezTo>
                    <a:pt x="1063752" y="1328928"/>
                    <a:pt x="1480312" y="1119632"/>
                    <a:pt x="1859280" y="942848"/>
                  </a:cubicBezTo>
                  <a:cubicBezTo>
                    <a:pt x="2238248" y="766064"/>
                    <a:pt x="2718816" y="552704"/>
                    <a:pt x="3060192" y="418592"/>
                  </a:cubicBezTo>
                  <a:cubicBezTo>
                    <a:pt x="3401568" y="284480"/>
                    <a:pt x="3668776" y="204216"/>
                    <a:pt x="3907536" y="138176"/>
                  </a:cubicBezTo>
                  <a:cubicBezTo>
                    <a:pt x="4146296" y="72136"/>
                    <a:pt x="4372864" y="44704"/>
                    <a:pt x="4492752" y="22352"/>
                  </a:cubicBezTo>
                  <a:cubicBezTo>
                    <a:pt x="4612640" y="0"/>
                    <a:pt x="4619752" y="2032"/>
                    <a:pt x="4626864" y="4064"/>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38" name="Gruppo 54"/>
            <p:cNvGrpSpPr>
              <a:grpSpLocks/>
            </p:cNvGrpSpPr>
            <p:nvPr/>
          </p:nvGrpSpPr>
          <p:grpSpPr bwMode="auto">
            <a:xfrm rot="-1201463">
              <a:off x="7463023" y="3084610"/>
              <a:ext cx="628819" cy="261541"/>
              <a:chOff x="7463023" y="3084610"/>
              <a:chExt cx="628819" cy="261541"/>
            </a:xfrm>
          </p:grpSpPr>
          <p:sp>
            <p:nvSpPr>
              <p:cNvPr id="53" name="Rettangolo 52"/>
              <p:cNvSpPr/>
              <p:nvPr/>
            </p:nvSpPr>
            <p:spPr bwMode="auto">
              <a:xfrm>
                <a:off x="7503566" y="3126052"/>
                <a:ext cx="538265" cy="17934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40" name="CasellaDiTesto 53"/>
              <p:cNvSpPr txBox="1">
                <a:spLocks noChangeArrowheads="1"/>
              </p:cNvSpPr>
              <p:nvPr/>
            </p:nvSpPr>
            <p:spPr bwMode="auto">
              <a:xfrm>
                <a:off x="7463023" y="3084610"/>
                <a:ext cx="628819" cy="261541"/>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1000 °C</a:t>
                </a:r>
                <a:endParaRPr lang="en-GB" sz="1100">
                  <a:solidFill>
                    <a:schemeClr val="tx1"/>
                  </a:solidFill>
                  <a:effectLst/>
                  <a:latin typeface="Calibri" pitchFamily="34" charset="0"/>
                </a:endParaRPr>
              </a:p>
            </p:txBody>
          </p:sp>
        </p:grpSp>
      </p:grpSp>
      <p:grpSp>
        <p:nvGrpSpPr>
          <p:cNvPr id="154649" name="Gruppo 58"/>
          <p:cNvGrpSpPr>
            <a:grpSpLocks/>
          </p:cNvGrpSpPr>
          <p:nvPr/>
        </p:nvGrpSpPr>
        <p:grpSpPr bwMode="auto">
          <a:xfrm>
            <a:off x="3632199" y="1566863"/>
            <a:ext cx="1360488" cy="700087"/>
            <a:chOff x="3632635" y="1566672"/>
            <a:chExt cx="1359989" cy="701040"/>
          </a:xfrm>
          <a:effectLst>
            <a:outerShdw blurRad="50800" dist="38100" dir="2700000" algn="tl" rotWithShape="0">
              <a:prstClr val="black">
                <a:alpha val="40000"/>
              </a:prstClr>
            </a:outerShdw>
          </a:effectLst>
        </p:grpSpPr>
        <p:sp>
          <p:nvSpPr>
            <p:cNvPr id="50" name="Figura a mano libera 49"/>
            <p:cNvSpPr/>
            <p:nvPr/>
          </p:nvSpPr>
          <p:spPr bwMode="auto">
            <a:xfrm>
              <a:off x="3632635" y="1566672"/>
              <a:ext cx="1359989" cy="701040"/>
            </a:xfrm>
            <a:custGeom>
              <a:avLst/>
              <a:gdLst>
                <a:gd name="connsiteX0" fmla="*/ 0 w 1359408"/>
                <a:gd name="connsiteY0" fmla="*/ 701040 h 701040"/>
                <a:gd name="connsiteX1" fmla="*/ 323088 w 1359408"/>
                <a:gd name="connsiteY1" fmla="*/ 536448 h 701040"/>
                <a:gd name="connsiteX2" fmla="*/ 786384 w 1359408"/>
                <a:gd name="connsiteY2" fmla="*/ 359664 h 701040"/>
                <a:gd name="connsiteX3" fmla="*/ 1024128 w 1359408"/>
                <a:gd name="connsiteY3" fmla="*/ 262128 h 701040"/>
                <a:gd name="connsiteX4" fmla="*/ 1072896 w 1359408"/>
                <a:gd name="connsiteY4" fmla="*/ 243840 h 701040"/>
                <a:gd name="connsiteX5" fmla="*/ 1072896 w 1359408"/>
                <a:gd name="connsiteY5" fmla="*/ 231648 h 701040"/>
                <a:gd name="connsiteX6" fmla="*/ 1109472 w 1359408"/>
                <a:gd name="connsiteY6" fmla="*/ 115824 h 701040"/>
                <a:gd name="connsiteX7" fmla="*/ 1219200 w 1359408"/>
                <a:gd name="connsiteY7" fmla="*/ 18288 h 701040"/>
                <a:gd name="connsiteX8" fmla="*/ 1359408 w 1359408"/>
                <a:gd name="connsiteY8" fmla="*/ 6096 h 70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9408" h="701040">
                  <a:moveTo>
                    <a:pt x="0" y="701040"/>
                  </a:moveTo>
                  <a:cubicBezTo>
                    <a:pt x="96012" y="647192"/>
                    <a:pt x="192024" y="593344"/>
                    <a:pt x="323088" y="536448"/>
                  </a:cubicBezTo>
                  <a:cubicBezTo>
                    <a:pt x="454152" y="479552"/>
                    <a:pt x="669544" y="405384"/>
                    <a:pt x="786384" y="359664"/>
                  </a:cubicBezTo>
                  <a:cubicBezTo>
                    <a:pt x="903224" y="313944"/>
                    <a:pt x="976376" y="281432"/>
                    <a:pt x="1024128" y="262128"/>
                  </a:cubicBezTo>
                  <a:cubicBezTo>
                    <a:pt x="1071880" y="242824"/>
                    <a:pt x="1064768" y="248920"/>
                    <a:pt x="1072896" y="243840"/>
                  </a:cubicBezTo>
                  <a:cubicBezTo>
                    <a:pt x="1081024" y="238760"/>
                    <a:pt x="1066800" y="252984"/>
                    <a:pt x="1072896" y="231648"/>
                  </a:cubicBezTo>
                  <a:cubicBezTo>
                    <a:pt x="1078992" y="210312"/>
                    <a:pt x="1085088" y="151384"/>
                    <a:pt x="1109472" y="115824"/>
                  </a:cubicBezTo>
                  <a:cubicBezTo>
                    <a:pt x="1133856" y="80264"/>
                    <a:pt x="1177544" y="36576"/>
                    <a:pt x="1219200" y="18288"/>
                  </a:cubicBezTo>
                  <a:cubicBezTo>
                    <a:pt x="1260856" y="0"/>
                    <a:pt x="1310132" y="3048"/>
                    <a:pt x="1359408" y="6096"/>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34" name="Gruppo 57"/>
            <p:cNvGrpSpPr>
              <a:grpSpLocks/>
            </p:cNvGrpSpPr>
            <p:nvPr/>
          </p:nvGrpSpPr>
          <p:grpSpPr bwMode="auto">
            <a:xfrm rot="-1543666">
              <a:off x="3641007" y="1938350"/>
              <a:ext cx="628468" cy="261966"/>
              <a:chOff x="2775375" y="2194382"/>
              <a:chExt cx="628468" cy="261966"/>
            </a:xfrm>
          </p:grpSpPr>
          <p:sp>
            <p:nvSpPr>
              <p:cNvPr id="56" name="Rettangolo 55"/>
              <p:cNvSpPr/>
              <p:nvPr/>
            </p:nvSpPr>
            <p:spPr bwMode="auto">
              <a:xfrm>
                <a:off x="2819267" y="2240913"/>
                <a:ext cx="539552" cy="17645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36" name="CasellaDiTesto 56"/>
              <p:cNvSpPr txBox="1">
                <a:spLocks noChangeArrowheads="1"/>
              </p:cNvSpPr>
              <p:nvPr/>
            </p:nvSpPr>
            <p:spPr bwMode="auto">
              <a:xfrm>
                <a:off x="2775375" y="2194382"/>
                <a:ext cx="628468" cy="261966"/>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1000 °C</a:t>
                </a:r>
                <a:endParaRPr lang="en-GB" sz="1100">
                  <a:solidFill>
                    <a:schemeClr val="tx1"/>
                  </a:solidFill>
                  <a:effectLst/>
                  <a:latin typeface="Calibri" pitchFamily="34" charset="0"/>
                </a:endParaRPr>
              </a:p>
            </p:txBody>
          </p:sp>
        </p:grpSp>
      </p:grpSp>
      <p:sp>
        <p:nvSpPr>
          <p:cNvPr id="61" name="Figura a mano libera 60"/>
          <p:cNvSpPr/>
          <p:nvPr/>
        </p:nvSpPr>
        <p:spPr bwMode="auto">
          <a:xfrm>
            <a:off x="3678238" y="2341563"/>
            <a:ext cx="1152525" cy="2322512"/>
          </a:xfrm>
          <a:custGeom>
            <a:avLst/>
            <a:gdLst>
              <a:gd name="connsiteX0" fmla="*/ 1112520 w 1152313"/>
              <a:gd name="connsiteY0" fmla="*/ 0 h 2321560"/>
              <a:gd name="connsiteX1" fmla="*/ 1143000 w 1152313"/>
              <a:gd name="connsiteY1" fmla="*/ 101600 h 2321560"/>
              <a:gd name="connsiteX2" fmla="*/ 1056640 w 1152313"/>
              <a:gd name="connsiteY2" fmla="*/ 416560 h 2321560"/>
              <a:gd name="connsiteX3" fmla="*/ 772160 w 1152313"/>
              <a:gd name="connsiteY3" fmla="*/ 975360 h 2321560"/>
              <a:gd name="connsiteX4" fmla="*/ 142240 w 1152313"/>
              <a:gd name="connsiteY4" fmla="*/ 2072640 h 2321560"/>
              <a:gd name="connsiteX5" fmla="*/ 0 w 1152313"/>
              <a:gd name="connsiteY5" fmla="*/ 2321560 h 2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313" h="2321560">
                <a:moveTo>
                  <a:pt x="1112520" y="0"/>
                </a:moveTo>
                <a:cubicBezTo>
                  <a:pt x="1132416" y="16086"/>
                  <a:pt x="1152313" y="32173"/>
                  <a:pt x="1143000" y="101600"/>
                </a:cubicBezTo>
                <a:cubicBezTo>
                  <a:pt x="1133687" y="171027"/>
                  <a:pt x="1118447" y="270933"/>
                  <a:pt x="1056640" y="416560"/>
                </a:cubicBezTo>
                <a:cubicBezTo>
                  <a:pt x="994833" y="562187"/>
                  <a:pt x="924560" y="699347"/>
                  <a:pt x="772160" y="975360"/>
                </a:cubicBezTo>
                <a:cubicBezTo>
                  <a:pt x="619760" y="1251373"/>
                  <a:pt x="142240" y="2072640"/>
                  <a:pt x="142240" y="2072640"/>
                </a:cubicBezTo>
                <a:lnTo>
                  <a:pt x="0" y="2321560"/>
                </a:lnTo>
              </a:path>
            </a:pathLst>
          </a:custGeom>
          <a:noFill/>
          <a:ln w="38100"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54651" name="Gruppo 64"/>
          <p:cNvGrpSpPr>
            <a:grpSpLocks/>
          </p:cNvGrpSpPr>
          <p:nvPr/>
        </p:nvGrpSpPr>
        <p:grpSpPr bwMode="auto">
          <a:xfrm>
            <a:off x="3632200" y="2336800"/>
            <a:ext cx="1169988" cy="619125"/>
            <a:chOff x="3632200" y="2336800"/>
            <a:chExt cx="1169247" cy="619760"/>
          </a:xfrm>
          <a:effectLst>
            <a:outerShdw blurRad="50800" dist="38100" dir="2700000" algn="tl" rotWithShape="0">
              <a:prstClr val="black">
                <a:alpha val="40000"/>
              </a:prstClr>
            </a:outerShdw>
          </a:effectLst>
        </p:grpSpPr>
        <p:sp>
          <p:nvSpPr>
            <p:cNvPr id="60" name="Figura a mano libera 59"/>
            <p:cNvSpPr/>
            <p:nvPr/>
          </p:nvSpPr>
          <p:spPr bwMode="auto">
            <a:xfrm>
              <a:off x="3632200" y="2336800"/>
              <a:ext cx="1169247" cy="619760"/>
            </a:xfrm>
            <a:custGeom>
              <a:avLst/>
              <a:gdLst>
                <a:gd name="connsiteX0" fmla="*/ 0 w 1169247"/>
                <a:gd name="connsiteY0" fmla="*/ 619760 h 619760"/>
                <a:gd name="connsiteX1" fmla="*/ 563880 w 1169247"/>
                <a:gd name="connsiteY1" fmla="*/ 269240 h 619760"/>
                <a:gd name="connsiteX2" fmla="*/ 899160 w 1169247"/>
                <a:gd name="connsiteY2" fmla="*/ 71120 h 619760"/>
                <a:gd name="connsiteX3" fmla="*/ 1066800 w 1169247"/>
                <a:gd name="connsiteY3" fmla="*/ 10160 h 619760"/>
                <a:gd name="connsiteX4" fmla="*/ 1153160 w 1169247"/>
                <a:gd name="connsiteY4" fmla="*/ 10160 h 619760"/>
                <a:gd name="connsiteX5" fmla="*/ 1163320 w 1169247"/>
                <a:gd name="connsiteY5" fmla="*/ 152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247" h="619760">
                  <a:moveTo>
                    <a:pt x="0" y="619760"/>
                  </a:moveTo>
                  <a:lnTo>
                    <a:pt x="563880" y="269240"/>
                  </a:lnTo>
                  <a:cubicBezTo>
                    <a:pt x="713740" y="177800"/>
                    <a:pt x="815340" y="114300"/>
                    <a:pt x="899160" y="71120"/>
                  </a:cubicBezTo>
                  <a:cubicBezTo>
                    <a:pt x="982980" y="27940"/>
                    <a:pt x="1024467" y="20320"/>
                    <a:pt x="1066800" y="10160"/>
                  </a:cubicBezTo>
                  <a:cubicBezTo>
                    <a:pt x="1109133" y="0"/>
                    <a:pt x="1137073" y="9313"/>
                    <a:pt x="1153160" y="10160"/>
                  </a:cubicBezTo>
                  <a:cubicBezTo>
                    <a:pt x="1169247" y="11007"/>
                    <a:pt x="1166283" y="13123"/>
                    <a:pt x="1163320" y="15240"/>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30" name="Gruppo 63"/>
            <p:cNvGrpSpPr>
              <a:grpSpLocks/>
            </p:cNvGrpSpPr>
            <p:nvPr/>
          </p:nvGrpSpPr>
          <p:grpSpPr bwMode="auto">
            <a:xfrm rot="-1914408">
              <a:off x="3732531" y="2572378"/>
              <a:ext cx="628300" cy="261878"/>
              <a:chOff x="3732531" y="2572378"/>
              <a:chExt cx="628300" cy="261878"/>
            </a:xfrm>
          </p:grpSpPr>
          <p:sp>
            <p:nvSpPr>
              <p:cNvPr id="62" name="Rettangolo 61"/>
              <p:cNvSpPr/>
              <p:nvPr/>
            </p:nvSpPr>
            <p:spPr bwMode="auto">
              <a:xfrm>
                <a:off x="3776000" y="2618135"/>
                <a:ext cx="539408" cy="177982"/>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32" name="CasellaDiTesto 62"/>
              <p:cNvSpPr txBox="1">
                <a:spLocks noChangeArrowheads="1"/>
              </p:cNvSpPr>
              <p:nvPr/>
            </p:nvSpPr>
            <p:spPr bwMode="auto">
              <a:xfrm>
                <a:off x="3732531" y="2572378"/>
                <a:ext cx="628300" cy="261878"/>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1300 °C</a:t>
                </a:r>
                <a:endParaRPr lang="en-GB" sz="1100">
                  <a:solidFill>
                    <a:schemeClr val="tx1"/>
                  </a:solidFill>
                  <a:effectLst/>
                  <a:latin typeface="Calibri" pitchFamily="34" charset="0"/>
                </a:endParaRPr>
              </a:p>
            </p:txBody>
          </p:sp>
        </p:grpSp>
      </p:grpSp>
      <p:grpSp>
        <p:nvGrpSpPr>
          <p:cNvPr id="154652" name="Gruppo 172"/>
          <p:cNvGrpSpPr>
            <a:grpSpLocks/>
          </p:cNvGrpSpPr>
          <p:nvPr/>
        </p:nvGrpSpPr>
        <p:grpSpPr bwMode="auto">
          <a:xfrm>
            <a:off x="5870575" y="3998913"/>
            <a:ext cx="2322513" cy="1011237"/>
            <a:chOff x="5870448" y="3998976"/>
            <a:chExt cx="2322576" cy="1011936"/>
          </a:xfrm>
          <a:effectLst>
            <a:outerShdw blurRad="50800" dist="38100" dir="2700000" algn="tl" rotWithShape="0">
              <a:prstClr val="black">
                <a:alpha val="40000"/>
              </a:prstClr>
            </a:outerShdw>
          </a:effectLst>
        </p:grpSpPr>
        <p:sp>
          <p:nvSpPr>
            <p:cNvPr id="66" name="Figura a mano libera 65"/>
            <p:cNvSpPr/>
            <p:nvPr/>
          </p:nvSpPr>
          <p:spPr bwMode="auto">
            <a:xfrm>
              <a:off x="5870448" y="3998976"/>
              <a:ext cx="2322576" cy="1011936"/>
            </a:xfrm>
            <a:custGeom>
              <a:avLst/>
              <a:gdLst>
                <a:gd name="connsiteX0" fmla="*/ 0 w 2322576"/>
                <a:gd name="connsiteY0" fmla="*/ 1011936 h 1011936"/>
                <a:gd name="connsiteX1" fmla="*/ 694944 w 2322576"/>
                <a:gd name="connsiteY1" fmla="*/ 640080 h 1011936"/>
                <a:gd name="connsiteX2" fmla="*/ 1505712 w 2322576"/>
                <a:gd name="connsiteY2" fmla="*/ 262128 h 1011936"/>
                <a:gd name="connsiteX3" fmla="*/ 2322576 w 2322576"/>
                <a:gd name="connsiteY3" fmla="*/ 0 h 1011936"/>
              </a:gdLst>
              <a:ahLst/>
              <a:cxnLst>
                <a:cxn ang="0">
                  <a:pos x="connsiteX0" y="connsiteY0"/>
                </a:cxn>
                <a:cxn ang="0">
                  <a:pos x="connsiteX1" y="connsiteY1"/>
                </a:cxn>
                <a:cxn ang="0">
                  <a:pos x="connsiteX2" y="connsiteY2"/>
                </a:cxn>
                <a:cxn ang="0">
                  <a:pos x="connsiteX3" y="connsiteY3"/>
                </a:cxn>
              </a:cxnLst>
              <a:rect l="l" t="t" r="r" b="b"/>
              <a:pathLst>
                <a:path w="2322576" h="1011936">
                  <a:moveTo>
                    <a:pt x="0" y="1011936"/>
                  </a:moveTo>
                  <a:cubicBezTo>
                    <a:pt x="221996" y="888492"/>
                    <a:pt x="443992" y="765048"/>
                    <a:pt x="694944" y="640080"/>
                  </a:cubicBezTo>
                  <a:cubicBezTo>
                    <a:pt x="945896" y="515112"/>
                    <a:pt x="1234440" y="368808"/>
                    <a:pt x="1505712" y="262128"/>
                  </a:cubicBezTo>
                  <a:cubicBezTo>
                    <a:pt x="1776984" y="155448"/>
                    <a:pt x="2049780" y="77724"/>
                    <a:pt x="2322576" y="0"/>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26" name="Gruppo 66"/>
            <p:cNvGrpSpPr>
              <a:grpSpLocks/>
            </p:cNvGrpSpPr>
            <p:nvPr/>
          </p:nvGrpSpPr>
          <p:grpSpPr bwMode="auto">
            <a:xfrm rot="-1159329">
              <a:off x="7225331" y="4078134"/>
              <a:ext cx="628715" cy="261791"/>
              <a:chOff x="2446067" y="3078390"/>
              <a:chExt cx="628715" cy="261791"/>
            </a:xfrm>
          </p:grpSpPr>
          <p:sp>
            <p:nvSpPr>
              <p:cNvPr id="41" name="Rettangolo 40"/>
              <p:cNvSpPr/>
              <p:nvPr/>
            </p:nvSpPr>
            <p:spPr bwMode="auto">
              <a:xfrm>
                <a:off x="2485398" y="3123189"/>
                <a:ext cx="539765" cy="17792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28" name="CasellaDiTesto 39"/>
              <p:cNvSpPr txBox="1">
                <a:spLocks noChangeArrowheads="1"/>
              </p:cNvSpPr>
              <p:nvPr/>
            </p:nvSpPr>
            <p:spPr bwMode="auto">
              <a:xfrm>
                <a:off x="2446067" y="3078390"/>
                <a:ext cx="628715" cy="261791"/>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1300 °C</a:t>
                </a:r>
                <a:endParaRPr lang="en-GB" sz="1100">
                  <a:solidFill>
                    <a:schemeClr val="tx1"/>
                  </a:solidFill>
                  <a:effectLst/>
                  <a:latin typeface="Calibri" pitchFamily="34" charset="0"/>
                </a:endParaRPr>
              </a:p>
            </p:txBody>
          </p:sp>
        </p:grpSp>
      </p:grpSp>
      <p:sp>
        <p:nvSpPr>
          <p:cNvPr id="168" name="Freccia a destra 167"/>
          <p:cNvSpPr/>
          <p:nvPr/>
        </p:nvSpPr>
        <p:spPr bwMode="auto">
          <a:xfrm rot="10800000">
            <a:off x="2928938" y="6096000"/>
            <a:ext cx="844550" cy="339725"/>
          </a:xfrm>
          <a:prstGeom prst="rightArrow">
            <a:avLst>
              <a:gd name="adj1" fmla="val 50000"/>
              <a:gd name="adj2" fmla="val 94827"/>
            </a:avLst>
          </a:prstGeom>
          <a:solidFill>
            <a:srgbClr val="00B0F0"/>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69" name="Text Box 130"/>
          <p:cNvSpPr txBox="1">
            <a:spLocks noChangeArrowheads="1"/>
          </p:cNvSpPr>
          <p:nvPr/>
        </p:nvSpPr>
        <p:spPr bwMode="auto">
          <a:xfrm>
            <a:off x="180437" y="5214938"/>
            <a:ext cx="3120622" cy="1477962"/>
          </a:xfrm>
          <a:prstGeom prst="rect">
            <a:avLst/>
          </a:prstGeom>
          <a:noFill/>
          <a:ln w="9525" algn="ctr">
            <a:noFill/>
            <a:miter lim="800000"/>
            <a:headEnd/>
            <a:tailEnd/>
          </a:ln>
          <a:effectLst/>
        </p:spPr>
        <p:txBody>
          <a:bodyPr wrap="square">
            <a:spAutoFit/>
          </a:bodyPr>
          <a:lstStyle/>
          <a:p>
            <a:pPr algn="ctr">
              <a:defRPr/>
            </a:pPr>
            <a:r>
              <a:rPr lang="en-GB" dirty="0" smtClean="0">
                <a:solidFill>
                  <a:schemeClr val="bg1"/>
                </a:solidFill>
                <a:latin typeface="Calibri" pitchFamily="34" charset="0"/>
              </a:rPr>
              <a:t>When the temperature raises up to ~1000 °C the amphibole is no longer stable and hydrous silicate melt is produced at   wet mantle solidus.</a:t>
            </a:r>
            <a:endParaRPr lang="en-GB" dirty="0">
              <a:solidFill>
                <a:schemeClr val="bg1"/>
              </a:solidFill>
              <a:latin typeface="Calibri" pitchFamily="34" charset="0"/>
            </a:endParaRPr>
          </a:p>
        </p:txBody>
      </p:sp>
      <p:sp>
        <p:nvSpPr>
          <p:cNvPr id="32" name="Rettangolo 31"/>
          <p:cNvSpPr/>
          <p:nvPr/>
        </p:nvSpPr>
        <p:spPr bwMode="auto">
          <a:xfrm>
            <a:off x="3779838" y="5197475"/>
            <a:ext cx="354012" cy="233363"/>
          </a:xfrm>
          <a:prstGeom prst="rect">
            <a:avLst/>
          </a:prstGeom>
          <a:solidFill>
            <a:srgbClr val="FFC0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pSp>
        <p:nvGrpSpPr>
          <p:cNvPr id="15" name="Gruppo 242"/>
          <p:cNvGrpSpPr>
            <a:grpSpLocks/>
          </p:cNvGrpSpPr>
          <p:nvPr/>
        </p:nvGrpSpPr>
        <p:grpSpPr bwMode="auto">
          <a:xfrm>
            <a:off x="-34817" y="173038"/>
            <a:ext cx="3794017" cy="3094037"/>
            <a:chOff x="-3968581" y="117546"/>
            <a:chExt cx="3793784" cy="3093013"/>
          </a:xfrm>
        </p:grpSpPr>
        <p:sp>
          <p:nvSpPr>
            <p:cNvPr id="116" name="Rectangle 103"/>
            <p:cNvSpPr>
              <a:spLocks noChangeAspect="1" noChangeArrowheads="1"/>
            </p:cNvSpPr>
            <p:nvPr/>
          </p:nvSpPr>
          <p:spPr bwMode="auto">
            <a:xfrm>
              <a:off x="-3911542" y="117546"/>
              <a:ext cx="3673249" cy="3093013"/>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7" name="Rectangle 104"/>
            <p:cNvSpPr>
              <a:spLocks noChangeAspect="1" noChangeArrowheads="1"/>
            </p:cNvSpPr>
            <p:nvPr/>
          </p:nvSpPr>
          <p:spPr bwMode="auto">
            <a:xfrm>
              <a:off x="-3587712" y="579355"/>
              <a:ext cx="3222427" cy="2523290"/>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8" name="Freeform 105"/>
            <p:cNvSpPr>
              <a:spLocks noChangeAspect="1"/>
            </p:cNvSpPr>
            <p:nvPr/>
          </p:nvSpPr>
          <p:spPr bwMode="auto">
            <a:xfrm>
              <a:off x="-3573425" y="666639"/>
              <a:ext cx="788939" cy="93631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p:spPr>
          <p:txBody>
            <a:bodyPr anchor="ctr"/>
            <a:lstStyle/>
            <a:p>
              <a:pPr>
                <a:defRPr/>
              </a:pPr>
              <a:endParaRPr lang="en-GB">
                <a:latin typeface="Calibri" pitchFamily="34" charset="0"/>
              </a:endParaRPr>
            </a:p>
          </p:txBody>
        </p:sp>
        <p:sp>
          <p:nvSpPr>
            <p:cNvPr id="120" name="Freeform 106"/>
            <p:cNvSpPr>
              <a:spLocks noChangeAspect="1"/>
            </p:cNvSpPr>
            <p:nvPr/>
          </p:nvSpPr>
          <p:spPr bwMode="auto">
            <a:xfrm>
              <a:off x="-2801948" y="728531"/>
              <a:ext cx="982602" cy="2040849"/>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21" name="Freeform 107"/>
            <p:cNvSpPr>
              <a:spLocks noChangeAspect="1"/>
            </p:cNvSpPr>
            <p:nvPr/>
          </p:nvSpPr>
          <p:spPr bwMode="auto">
            <a:xfrm>
              <a:off x="-1114539" y="734879"/>
              <a:ext cx="392089" cy="2361418"/>
            </a:xfrm>
            <a:custGeom>
              <a:avLst/>
              <a:gdLst>
                <a:gd name="connsiteX0" fmla="*/ 200 w 200"/>
                <a:gd name="connsiteY0" fmla="*/ 0 h 1262"/>
                <a:gd name="connsiteX1" fmla="*/ 56 w 200"/>
                <a:gd name="connsiteY1" fmla="*/ 168 h 1262"/>
                <a:gd name="connsiteX2" fmla="*/ 5 w 200"/>
                <a:gd name="connsiteY2" fmla="*/ 633 h 1262"/>
                <a:gd name="connsiteX3" fmla="*/ 89 w 200"/>
                <a:gd name="connsiteY3" fmla="*/ 1125 h 1262"/>
                <a:gd name="connsiteX4" fmla="*/ 122 w 200"/>
                <a:gd name="connsiteY4" fmla="*/ 1262 h 1262"/>
                <a:gd name="connsiteX0" fmla="*/ 200 w 200"/>
                <a:gd name="connsiteY0" fmla="*/ 0 h 1262"/>
                <a:gd name="connsiteX1" fmla="*/ 56 w 200"/>
                <a:gd name="connsiteY1" fmla="*/ 168 h 1262"/>
                <a:gd name="connsiteX2" fmla="*/ 5 w 200"/>
                <a:gd name="connsiteY2" fmla="*/ 633 h 1262"/>
                <a:gd name="connsiteX3" fmla="*/ 89 w 200"/>
                <a:gd name="connsiteY3" fmla="*/ 1125 h 1262"/>
                <a:gd name="connsiteX4" fmla="*/ 122 w 200"/>
                <a:gd name="connsiteY4" fmla="*/ 1262 h 1262"/>
                <a:gd name="connsiteX0" fmla="*/ 200 w 200"/>
                <a:gd name="connsiteY0" fmla="*/ 0 h 1125"/>
                <a:gd name="connsiteX1" fmla="*/ 56 w 200"/>
                <a:gd name="connsiteY1" fmla="*/ 168 h 1125"/>
                <a:gd name="connsiteX2" fmla="*/ 5 w 200"/>
                <a:gd name="connsiteY2" fmla="*/ 633 h 1125"/>
                <a:gd name="connsiteX3" fmla="*/ 89 w 200"/>
                <a:gd name="connsiteY3" fmla="*/ 1125 h 1125"/>
                <a:gd name="connsiteX0" fmla="*/ 206 w 206"/>
                <a:gd name="connsiteY0" fmla="*/ 0 h 1240"/>
                <a:gd name="connsiteX1" fmla="*/ 62 w 206"/>
                <a:gd name="connsiteY1" fmla="*/ 168 h 1240"/>
                <a:gd name="connsiteX2" fmla="*/ 11 w 206"/>
                <a:gd name="connsiteY2" fmla="*/ 633 h 1240"/>
                <a:gd name="connsiteX3" fmla="*/ 127 w 206"/>
                <a:gd name="connsiteY3" fmla="*/ 1240 h 1240"/>
              </a:gdLst>
              <a:ahLst/>
              <a:cxnLst>
                <a:cxn ang="0">
                  <a:pos x="connsiteX0" y="connsiteY0"/>
                </a:cxn>
                <a:cxn ang="0">
                  <a:pos x="connsiteX1" y="connsiteY1"/>
                </a:cxn>
                <a:cxn ang="0">
                  <a:pos x="connsiteX2" y="connsiteY2"/>
                </a:cxn>
                <a:cxn ang="0">
                  <a:pos x="connsiteX3" y="connsiteY3"/>
                </a:cxn>
              </a:cxnLst>
              <a:rect l="l" t="t" r="r" b="b"/>
              <a:pathLst>
                <a:path w="206" h="1240">
                  <a:moveTo>
                    <a:pt x="206" y="0"/>
                  </a:moveTo>
                  <a:cubicBezTo>
                    <a:pt x="182" y="27"/>
                    <a:pt x="94" y="63"/>
                    <a:pt x="62" y="168"/>
                  </a:cubicBezTo>
                  <a:cubicBezTo>
                    <a:pt x="30" y="273"/>
                    <a:pt x="0" y="454"/>
                    <a:pt x="11" y="633"/>
                  </a:cubicBezTo>
                  <a:cubicBezTo>
                    <a:pt x="22" y="812"/>
                    <a:pt x="108" y="1135"/>
                    <a:pt x="127" y="1240"/>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22" name="Line 108"/>
            <p:cNvSpPr>
              <a:spLocks noChangeAspect="1" noChangeShapeType="1"/>
            </p:cNvSpPr>
            <p:nvPr/>
          </p:nvSpPr>
          <p:spPr bwMode="auto">
            <a:xfrm>
              <a:off x="-1843156" y="1449017"/>
              <a:ext cx="1485809" cy="125371"/>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sp>
          <p:nvSpPr>
            <p:cNvPr id="124" name="Freeform 110"/>
            <p:cNvSpPr>
              <a:spLocks noChangeAspect="1"/>
            </p:cNvSpPr>
            <p:nvPr/>
          </p:nvSpPr>
          <p:spPr bwMode="auto">
            <a:xfrm>
              <a:off x="-3568663" y="1161775"/>
              <a:ext cx="784177" cy="430070"/>
            </a:xfrm>
            <a:custGeom>
              <a:avLst/>
              <a:gdLst>
                <a:gd name="connsiteX0" fmla="*/ 0 w 642"/>
                <a:gd name="connsiteY0" fmla="*/ 0 h 348"/>
                <a:gd name="connsiteX1" fmla="*/ 312 w 642"/>
                <a:gd name="connsiteY1" fmla="*/ 162 h 348"/>
                <a:gd name="connsiteX2" fmla="*/ 642 w 642"/>
                <a:gd name="connsiteY2" fmla="*/ 348 h 348"/>
                <a:gd name="connsiteX0" fmla="*/ 0 w 412"/>
                <a:gd name="connsiteY0" fmla="*/ 0 h 226"/>
                <a:gd name="connsiteX1" fmla="*/ 82 w 412"/>
                <a:gd name="connsiteY1" fmla="*/ 40 h 226"/>
                <a:gd name="connsiteX2" fmla="*/ 412 w 412"/>
                <a:gd name="connsiteY2" fmla="*/ 226 h 226"/>
              </a:gdLst>
              <a:ahLst/>
              <a:cxnLst>
                <a:cxn ang="0">
                  <a:pos x="connsiteX0" y="connsiteY0"/>
                </a:cxn>
                <a:cxn ang="0">
                  <a:pos x="connsiteX1" y="connsiteY1"/>
                </a:cxn>
                <a:cxn ang="0">
                  <a:pos x="connsiteX2" y="connsiteY2"/>
                </a:cxn>
              </a:cxnLst>
              <a:rect l="l" t="t" r="r" b="b"/>
              <a:pathLst>
                <a:path w="412" h="226">
                  <a:moveTo>
                    <a:pt x="0" y="0"/>
                  </a:moveTo>
                  <a:cubicBezTo>
                    <a:pt x="103" y="44"/>
                    <a:pt x="13" y="2"/>
                    <a:pt x="82" y="40"/>
                  </a:cubicBezTo>
                  <a:cubicBezTo>
                    <a:pt x="151" y="78"/>
                    <a:pt x="300" y="162"/>
                    <a:pt x="412" y="226"/>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32" name="Freeform 111"/>
            <p:cNvSpPr>
              <a:spLocks noChangeAspect="1"/>
            </p:cNvSpPr>
            <p:nvPr/>
          </p:nvSpPr>
          <p:spPr bwMode="auto">
            <a:xfrm>
              <a:off x="-2836870" y="1574389"/>
              <a:ext cx="1742968" cy="153936"/>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41" name="Freeform 114"/>
            <p:cNvSpPr>
              <a:spLocks noChangeAspect="1"/>
            </p:cNvSpPr>
            <p:nvPr/>
          </p:nvSpPr>
          <p:spPr bwMode="auto">
            <a:xfrm>
              <a:off x="-3527391" y="2775728"/>
              <a:ext cx="828624" cy="301525"/>
            </a:xfrm>
            <a:custGeom>
              <a:avLst/>
              <a:gdLst>
                <a:gd name="connsiteX0" fmla="*/ 435 w 435"/>
                <a:gd name="connsiteY0" fmla="*/ 0 h 159"/>
                <a:gd name="connsiteX1" fmla="*/ 207 w 435"/>
                <a:gd name="connsiteY1" fmla="*/ 93 h 159"/>
                <a:gd name="connsiteX2" fmla="*/ 0 w 435"/>
                <a:gd name="connsiteY2" fmla="*/ 159 h 159"/>
              </a:gdLst>
              <a:ahLst/>
              <a:cxnLst>
                <a:cxn ang="0">
                  <a:pos x="connsiteX0" y="connsiteY0"/>
                </a:cxn>
                <a:cxn ang="0">
                  <a:pos x="connsiteX1" y="connsiteY1"/>
                </a:cxn>
                <a:cxn ang="0">
                  <a:pos x="connsiteX2" y="connsiteY2"/>
                </a:cxn>
              </a:cxnLst>
              <a:rect l="l" t="t" r="r" b="b"/>
              <a:pathLst>
                <a:path w="435" h="159">
                  <a:moveTo>
                    <a:pt x="435" y="0"/>
                  </a:moveTo>
                  <a:cubicBezTo>
                    <a:pt x="357" y="33"/>
                    <a:pt x="279" y="67"/>
                    <a:pt x="207" y="93"/>
                  </a:cubicBezTo>
                  <a:cubicBezTo>
                    <a:pt x="135" y="119"/>
                    <a:pt x="105" y="146"/>
                    <a:pt x="0" y="159"/>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sp>
          <p:nvSpPr>
            <p:cNvPr id="146" name="Freeform 118"/>
            <p:cNvSpPr>
              <a:spLocks noChangeAspect="1"/>
            </p:cNvSpPr>
            <p:nvPr/>
          </p:nvSpPr>
          <p:spPr bwMode="auto">
            <a:xfrm>
              <a:off x="-3568663" y="974512"/>
              <a:ext cx="771478" cy="606224"/>
            </a:xfrm>
            <a:custGeom>
              <a:avLst/>
              <a:gdLst>
                <a:gd name="connsiteX0" fmla="*/ 0 w 486"/>
                <a:gd name="connsiteY0" fmla="*/ 0 h 372"/>
                <a:gd name="connsiteX1" fmla="*/ 291 w 486"/>
                <a:gd name="connsiteY1" fmla="*/ 195 h 372"/>
                <a:gd name="connsiteX2" fmla="*/ 486 w 486"/>
                <a:gd name="connsiteY2" fmla="*/ 372 h 372"/>
                <a:gd name="connsiteX0" fmla="*/ 0 w 406"/>
                <a:gd name="connsiteY0" fmla="*/ 0 h 318"/>
                <a:gd name="connsiteX1" fmla="*/ 211 w 406"/>
                <a:gd name="connsiteY1" fmla="*/ 141 h 318"/>
                <a:gd name="connsiteX2" fmla="*/ 406 w 406"/>
                <a:gd name="connsiteY2" fmla="*/ 318 h 318"/>
              </a:gdLst>
              <a:ahLst/>
              <a:cxnLst>
                <a:cxn ang="0">
                  <a:pos x="connsiteX0" y="connsiteY0"/>
                </a:cxn>
                <a:cxn ang="0">
                  <a:pos x="connsiteX1" y="connsiteY1"/>
                </a:cxn>
                <a:cxn ang="0">
                  <a:pos x="connsiteX2" y="connsiteY2"/>
                </a:cxn>
              </a:cxnLst>
              <a:rect l="l" t="t" r="r" b="b"/>
              <a:pathLst>
                <a:path w="406" h="318">
                  <a:moveTo>
                    <a:pt x="0" y="0"/>
                  </a:moveTo>
                  <a:cubicBezTo>
                    <a:pt x="87" y="49"/>
                    <a:pt x="143" y="88"/>
                    <a:pt x="211" y="141"/>
                  </a:cubicBezTo>
                  <a:cubicBezTo>
                    <a:pt x="279" y="194"/>
                    <a:pt x="349" y="260"/>
                    <a:pt x="406" y="318"/>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47" name="Freeform 119"/>
            <p:cNvSpPr>
              <a:spLocks noChangeAspect="1"/>
            </p:cNvSpPr>
            <p:nvPr/>
          </p:nvSpPr>
          <p:spPr bwMode="auto">
            <a:xfrm>
              <a:off x="-3344839" y="1574389"/>
              <a:ext cx="582576" cy="1491756"/>
            </a:xfrm>
            <a:custGeom>
              <a:avLst/>
              <a:gdLst>
                <a:gd name="connsiteX0" fmla="*/ 291 w 306"/>
                <a:gd name="connsiteY0" fmla="*/ 0 h 783"/>
                <a:gd name="connsiteX1" fmla="*/ 285 w 306"/>
                <a:gd name="connsiteY1" fmla="*/ 87 h 783"/>
                <a:gd name="connsiteX2" fmla="*/ 162 w 306"/>
                <a:gd name="connsiteY2" fmla="*/ 417 h 783"/>
                <a:gd name="connsiteX3" fmla="*/ 0 w 306"/>
                <a:gd name="connsiteY3" fmla="*/ 783 h 783"/>
              </a:gdLst>
              <a:ahLst/>
              <a:cxnLst>
                <a:cxn ang="0">
                  <a:pos x="connsiteX0" y="connsiteY0"/>
                </a:cxn>
                <a:cxn ang="0">
                  <a:pos x="connsiteX1" y="connsiteY1"/>
                </a:cxn>
                <a:cxn ang="0">
                  <a:pos x="connsiteX2" y="connsiteY2"/>
                </a:cxn>
                <a:cxn ang="0">
                  <a:pos x="connsiteX3" y="connsiteY3"/>
                </a:cxn>
              </a:cxnLst>
              <a:rect l="l" t="t" r="r" b="b"/>
              <a:pathLst>
                <a:path w="306" h="783">
                  <a:moveTo>
                    <a:pt x="291" y="0"/>
                  </a:moveTo>
                  <a:cubicBezTo>
                    <a:pt x="298" y="9"/>
                    <a:pt x="306" y="18"/>
                    <a:pt x="285" y="87"/>
                  </a:cubicBezTo>
                  <a:cubicBezTo>
                    <a:pt x="264" y="156"/>
                    <a:pt x="210" y="301"/>
                    <a:pt x="162" y="417"/>
                  </a:cubicBezTo>
                  <a:cubicBezTo>
                    <a:pt x="114" y="533"/>
                    <a:pt x="57" y="668"/>
                    <a:pt x="0" y="783"/>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54678" name="Text Box 123"/>
            <p:cNvSpPr txBox="1">
              <a:spLocks noChangeAspect="1" noChangeArrowheads="1"/>
            </p:cNvSpPr>
            <p:nvPr/>
          </p:nvSpPr>
          <p:spPr bwMode="auto">
            <a:xfrm rot="1833081">
              <a:off x="-3643959" y="1013467"/>
              <a:ext cx="455546" cy="276907"/>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54679" name="Text Box 124"/>
            <p:cNvSpPr txBox="1">
              <a:spLocks noChangeAspect="1" noChangeArrowheads="1"/>
            </p:cNvSpPr>
            <p:nvPr/>
          </p:nvSpPr>
          <p:spPr bwMode="auto">
            <a:xfrm rot="1596048">
              <a:off x="-3832735" y="785150"/>
              <a:ext cx="689570" cy="261523"/>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54680" name="Text Box 125"/>
            <p:cNvSpPr txBox="1">
              <a:spLocks noChangeAspect="1" noChangeArrowheads="1"/>
            </p:cNvSpPr>
            <p:nvPr/>
          </p:nvSpPr>
          <p:spPr bwMode="auto">
            <a:xfrm rot="1899183">
              <a:off x="-3585535" y="704263"/>
              <a:ext cx="428296" cy="261523"/>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54681" name="Text Box 126"/>
            <p:cNvSpPr txBox="1">
              <a:spLocks noChangeAspect="1" noChangeArrowheads="1"/>
            </p:cNvSpPr>
            <p:nvPr/>
          </p:nvSpPr>
          <p:spPr bwMode="auto">
            <a:xfrm rot="2255856">
              <a:off x="-3437662" y="665616"/>
              <a:ext cx="696110" cy="276907"/>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opx H</a:t>
              </a:r>
              <a:r>
                <a:rPr lang="en-GB" sz="1200" baseline="-25000">
                  <a:solidFill>
                    <a:schemeClr val="tx1"/>
                  </a:solidFill>
                  <a:effectLst/>
                  <a:latin typeface="Calibri" pitchFamily="34" charset="0"/>
                </a:rPr>
                <a:t>2</a:t>
              </a:r>
              <a:r>
                <a:rPr lang="en-GB" sz="1200">
                  <a:solidFill>
                    <a:schemeClr val="tx1"/>
                  </a:solidFill>
                  <a:effectLst/>
                  <a:latin typeface="Calibri" pitchFamily="34" charset="0"/>
                </a:rPr>
                <a:t>O</a:t>
              </a:r>
            </a:p>
          </p:txBody>
        </p:sp>
        <p:sp>
          <p:nvSpPr>
            <p:cNvPr id="154682" name="Text Box 127"/>
            <p:cNvSpPr txBox="1">
              <a:spLocks noChangeAspect="1" noChangeArrowheads="1"/>
            </p:cNvSpPr>
            <p:nvPr/>
          </p:nvSpPr>
          <p:spPr bwMode="auto">
            <a:xfrm>
              <a:off x="-3596204" y="1584325"/>
              <a:ext cx="692519" cy="350749"/>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54683" name="Text Box 131"/>
            <p:cNvSpPr txBox="1">
              <a:spLocks noChangeAspect="1" noChangeArrowheads="1"/>
            </p:cNvSpPr>
            <p:nvPr/>
          </p:nvSpPr>
          <p:spPr bwMode="auto">
            <a:xfrm rot="-3984159">
              <a:off x="-3492831" y="2420144"/>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54684" name="Text Box 132"/>
            <p:cNvSpPr txBox="1">
              <a:spLocks noChangeAspect="1" noChangeArrowheads="1"/>
            </p:cNvSpPr>
            <p:nvPr/>
          </p:nvSpPr>
          <p:spPr bwMode="auto">
            <a:xfrm rot="17592413">
              <a:off x="-3411291" y="2468311"/>
              <a:ext cx="848156" cy="184655"/>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4685" name="Text Box 142"/>
            <p:cNvSpPr txBox="1">
              <a:spLocks noChangeAspect="1" noChangeArrowheads="1"/>
            </p:cNvSpPr>
            <p:nvPr/>
          </p:nvSpPr>
          <p:spPr bwMode="auto">
            <a:xfrm>
              <a:off x="-2887200" y="1789112"/>
              <a:ext cx="865188" cy="523047"/>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54686" name="Text Box 143"/>
            <p:cNvSpPr txBox="1">
              <a:spLocks noChangeAspect="1" noChangeArrowheads="1"/>
            </p:cNvSpPr>
            <p:nvPr/>
          </p:nvSpPr>
          <p:spPr bwMode="auto">
            <a:xfrm rot="-2921715">
              <a:off x="-2695112" y="2252662"/>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54687" name="Text Box 144"/>
            <p:cNvSpPr txBox="1">
              <a:spLocks noChangeAspect="1" noChangeArrowheads="1"/>
            </p:cNvSpPr>
            <p:nvPr/>
          </p:nvSpPr>
          <p:spPr bwMode="auto">
            <a:xfrm rot="-2367594">
              <a:off x="-2863387" y="2479675"/>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4688" name="Text Box 145"/>
            <p:cNvSpPr txBox="1">
              <a:spLocks noChangeAspect="1" noChangeArrowheads="1"/>
            </p:cNvSpPr>
            <p:nvPr/>
          </p:nvSpPr>
          <p:spPr bwMode="auto">
            <a:xfrm>
              <a:off x="-2866562" y="1020762"/>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54689" name="Text Box 146"/>
            <p:cNvSpPr txBox="1">
              <a:spLocks noChangeAspect="1" noChangeArrowheads="1"/>
            </p:cNvSpPr>
            <p:nvPr/>
          </p:nvSpPr>
          <p:spPr bwMode="auto">
            <a:xfrm rot="551331">
              <a:off x="-2834812" y="1619250"/>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54690" name="Text Box 147"/>
            <p:cNvSpPr txBox="1">
              <a:spLocks noChangeAspect="1" noChangeArrowheads="1"/>
            </p:cNvSpPr>
            <p:nvPr/>
          </p:nvSpPr>
          <p:spPr bwMode="auto">
            <a:xfrm rot="551331">
              <a:off x="-2847512" y="1428750"/>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4691" name="Text Box 148"/>
            <p:cNvSpPr txBox="1">
              <a:spLocks noChangeAspect="1" noChangeArrowheads="1"/>
            </p:cNvSpPr>
            <p:nvPr/>
          </p:nvSpPr>
          <p:spPr bwMode="auto">
            <a:xfrm rot="1882094">
              <a:off x="-2726862" y="815975"/>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54692" name="Text Box 149"/>
            <p:cNvSpPr txBox="1">
              <a:spLocks noChangeAspect="1" noChangeArrowheads="1"/>
            </p:cNvSpPr>
            <p:nvPr/>
          </p:nvSpPr>
          <p:spPr bwMode="auto">
            <a:xfrm rot="1714239">
              <a:off x="-2858625" y="711200"/>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4693" name="Text Box 150"/>
            <p:cNvSpPr txBox="1">
              <a:spLocks noChangeAspect="1" noChangeArrowheads="1"/>
            </p:cNvSpPr>
            <p:nvPr/>
          </p:nvSpPr>
          <p:spPr bwMode="auto">
            <a:xfrm>
              <a:off x="-1863262" y="1662112"/>
              <a:ext cx="782637" cy="457200"/>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cpx gar opx H</a:t>
              </a:r>
              <a:r>
                <a:rPr lang="en-GB" sz="1200" baseline="-25000">
                  <a:solidFill>
                    <a:schemeClr val="tx1"/>
                  </a:solidFill>
                  <a:effectLst/>
                  <a:latin typeface="Calibri" pitchFamily="34" charset="0"/>
                </a:rPr>
                <a:t>2</a:t>
              </a:r>
              <a:r>
                <a:rPr lang="en-GB" sz="1200">
                  <a:solidFill>
                    <a:schemeClr val="tx1"/>
                  </a:solidFill>
                  <a:effectLst/>
                  <a:latin typeface="Calibri" pitchFamily="34" charset="0"/>
                </a:rPr>
                <a:t>O</a:t>
              </a:r>
            </a:p>
          </p:txBody>
        </p:sp>
        <p:sp>
          <p:nvSpPr>
            <p:cNvPr id="154694" name="Text Box 151"/>
            <p:cNvSpPr txBox="1">
              <a:spLocks noChangeAspect="1" noChangeArrowheads="1"/>
            </p:cNvSpPr>
            <p:nvPr/>
          </p:nvSpPr>
          <p:spPr bwMode="auto">
            <a:xfrm>
              <a:off x="-1852150" y="1600200"/>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54695" name="Text Box 152"/>
            <p:cNvSpPr txBox="1">
              <a:spLocks noChangeAspect="1" noChangeArrowheads="1"/>
            </p:cNvSpPr>
            <p:nvPr/>
          </p:nvSpPr>
          <p:spPr bwMode="auto">
            <a:xfrm rot="274436">
              <a:off x="-1974387" y="1453203"/>
              <a:ext cx="1125537" cy="189220"/>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54696" name="Text Box 153"/>
            <p:cNvSpPr txBox="1">
              <a:spLocks noChangeAspect="1" noChangeArrowheads="1"/>
            </p:cNvSpPr>
            <p:nvPr/>
          </p:nvSpPr>
          <p:spPr bwMode="auto">
            <a:xfrm>
              <a:off x="-1909300" y="792162"/>
              <a:ext cx="914400" cy="523047"/>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54697" name="Text Box 156"/>
            <p:cNvSpPr txBox="1">
              <a:spLocks noChangeAspect="1" noChangeArrowheads="1"/>
            </p:cNvSpPr>
            <p:nvPr/>
          </p:nvSpPr>
          <p:spPr bwMode="auto">
            <a:xfrm rot="4682296">
              <a:off x="-1239692" y="2611437"/>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54698" name="Text Box 157"/>
            <p:cNvSpPr txBox="1">
              <a:spLocks noChangeAspect="1" noChangeArrowheads="1"/>
            </p:cNvSpPr>
            <p:nvPr/>
          </p:nvSpPr>
          <p:spPr bwMode="auto">
            <a:xfrm rot="-2532926">
              <a:off x="-1155237" y="781050"/>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54699" name="Text Box 158"/>
            <p:cNvSpPr txBox="1">
              <a:spLocks noChangeAspect="1" noChangeArrowheads="1"/>
            </p:cNvSpPr>
            <p:nvPr/>
          </p:nvSpPr>
          <p:spPr bwMode="auto">
            <a:xfrm rot="353099">
              <a:off x="-863137" y="1558925"/>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54700" name="Text Box 159"/>
            <p:cNvSpPr txBox="1">
              <a:spLocks noChangeAspect="1" noChangeArrowheads="1"/>
            </p:cNvSpPr>
            <p:nvPr/>
          </p:nvSpPr>
          <p:spPr bwMode="auto">
            <a:xfrm rot="353099">
              <a:off x="-831387" y="1381125"/>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54701" name="Text Box 160"/>
            <p:cNvSpPr txBox="1">
              <a:spLocks noChangeAspect="1" noChangeArrowheads="1"/>
            </p:cNvSpPr>
            <p:nvPr/>
          </p:nvSpPr>
          <p:spPr bwMode="auto">
            <a:xfrm>
              <a:off x="-2826240" y="122237"/>
              <a:ext cx="1428893" cy="307675"/>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54702" name="Text Box 163"/>
            <p:cNvSpPr txBox="1">
              <a:spLocks noChangeAspect="1" noChangeArrowheads="1"/>
            </p:cNvSpPr>
            <p:nvPr/>
          </p:nvSpPr>
          <p:spPr bwMode="auto">
            <a:xfrm>
              <a:off x="-3855575" y="377825"/>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54703" name="Text Box 164"/>
            <p:cNvSpPr txBox="1">
              <a:spLocks noChangeAspect="1" noChangeArrowheads="1"/>
            </p:cNvSpPr>
            <p:nvPr/>
          </p:nvSpPr>
          <p:spPr bwMode="auto">
            <a:xfrm>
              <a:off x="-3185650" y="377825"/>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54704" name="Text Box 165"/>
            <p:cNvSpPr txBox="1">
              <a:spLocks noChangeAspect="1" noChangeArrowheads="1"/>
            </p:cNvSpPr>
            <p:nvPr/>
          </p:nvSpPr>
          <p:spPr bwMode="auto">
            <a:xfrm>
              <a:off x="-2545887" y="377825"/>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54705" name="Text Box 166"/>
            <p:cNvSpPr txBox="1">
              <a:spLocks noChangeAspect="1" noChangeArrowheads="1"/>
            </p:cNvSpPr>
            <p:nvPr/>
          </p:nvSpPr>
          <p:spPr bwMode="auto">
            <a:xfrm>
              <a:off x="-1901362" y="377825"/>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54706" name="Text Box 167"/>
            <p:cNvSpPr txBox="1">
              <a:spLocks noChangeAspect="1" noChangeArrowheads="1"/>
            </p:cNvSpPr>
            <p:nvPr/>
          </p:nvSpPr>
          <p:spPr bwMode="auto">
            <a:xfrm>
              <a:off x="-1318750" y="377825"/>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54707" name="Text Box 168"/>
            <p:cNvSpPr txBox="1">
              <a:spLocks noChangeAspect="1" noChangeArrowheads="1"/>
            </p:cNvSpPr>
            <p:nvPr/>
          </p:nvSpPr>
          <p:spPr bwMode="auto">
            <a:xfrm>
              <a:off x="-755822" y="377825"/>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54708" name="Text Box 169"/>
            <p:cNvSpPr txBox="1">
              <a:spLocks noChangeAspect="1" noChangeArrowheads="1"/>
            </p:cNvSpPr>
            <p:nvPr/>
          </p:nvSpPr>
          <p:spPr bwMode="auto">
            <a:xfrm rot="16200000">
              <a:off x="-4440340" y="1695038"/>
              <a:ext cx="1251275" cy="307758"/>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54709" name="Text Box 170"/>
            <p:cNvSpPr txBox="1">
              <a:spLocks noChangeAspect="1" noChangeArrowheads="1"/>
            </p:cNvSpPr>
            <p:nvPr/>
          </p:nvSpPr>
          <p:spPr bwMode="auto">
            <a:xfrm>
              <a:off x="-3869862" y="1017587"/>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54710" name="Text Box 171"/>
            <p:cNvSpPr txBox="1">
              <a:spLocks noChangeAspect="1" noChangeArrowheads="1"/>
            </p:cNvSpPr>
            <p:nvPr/>
          </p:nvSpPr>
          <p:spPr bwMode="auto">
            <a:xfrm>
              <a:off x="-3859702" y="1519237"/>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54711" name="Text Box 172"/>
            <p:cNvSpPr txBox="1">
              <a:spLocks noChangeAspect="1" noChangeArrowheads="1"/>
            </p:cNvSpPr>
            <p:nvPr/>
          </p:nvSpPr>
          <p:spPr bwMode="auto">
            <a:xfrm>
              <a:off x="-3859702" y="2027237"/>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54712" name="Text Box 173"/>
            <p:cNvSpPr txBox="1">
              <a:spLocks noChangeAspect="1" noChangeArrowheads="1"/>
            </p:cNvSpPr>
            <p:nvPr/>
          </p:nvSpPr>
          <p:spPr bwMode="auto">
            <a:xfrm>
              <a:off x="-3859702" y="2513012"/>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54713" name="Text Box 174"/>
            <p:cNvSpPr txBox="1">
              <a:spLocks noChangeAspect="1" noChangeArrowheads="1"/>
            </p:cNvSpPr>
            <p:nvPr/>
          </p:nvSpPr>
          <p:spPr bwMode="auto">
            <a:xfrm>
              <a:off x="-3859702" y="30226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227" name="Line 186"/>
            <p:cNvSpPr>
              <a:spLocks noChangeAspect="1" noChangeShapeType="1"/>
            </p:cNvSpPr>
            <p:nvPr/>
          </p:nvSpPr>
          <p:spPr bwMode="auto">
            <a:xfrm>
              <a:off x="-3598824" y="1088774"/>
              <a:ext cx="10318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8" name="Line 187"/>
            <p:cNvSpPr>
              <a:spLocks noChangeAspect="1" noChangeShapeType="1"/>
            </p:cNvSpPr>
            <p:nvPr/>
          </p:nvSpPr>
          <p:spPr bwMode="auto">
            <a:xfrm>
              <a:off x="-3598824" y="1585497"/>
              <a:ext cx="10318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9" name="Line 188"/>
            <p:cNvSpPr>
              <a:spLocks noChangeAspect="1" noChangeShapeType="1"/>
            </p:cNvSpPr>
            <p:nvPr/>
          </p:nvSpPr>
          <p:spPr bwMode="auto">
            <a:xfrm>
              <a:off x="-3598824" y="2093329"/>
              <a:ext cx="10318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0" name="Line 189"/>
            <p:cNvSpPr>
              <a:spLocks noChangeAspect="1" noChangeShapeType="1"/>
            </p:cNvSpPr>
            <p:nvPr/>
          </p:nvSpPr>
          <p:spPr bwMode="auto">
            <a:xfrm>
              <a:off x="-3598824" y="2591639"/>
              <a:ext cx="10318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1" name="Line 190"/>
            <p:cNvSpPr>
              <a:spLocks noChangeAspect="1" noChangeShapeType="1"/>
            </p:cNvSpPr>
            <p:nvPr/>
          </p:nvSpPr>
          <p:spPr bwMode="auto">
            <a:xfrm>
              <a:off x="-3598824" y="3101058"/>
              <a:ext cx="10318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5" name="Line 194"/>
            <p:cNvSpPr>
              <a:spLocks noChangeAspect="1" noChangeShapeType="1"/>
            </p:cNvSpPr>
            <p:nvPr/>
          </p:nvSpPr>
          <p:spPr bwMode="auto">
            <a:xfrm>
              <a:off x="-3584538" y="574595"/>
              <a:ext cx="0" cy="9204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6" name="Line 195"/>
            <p:cNvSpPr>
              <a:spLocks noChangeAspect="1" noChangeShapeType="1"/>
            </p:cNvSpPr>
            <p:nvPr/>
          </p:nvSpPr>
          <p:spPr bwMode="auto">
            <a:xfrm>
              <a:off x="-2940052" y="574595"/>
              <a:ext cx="0" cy="9204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7" name="Line 196"/>
            <p:cNvSpPr>
              <a:spLocks noChangeAspect="1" noChangeShapeType="1"/>
            </p:cNvSpPr>
            <p:nvPr/>
          </p:nvSpPr>
          <p:spPr bwMode="auto">
            <a:xfrm>
              <a:off x="-2298742" y="574595"/>
              <a:ext cx="0" cy="9204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8" name="Line 197"/>
            <p:cNvSpPr>
              <a:spLocks noChangeAspect="1" noChangeShapeType="1"/>
            </p:cNvSpPr>
            <p:nvPr/>
          </p:nvSpPr>
          <p:spPr bwMode="auto">
            <a:xfrm>
              <a:off x="-1654256" y="574595"/>
              <a:ext cx="0" cy="9204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9" name="Line 198"/>
            <p:cNvSpPr>
              <a:spLocks noChangeAspect="1" noChangeShapeType="1"/>
            </p:cNvSpPr>
            <p:nvPr/>
          </p:nvSpPr>
          <p:spPr bwMode="auto">
            <a:xfrm>
              <a:off x="-1014532" y="574595"/>
              <a:ext cx="0" cy="9204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1" name="Line 200"/>
            <p:cNvSpPr>
              <a:spLocks noChangeShapeType="1"/>
            </p:cNvSpPr>
            <p:nvPr/>
          </p:nvSpPr>
          <p:spPr bwMode="auto">
            <a:xfrm flipV="1">
              <a:off x="-3203561" y="1114166"/>
              <a:ext cx="90482" cy="499896"/>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grpSp>
      <p:sp>
        <p:nvSpPr>
          <p:cNvPr id="244" name="Rettangolo 243"/>
          <p:cNvSpPr/>
          <p:nvPr/>
        </p:nvSpPr>
        <p:spPr bwMode="auto">
          <a:xfrm>
            <a:off x="2870200" y="647700"/>
            <a:ext cx="684213" cy="2500313"/>
          </a:xfrm>
          <a:prstGeom prst="rect">
            <a:avLst/>
          </a:prstGeom>
          <a:solidFill>
            <a:srgbClr val="B3B3B3">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45" name="CasellaDiTesto 244"/>
          <p:cNvSpPr txBox="1"/>
          <p:nvPr/>
        </p:nvSpPr>
        <p:spPr>
          <a:xfrm>
            <a:off x="0" y="3252788"/>
            <a:ext cx="3622675" cy="1938337"/>
          </a:xfrm>
          <a:prstGeom prst="rect">
            <a:avLst/>
          </a:prstGeom>
          <a:noFill/>
        </p:spPr>
        <p:txBody>
          <a:bodyPr wrap="square">
            <a:spAutoFit/>
          </a:bodyPr>
          <a:lstStyle/>
          <a:p>
            <a:pPr algn="ctr">
              <a:defRPr/>
            </a:pPr>
            <a:r>
              <a:rPr lang="en-GB" sz="2000" dirty="0" smtClean="0">
                <a:solidFill>
                  <a:schemeClr val="bg1"/>
                </a:solidFill>
                <a:latin typeface="Calibri" pitchFamily="34" charset="0"/>
              </a:rPr>
              <a:t>To increase the complexity, note that the slab-released fluid is CO</a:t>
            </a:r>
            <a:r>
              <a:rPr lang="en-GB" sz="2000" baseline="-25000" dirty="0" smtClean="0">
                <a:solidFill>
                  <a:schemeClr val="bg1"/>
                </a:solidFill>
                <a:latin typeface="Calibri" pitchFamily="34" charset="0"/>
              </a:rPr>
              <a:t>2</a:t>
            </a:r>
            <a:r>
              <a:rPr lang="en-GB" sz="2000" dirty="0" smtClean="0">
                <a:solidFill>
                  <a:schemeClr val="bg1"/>
                </a:solidFill>
                <a:latin typeface="Calibri" pitchFamily="34" charset="0"/>
              </a:rPr>
              <a:t>-H</a:t>
            </a:r>
            <a:r>
              <a:rPr lang="en-GB" sz="2000" baseline="-25000" dirty="0" smtClean="0">
                <a:solidFill>
                  <a:schemeClr val="bg1"/>
                </a:solidFill>
                <a:latin typeface="Calibri" pitchFamily="34" charset="0"/>
              </a:rPr>
              <a:t>2</a:t>
            </a:r>
            <a:r>
              <a:rPr lang="en-GB" sz="2000" dirty="0" smtClean="0">
                <a:solidFill>
                  <a:schemeClr val="bg1"/>
                </a:solidFill>
                <a:latin typeface="Calibri" pitchFamily="34" charset="0"/>
              </a:rPr>
              <a:t>O dominated, therefore also carbonatitic melt is expected to form under these circumstances.</a:t>
            </a:r>
            <a:endParaRPr lang="en-GB" sz="2000" dirty="0">
              <a:solidFill>
                <a:schemeClr val="bg1"/>
              </a:solidFill>
              <a:latin typeface="Calibri" pitchFamily="34" charset="0"/>
            </a:endParaRPr>
          </a:p>
        </p:txBody>
      </p:sp>
      <p:sp>
        <p:nvSpPr>
          <p:cNvPr id="246" name="Figura a mano libera 245"/>
          <p:cNvSpPr/>
          <p:nvPr/>
        </p:nvSpPr>
        <p:spPr bwMode="auto">
          <a:xfrm>
            <a:off x="4400550" y="2909888"/>
            <a:ext cx="804863" cy="1519237"/>
          </a:xfrm>
          <a:custGeom>
            <a:avLst/>
            <a:gdLst>
              <a:gd name="connsiteX0" fmla="*/ 557953 w 805180"/>
              <a:gd name="connsiteY0" fmla="*/ 148167 h 1519767"/>
              <a:gd name="connsiteX1" fmla="*/ 761153 w 805180"/>
              <a:gd name="connsiteY1" fmla="*/ 143087 h 1519767"/>
              <a:gd name="connsiteX2" fmla="*/ 781473 w 805180"/>
              <a:gd name="connsiteY2" fmla="*/ 188807 h 1519767"/>
              <a:gd name="connsiteX3" fmla="*/ 618913 w 805180"/>
              <a:gd name="connsiteY3" fmla="*/ 600287 h 1519767"/>
              <a:gd name="connsiteX4" fmla="*/ 390313 w 805180"/>
              <a:gd name="connsiteY4" fmla="*/ 1154007 h 1519767"/>
              <a:gd name="connsiteX5" fmla="*/ 339513 w 805180"/>
              <a:gd name="connsiteY5" fmla="*/ 1169247 h 1519767"/>
              <a:gd name="connsiteX6" fmla="*/ 131233 w 805180"/>
              <a:gd name="connsiteY6" fmla="*/ 1413087 h 1519767"/>
              <a:gd name="connsiteX7" fmla="*/ 14393 w 805180"/>
              <a:gd name="connsiteY7" fmla="*/ 1519767 h 1519767"/>
              <a:gd name="connsiteX8" fmla="*/ 44873 w 805180"/>
              <a:gd name="connsiteY8" fmla="*/ 1413087 h 1519767"/>
              <a:gd name="connsiteX9" fmla="*/ 192193 w 805180"/>
              <a:gd name="connsiteY9" fmla="*/ 1118447 h 1519767"/>
              <a:gd name="connsiteX10" fmla="*/ 131233 w 805180"/>
              <a:gd name="connsiteY10" fmla="*/ 1072727 h 1519767"/>
              <a:gd name="connsiteX11" fmla="*/ 131233 w 805180"/>
              <a:gd name="connsiteY11" fmla="*/ 1032087 h 1519767"/>
              <a:gd name="connsiteX12" fmla="*/ 557953 w 805180"/>
              <a:gd name="connsiteY12" fmla="*/ 148167 h 151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180" h="1519767">
                <a:moveTo>
                  <a:pt x="557953" y="148167"/>
                </a:moveTo>
                <a:cubicBezTo>
                  <a:pt x="662940" y="0"/>
                  <a:pt x="723900" y="136314"/>
                  <a:pt x="761153" y="143087"/>
                </a:cubicBezTo>
                <a:cubicBezTo>
                  <a:pt x="798406" y="149860"/>
                  <a:pt x="805180" y="112607"/>
                  <a:pt x="781473" y="188807"/>
                </a:cubicBezTo>
                <a:cubicBezTo>
                  <a:pt x="757766" y="265007"/>
                  <a:pt x="684106" y="439420"/>
                  <a:pt x="618913" y="600287"/>
                </a:cubicBezTo>
                <a:cubicBezTo>
                  <a:pt x="553720" y="761154"/>
                  <a:pt x="436880" y="1059180"/>
                  <a:pt x="390313" y="1154007"/>
                </a:cubicBezTo>
                <a:cubicBezTo>
                  <a:pt x="343746" y="1248834"/>
                  <a:pt x="382693" y="1126067"/>
                  <a:pt x="339513" y="1169247"/>
                </a:cubicBezTo>
                <a:cubicBezTo>
                  <a:pt x="296333" y="1212427"/>
                  <a:pt x="185420" y="1354667"/>
                  <a:pt x="131233" y="1413087"/>
                </a:cubicBezTo>
                <a:cubicBezTo>
                  <a:pt x="77046" y="1471507"/>
                  <a:pt x="28786" y="1519767"/>
                  <a:pt x="14393" y="1519767"/>
                </a:cubicBezTo>
                <a:cubicBezTo>
                  <a:pt x="0" y="1519767"/>
                  <a:pt x="15240" y="1479974"/>
                  <a:pt x="44873" y="1413087"/>
                </a:cubicBezTo>
                <a:cubicBezTo>
                  <a:pt x="74506" y="1346200"/>
                  <a:pt x="177800" y="1175174"/>
                  <a:pt x="192193" y="1118447"/>
                </a:cubicBezTo>
                <a:cubicBezTo>
                  <a:pt x="206586" y="1061720"/>
                  <a:pt x="141393" y="1087120"/>
                  <a:pt x="131233" y="1072727"/>
                </a:cubicBezTo>
                <a:cubicBezTo>
                  <a:pt x="121073" y="1058334"/>
                  <a:pt x="60960" y="1184487"/>
                  <a:pt x="131233" y="1032087"/>
                </a:cubicBezTo>
                <a:cubicBezTo>
                  <a:pt x="201506" y="879687"/>
                  <a:pt x="452966" y="296334"/>
                  <a:pt x="557953" y="148167"/>
                </a:cubicBezTo>
                <a:close/>
              </a:path>
            </a:pathLst>
          </a:custGeom>
          <a:solidFill>
            <a:srgbClr val="C0000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47" name="Rettangolo 246"/>
          <p:cNvSpPr/>
          <p:nvPr/>
        </p:nvSpPr>
        <p:spPr bwMode="auto">
          <a:xfrm>
            <a:off x="3768725" y="6448425"/>
            <a:ext cx="365125" cy="260350"/>
          </a:xfrm>
          <a:prstGeom prst="rect">
            <a:avLst/>
          </a:prstGeom>
          <a:solidFill>
            <a:srgbClr val="C0000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248" name="Connettore 1 247"/>
          <p:cNvCxnSpPr>
            <a:cxnSpLocks noChangeShapeType="1"/>
          </p:cNvCxnSpPr>
          <p:nvPr/>
        </p:nvCxnSpPr>
        <p:spPr bwMode="auto">
          <a:xfrm rot="5400000" flipH="1" flipV="1">
            <a:off x="6723062" y="6157913"/>
            <a:ext cx="327025" cy="6350"/>
          </a:xfrm>
          <a:prstGeom prst="line">
            <a:avLst/>
          </a:prstGeom>
          <a:noFill/>
          <a:ln w="38100" algn="ctr">
            <a:solidFill>
              <a:srgbClr val="C00000"/>
            </a:solidFill>
            <a:round/>
            <a:headEnd/>
            <a:tailEnd type="arrow" w="med" len="med"/>
          </a:ln>
          <a:effectLst>
            <a:outerShdw blurRad="50800" dist="38100" dir="2700000" algn="tl" rotWithShape="0">
              <a:prstClr val="black">
                <a:alpha val="40000"/>
              </a:prstClr>
            </a:outerShdw>
          </a:effectLst>
        </p:spPr>
      </p:cxnSp>
      <p:cxnSp>
        <p:nvCxnSpPr>
          <p:cNvPr id="249" name="Connettore 1 248"/>
          <p:cNvCxnSpPr>
            <a:cxnSpLocks noChangeShapeType="1"/>
          </p:cNvCxnSpPr>
          <p:nvPr/>
        </p:nvCxnSpPr>
        <p:spPr bwMode="auto">
          <a:xfrm rot="5400000" flipH="1" flipV="1">
            <a:off x="4391025" y="3683001"/>
            <a:ext cx="327025" cy="6350"/>
          </a:xfrm>
          <a:prstGeom prst="line">
            <a:avLst/>
          </a:prstGeom>
          <a:noFill/>
          <a:ln w="38100" algn="ctr">
            <a:solidFill>
              <a:srgbClr val="C00000"/>
            </a:solidFill>
            <a:round/>
            <a:headEnd/>
            <a:tailEnd type="arrow" w="med" len="med"/>
          </a:ln>
          <a:effectLst>
            <a:outerShdw blurRad="50800" dist="38100" dir="2700000" algn="tl" rotWithShape="0">
              <a:prstClr val="black">
                <a:alpha val="40000"/>
              </a:prstClr>
            </a:outerShdw>
          </a:effectLst>
        </p:spPr>
      </p:cxnSp>
      <p:cxnSp>
        <p:nvCxnSpPr>
          <p:cNvPr id="250" name="Connettore 1 249"/>
          <p:cNvCxnSpPr>
            <a:cxnSpLocks noChangeShapeType="1"/>
          </p:cNvCxnSpPr>
          <p:nvPr/>
        </p:nvCxnSpPr>
        <p:spPr bwMode="auto">
          <a:xfrm rot="5400000" flipH="1" flipV="1">
            <a:off x="4563269" y="3317082"/>
            <a:ext cx="325437" cy="6350"/>
          </a:xfrm>
          <a:prstGeom prst="line">
            <a:avLst/>
          </a:prstGeom>
          <a:noFill/>
          <a:ln w="38100" algn="ctr">
            <a:solidFill>
              <a:srgbClr val="C00000"/>
            </a:solidFill>
            <a:round/>
            <a:headEnd/>
            <a:tailEnd type="arrow" w="med" len="med"/>
          </a:ln>
          <a:effectLst>
            <a:outerShdw blurRad="50800" dist="38100" dir="2700000" algn="tl" rotWithShape="0">
              <a:prstClr val="black">
                <a:alpha val="40000"/>
              </a:prstClr>
            </a:outerShdw>
          </a:effectLst>
        </p:spPr>
      </p:cxnSp>
      <p:cxnSp>
        <p:nvCxnSpPr>
          <p:cNvPr id="251" name="Connettore 1 250"/>
          <p:cNvCxnSpPr>
            <a:cxnSpLocks noChangeShapeType="1"/>
          </p:cNvCxnSpPr>
          <p:nvPr/>
        </p:nvCxnSpPr>
        <p:spPr bwMode="auto">
          <a:xfrm rot="5400000" flipH="1" flipV="1">
            <a:off x="4725987" y="3016251"/>
            <a:ext cx="327025" cy="6350"/>
          </a:xfrm>
          <a:prstGeom prst="line">
            <a:avLst/>
          </a:prstGeom>
          <a:noFill/>
          <a:ln w="38100" algn="ctr">
            <a:solidFill>
              <a:srgbClr val="C00000"/>
            </a:solidFill>
            <a:round/>
            <a:headEnd/>
            <a:tailEnd type="arrow" w="med" len="med"/>
          </a:ln>
          <a:effectLst>
            <a:outerShdw blurRad="50800" dist="38100" dir="2700000" algn="tl" rotWithShape="0">
              <a:prstClr val="black">
                <a:alpha val="40000"/>
              </a:prstClr>
            </a:outerShdw>
          </a:effectLst>
        </p:spPr>
      </p:cxnSp>
      <p:sp>
        <p:nvSpPr>
          <p:cNvPr id="36" name="Rettangolo 35"/>
          <p:cNvSpPr/>
          <p:nvPr/>
        </p:nvSpPr>
        <p:spPr bwMode="auto">
          <a:xfrm>
            <a:off x="3768725" y="6134100"/>
            <a:ext cx="365125" cy="258763"/>
          </a:xfrm>
          <a:prstGeom prst="rect">
            <a:avLst/>
          </a:prstGeom>
          <a:solidFill>
            <a:srgbClr val="0066FF">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25" name="Text Box 102"/>
          <p:cNvSpPr txBox="1">
            <a:spLocks noChangeArrowheads="1"/>
          </p:cNvSpPr>
          <p:nvPr/>
        </p:nvSpPr>
        <p:spPr bwMode="auto">
          <a:xfrm>
            <a:off x="5983287" y="184150"/>
            <a:ext cx="2998787" cy="522288"/>
          </a:xfrm>
          <a:prstGeom prst="rect">
            <a:avLst/>
          </a:prstGeom>
          <a:noFill/>
          <a:ln w="9525" algn="ctr">
            <a:noFill/>
            <a:miter lim="800000"/>
            <a:headEnd/>
            <a:tailEnd/>
          </a:ln>
        </p:spPr>
        <p:txBody>
          <a:bodyPr wrap="square">
            <a:spAutoFit/>
          </a:bodyPr>
          <a:lstStyle/>
          <a:p>
            <a:pPr algn="r">
              <a:spcBef>
                <a:spcPct val="50000"/>
              </a:spcBef>
            </a:pPr>
            <a:r>
              <a:rPr lang="en-GB" sz="1400" dirty="0" err="1" smtClean="0">
                <a:solidFill>
                  <a:schemeClr val="tx1"/>
                </a:solidFill>
                <a:effectLst/>
                <a:latin typeface="Calibri" pitchFamily="34" charset="0"/>
              </a:rPr>
              <a:t>Niida</a:t>
            </a:r>
            <a:r>
              <a:rPr lang="en-GB" sz="1400" dirty="0" smtClean="0">
                <a:solidFill>
                  <a:schemeClr val="tx1"/>
                </a:solidFill>
                <a:effectLst/>
                <a:latin typeface="Calibri" pitchFamily="34" charset="0"/>
              </a:rPr>
              <a:t> </a:t>
            </a:r>
            <a:r>
              <a:rPr lang="en-GB" sz="1400" dirty="0" smtClean="0">
                <a:solidFill>
                  <a:schemeClr val="tx1"/>
                </a:solidFill>
                <a:effectLst/>
                <a:latin typeface="Calibri" pitchFamily="34" charset="0"/>
              </a:rPr>
              <a:t>and </a:t>
            </a:r>
            <a:r>
              <a:rPr lang="en-GB" sz="1400" dirty="0" smtClean="0">
                <a:solidFill>
                  <a:schemeClr val="tx1"/>
                </a:solidFill>
                <a:effectLst/>
                <a:latin typeface="Calibri" pitchFamily="34" charset="0"/>
              </a:rPr>
              <a:t>Green, 1999 (Contrib</a:t>
            </a:r>
            <a:r>
              <a:rPr lang="en-GB" sz="1400" dirty="0" smtClean="0">
                <a:solidFill>
                  <a:schemeClr val="tx1"/>
                </a:solidFill>
                <a:effectLst/>
                <a:latin typeface="Calibri" pitchFamily="34" charset="0"/>
              </a:rPr>
              <a:t>. Mineral. Petrol., 135, </a:t>
            </a:r>
            <a:r>
              <a:rPr lang="en-GB" sz="1400" dirty="0" smtClean="0">
                <a:solidFill>
                  <a:schemeClr val="tx1"/>
                </a:solidFill>
                <a:effectLst/>
                <a:latin typeface="Calibri" pitchFamily="34" charset="0"/>
              </a:rPr>
              <a:t>18-40)</a:t>
            </a:r>
            <a:endParaRPr lang="en-GB" sz="1400"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right)">
                                      <p:cBhvr>
                                        <p:cTn id="7" dur="2000"/>
                                        <p:tgtEl>
                                          <p:spTgt spid="3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68"/>
                                        </p:tgtEl>
                                        <p:attrNameLst>
                                          <p:attrName>style.visibility</p:attrName>
                                        </p:attrNameLst>
                                      </p:cBhvr>
                                      <p:to>
                                        <p:strVal val="visible"/>
                                      </p:to>
                                    </p:set>
                                    <p:animEffect transition="in" filter="wipe(right)">
                                      <p:cBhvr>
                                        <p:cTn id="16" dur="500"/>
                                        <p:tgtEl>
                                          <p:spTgt spid="16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9"/>
                                        </p:tgtEl>
                                        <p:attrNameLst>
                                          <p:attrName>style.visibility</p:attrName>
                                        </p:attrNameLst>
                                      </p:cBhvr>
                                      <p:to>
                                        <p:strVal val="visible"/>
                                      </p:to>
                                    </p:set>
                                    <p:animEffect transition="in" filter="fade">
                                      <p:cBhvr>
                                        <p:cTn id="20" dur="500"/>
                                        <p:tgtEl>
                                          <p:spTgt spid="16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4"/>
                                        </p:tgtEl>
                                        <p:attrNameLst>
                                          <p:attrName>style.visibility</p:attrName>
                                        </p:attrNameLst>
                                      </p:cBhvr>
                                      <p:to>
                                        <p:strVal val="visible"/>
                                      </p:to>
                                    </p:set>
                                    <p:animEffect transition="in" filter="wipe(left)">
                                      <p:cBhvr>
                                        <p:cTn id="30" dur="2000"/>
                                        <p:tgtEl>
                                          <p:spTgt spid="24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5"/>
                                        </p:tgtEl>
                                        <p:attrNameLst>
                                          <p:attrName>style.visibility</p:attrName>
                                        </p:attrNameLst>
                                      </p:cBhvr>
                                      <p:to>
                                        <p:strVal val="visible"/>
                                      </p:to>
                                    </p:set>
                                    <p:animEffect transition="in" filter="fade">
                                      <p:cBhvr>
                                        <p:cTn id="35" dur="500"/>
                                        <p:tgtEl>
                                          <p:spTgt spid="24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6"/>
                                        </p:tgtEl>
                                        <p:attrNameLst>
                                          <p:attrName>style.visibility</p:attrName>
                                        </p:attrNameLst>
                                      </p:cBhvr>
                                      <p:to>
                                        <p:strVal val="visible"/>
                                      </p:to>
                                    </p:set>
                                    <p:animEffect transition="in" filter="wipe(down)">
                                      <p:cBhvr>
                                        <p:cTn id="40" dur="2000"/>
                                        <p:tgtEl>
                                          <p:spTgt spid="246"/>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47"/>
                                        </p:tgtEl>
                                        <p:attrNameLst>
                                          <p:attrName>style.visibility</p:attrName>
                                        </p:attrNameLst>
                                      </p:cBhvr>
                                      <p:to>
                                        <p:strVal val="visible"/>
                                      </p:to>
                                    </p:set>
                                    <p:animEffect transition="in" filter="fade">
                                      <p:cBhvr>
                                        <p:cTn id="44" dur="500"/>
                                        <p:tgtEl>
                                          <p:spTgt spid="24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48"/>
                                        </p:tgtEl>
                                        <p:attrNameLst>
                                          <p:attrName>style.visibility</p:attrName>
                                        </p:attrNameLst>
                                      </p:cBhvr>
                                      <p:to>
                                        <p:strVal val="visible"/>
                                      </p:to>
                                    </p:set>
                                    <p:animEffect transition="in" filter="wipe(down)">
                                      <p:cBhvr>
                                        <p:cTn id="49" dur="1000"/>
                                        <p:tgtEl>
                                          <p:spTgt spid="248"/>
                                        </p:tgtEl>
                                      </p:cBhvr>
                                    </p:animEffec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249"/>
                                        </p:tgtEl>
                                        <p:attrNameLst>
                                          <p:attrName>style.visibility</p:attrName>
                                        </p:attrNameLst>
                                      </p:cBhvr>
                                      <p:to>
                                        <p:strVal val="visible"/>
                                      </p:to>
                                    </p:set>
                                    <p:animEffect transition="in" filter="wipe(down)">
                                      <p:cBhvr>
                                        <p:cTn id="53" dur="1000"/>
                                        <p:tgtEl>
                                          <p:spTgt spid="249"/>
                                        </p:tgtEl>
                                      </p:cBhvr>
                                    </p:animEffect>
                                  </p:childTnLst>
                                </p:cTn>
                              </p:par>
                              <p:par>
                                <p:cTn id="54" presetID="22" presetClass="entr" presetSubtype="4" fill="hold" nodeType="withEffect">
                                  <p:stCondLst>
                                    <p:cond delay="0"/>
                                  </p:stCondLst>
                                  <p:childTnLst>
                                    <p:set>
                                      <p:cBhvr>
                                        <p:cTn id="55" dur="1" fill="hold">
                                          <p:stCondLst>
                                            <p:cond delay="0"/>
                                          </p:stCondLst>
                                        </p:cTn>
                                        <p:tgtEl>
                                          <p:spTgt spid="250"/>
                                        </p:tgtEl>
                                        <p:attrNameLst>
                                          <p:attrName>style.visibility</p:attrName>
                                        </p:attrNameLst>
                                      </p:cBhvr>
                                      <p:to>
                                        <p:strVal val="visible"/>
                                      </p:to>
                                    </p:set>
                                    <p:animEffect transition="in" filter="wipe(down)">
                                      <p:cBhvr>
                                        <p:cTn id="56" dur="1000"/>
                                        <p:tgtEl>
                                          <p:spTgt spid="250"/>
                                        </p:tgtEl>
                                      </p:cBhvr>
                                    </p:animEffect>
                                  </p:childTnLst>
                                </p:cTn>
                              </p:par>
                              <p:par>
                                <p:cTn id="57" presetID="22" presetClass="entr" presetSubtype="4" fill="hold" nodeType="withEffect">
                                  <p:stCondLst>
                                    <p:cond delay="0"/>
                                  </p:stCondLst>
                                  <p:childTnLst>
                                    <p:set>
                                      <p:cBhvr>
                                        <p:cTn id="58" dur="1" fill="hold">
                                          <p:stCondLst>
                                            <p:cond delay="0"/>
                                          </p:stCondLst>
                                        </p:cTn>
                                        <p:tgtEl>
                                          <p:spTgt spid="251"/>
                                        </p:tgtEl>
                                        <p:attrNameLst>
                                          <p:attrName>style.visibility</p:attrName>
                                        </p:attrNameLst>
                                      </p:cBhvr>
                                      <p:to>
                                        <p:strVal val="visible"/>
                                      </p:to>
                                    </p:set>
                                    <p:animEffect transition="in" filter="wipe(down)">
                                      <p:cBhvr>
                                        <p:cTn id="59" dur="10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68" grpId="0" animBg="1"/>
      <p:bldP spid="169" grpId="0"/>
      <p:bldP spid="244" grpId="0" animBg="1"/>
      <p:bldP spid="245" grpId="0"/>
      <p:bldP spid="246" grpId="0" animBg="1"/>
      <p:bldP spid="247" grpId="0" animBg="1"/>
      <p:bldP spid="3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4"/>
          <p:cNvPicPr>
            <a:picLocks noChangeAspect="1" noChangeArrowheads="1"/>
          </p:cNvPicPr>
          <p:nvPr/>
        </p:nvPicPr>
        <p:blipFill>
          <a:blip r:embed="rId3" cstate="print"/>
          <a:srcRect/>
          <a:stretch>
            <a:fillRect/>
          </a:stretch>
        </p:blipFill>
        <p:spPr bwMode="auto">
          <a:xfrm>
            <a:off x="3509963" y="28575"/>
            <a:ext cx="5599112" cy="6831013"/>
          </a:xfrm>
          <a:prstGeom prst="rect">
            <a:avLst/>
          </a:prstGeom>
          <a:noFill/>
          <a:ln w="9525" algn="ctr">
            <a:noFill/>
            <a:miter lim="800000"/>
            <a:headEnd/>
            <a:tailEnd/>
          </a:ln>
        </p:spPr>
      </p:pic>
      <p:cxnSp>
        <p:nvCxnSpPr>
          <p:cNvPr id="154628" name="Connettore 1 5"/>
          <p:cNvCxnSpPr>
            <a:cxnSpLocks noChangeShapeType="1"/>
          </p:cNvCxnSpPr>
          <p:nvPr/>
        </p:nvCxnSpPr>
        <p:spPr bwMode="auto">
          <a:xfrm rot="10800000">
            <a:off x="6829425" y="5335588"/>
            <a:ext cx="520700" cy="12700"/>
          </a:xfrm>
          <a:prstGeom prst="line">
            <a:avLst/>
          </a:prstGeom>
          <a:noFill/>
          <a:ln w="38100" algn="ctr">
            <a:solidFill>
              <a:srgbClr val="0066FF"/>
            </a:solidFill>
            <a:round/>
            <a:headEnd/>
            <a:tailEnd/>
          </a:ln>
        </p:spPr>
      </p:cxnSp>
      <p:sp>
        <p:nvSpPr>
          <p:cNvPr id="8" name="Figura a mano libera 7"/>
          <p:cNvSpPr/>
          <p:nvPr/>
        </p:nvSpPr>
        <p:spPr bwMode="auto">
          <a:xfrm>
            <a:off x="5173663" y="3025775"/>
            <a:ext cx="3681412" cy="1089025"/>
          </a:xfrm>
          <a:custGeom>
            <a:avLst/>
            <a:gdLst>
              <a:gd name="connsiteX0" fmla="*/ 3680460 w 3680460"/>
              <a:gd name="connsiteY0" fmla="*/ 0 h 1089660"/>
              <a:gd name="connsiteX1" fmla="*/ 2918460 w 3680460"/>
              <a:gd name="connsiteY1" fmla="*/ 205740 h 1089660"/>
              <a:gd name="connsiteX2" fmla="*/ 2217420 w 3680460"/>
              <a:gd name="connsiteY2" fmla="*/ 502920 h 1089660"/>
              <a:gd name="connsiteX3" fmla="*/ 1645920 w 3680460"/>
              <a:gd name="connsiteY3" fmla="*/ 815340 h 1089660"/>
              <a:gd name="connsiteX4" fmla="*/ 1470660 w 3680460"/>
              <a:gd name="connsiteY4" fmla="*/ 952500 h 1089660"/>
              <a:gd name="connsiteX5" fmla="*/ 0 w 3680460"/>
              <a:gd name="connsiteY5" fmla="*/ 1089660 h 108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0460" h="1089660">
                <a:moveTo>
                  <a:pt x="3680460" y="0"/>
                </a:moveTo>
                <a:lnTo>
                  <a:pt x="2918460" y="205740"/>
                </a:lnTo>
                <a:lnTo>
                  <a:pt x="2217420" y="502920"/>
                </a:lnTo>
                <a:lnTo>
                  <a:pt x="1645920" y="815340"/>
                </a:lnTo>
                <a:lnTo>
                  <a:pt x="1470660" y="952500"/>
                </a:lnTo>
                <a:lnTo>
                  <a:pt x="0" y="1089660"/>
                </a:lnTo>
              </a:path>
            </a:pathLst>
          </a:custGeom>
          <a:noFill/>
          <a:ln w="38100" cap="flat" cmpd="sng" algn="ctr">
            <a:solidFill>
              <a:srgbClr val="0066FF"/>
            </a:solid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154630" name="Connettore 2 9"/>
          <p:cNvCxnSpPr>
            <a:cxnSpLocks noChangeShapeType="1"/>
          </p:cNvCxnSpPr>
          <p:nvPr/>
        </p:nvCxnSpPr>
        <p:spPr bwMode="auto">
          <a:xfrm rot="5400000" flipH="1" flipV="1">
            <a:off x="6754813" y="5505450"/>
            <a:ext cx="276225"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54631" name="Connettore 1 19"/>
          <p:cNvCxnSpPr>
            <a:cxnSpLocks noChangeShapeType="1"/>
          </p:cNvCxnSpPr>
          <p:nvPr/>
        </p:nvCxnSpPr>
        <p:spPr bwMode="auto">
          <a:xfrm rot="5400000" flipH="1" flipV="1">
            <a:off x="6733381" y="5863432"/>
            <a:ext cx="325437" cy="6350"/>
          </a:xfrm>
          <a:prstGeom prst="line">
            <a:avLst/>
          </a:prstGeom>
          <a:noFill/>
          <a:ln w="38100" algn="ctr">
            <a:solidFill>
              <a:srgbClr val="FF6600"/>
            </a:solidFill>
            <a:round/>
            <a:headEnd/>
            <a:tailEnd type="arrow" w="med" len="med"/>
          </a:ln>
          <a:effectLst>
            <a:outerShdw blurRad="50800" dist="38100" dir="2700000" algn="tl" rotWithShape="0">
              <a:prstClr val="black">
                <a:alpha val="40000"/>
              </a:prstClr>
            </a:outerShdw>
          </a:effectLst>
        </p:spPr>
      </p:cxnSp>
      <p:sp>
        <p:nvSpPr>
          <p:cNvPr id="31" name="Figura a mano libera 30"/>
          <p:cNvSpPr/>
          <p:nvPr/>
        </p:nvSpPr>
        <p:spPr bwMode="auto">
          <a:xfrm>
            <a:off x="5386388" y="1260475"/>
            <a:ext cx="1960562" cy="2293938"/>
          </a:xfrm>
          <a:custGeom>
            <a:avLst/>
            <a:gdLst>
              <a:gd name="connsiteX0" fmla="*/ 187325 w 1960880"/>
              <a:gd name="connsiteY0" fmla="*/ 256540 h 2294890"/>
              <a:gd name="connsiteX1" fmla="*/ 320675 w 1960880"/>
              <a:gd name="connsiteY1" fmla="*/ 447040 h 2294890"/>
              <a:gd name="connsiteX2" fmla="*/ 465455 w 1960880"/>
              <a:gd name="connsiteY2" fmla="*/ 812800 h 2294890"/>
              <a:gd name="connsiteX3" fmla="*/ 393065 w 1960880"/>
              <a:gd name="connsiteY3" fmla="*/ 1323340 h 2294890"/>
              <a:gd name="connsiteX4" fmla="*/ 130175 w 1960880"/>
              <a:gd name="connsiteY4" fmla="*/ 1986280 h 2294890"/>
              <a:gd name="connsiteX5" fmla="*/ 15875 w 1960880"/>
              <a:gd name="connsiteY5" fmla="*/ 2252980 h 2294890"/>
              <a:gd name="connsiteX6" fmla="*/ 34925 w 1960880"/>
              <a:gd name="connsiteY6" fmla="*/ 2237740 h 2294890"/>
              <a:gd name="connsiteX7" fmla="*/ 1014095 w 1960880"/>
              <a:gd name="connsiteY7" fmla="*/ 1254760 h 2294890"/>
              <a:gd name="connsiteX8" fmla="*/ 1414145 w 1960880"/>
              <a:gd name="connsiteY8" fmla="*/ 694690 h 2294890"/>
              <a:gd name="connsiteX9" fmla="*/ 1882775 w 1960880"/>
              <a:gd name="connsiteY9" fmla="*/ 100330 h 2294890"/>
              <a:gd name="connsiteX10" fmla="*/ 1882775 w 1960880"/>
              <a:gd name="connsiteY10" fmla="*/ 92710 h 2294890"/>
              <a:gd name="connsiteX11" fmla="*/ 1833245 w 1960880"/>
              <a:gd name="connsiteY11" fmla="*/ 88900 h 2294890"/>
              <a:gd name="connsiteX12" fmla="*/ 187325 w 1960880"/>
              <a:gd name="connsiteY12" fmla="*/ 256540 h 22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0880" h="2294890">
                <a:moveTo>
                  <a:pt x="187325" y="256540"/>
                </a:moveTo>
                <a:cubicBezTo>
                  <a:pt x="230822" y="305435"/>
                  <a:pt x="274320" y="354330"/>
                  <a:pt x="320675" y="447040"/>
                </a:cubicBezTo>
                <a:cubicBezTo>
                  <a:pt x="367030" y="539750"/>
                  <a:pt x="453390" y="666750"/>
                  <a:pt x="465455" y="812800"/>
                </a:cubicBezTo>
                <a:cubicBezTo>
                  <a:pt x="477520" y="958850"/>
                  <a:pt x="448945" y="1127760"/>
                  <a:pt x="393065" y="1323340"/>
                </a:cubicBezTo>
                <a:cubicBezTo>
                  <a:pt x="337185" y="1518920"/>
                  <a:pt x="193040" y="1831340"/>
                  <a:pt x="130175" y="1986280"/>
                </a:cubicBezTo>
                <a:cubicBezTo>
                  <a:pt x="67310" y="2141220"/>
                  <a:pt x="31750" y="2211070"/>
                  <a:pt x="15875" y="2252980"/>
                </a:cubicBezTo>
                <a:cubicBezTo>
                  <a:pt x="0" y="2294890"/>
                  <a:pt x="34925" y="2237740"/>
                  <a:pt x="34925" y="2237740"/>
                </a:cubicBezTo>
                <a:cubicBezTo>
                  <a:pt x="201295" y="2071370"/>
                  <a:pt x="784225" y="1511935"/>
                  <a:pt x="1014095" y="1254760"/>
                </a:cubicBezTo>
                <a:cubicBezTo>
                  <a:pt x="1243965" y="997585"/>
                  <a:pt x="1269365" y="887095"/>
                  <a:pt x="1414145" y="694690"/>
                </a:cubicBezTo>
                <a:cubicBezTo>
                  <a:pt x="1558925" y="502285"/>
                  <a:pt x="1804670" y="200660"/>
                  <a:pt x="1882775" y="100330"/>
                </a:cubicBezTo>
                <a:cubicBezTo>
                  <a:pt x="1960880" y="0"/>
                  <a:pt x="1891030" y="94615"/>
                  <a:pt x="1882775" y="92710"/>
                </a:cubicBezTo>
                <a:cubicBezTo>
                  <a:pt x="1874520" y="90805"/>
                  <a:pt x="1833245" y="88900"/>
                  <a:pt x="1833245" y="88900"/>
                </a:cubicBezTo>
                <a:lnTo>
                  <a:pt x="187325" y="256540"/>
                </a:lnTo>
                <a:close/>
              </a:path>
            </a:pathLst>
          </a:custGeom>
          <a:solidFill>
            <a:srgbClr val="FFC0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154633" name="Connettore 2 11"/>
          <p:cNvCxnSpPr>
            <a:cxnSpLocks noChangeShapeType="1"/>
          </p:cNvCxnSpPr>
          <p:nvPr/>
        </p:nvCxnSpPr>
        <p:spPr bwMode="auto">
          <a:xfrm rot="5400000" flipH="1" flipV="1">
            <a:off x="6396831" y="2099469"/>
            <a:ext cx="354013"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54634" name="Connettore 2 14"/>
          <p:cNvCxnSpPr>
            <a:cxnSpLocks noChangeShapeType="1"/>
          </p:cNvCxnSpPr>
          <p:nvPr/>
        </p:nvCxnSpPr>
        <p:spPr bwMode="auto">
          <a:xfrm rot="5400000" flipH="1" flipV="1">
            <a:off x="6207920" y="2374106"/>
            <a:ext cx="354012"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54635" name="Connettore 2 15"/>
          <p:cNvCxnSpPr>
            <a:cxnSpLocks noChangeShapeType="1"/>
          </p:cNvCxnSpPr>
          <p:nvPr/>
        </p:nvCxnSpPr>
        <p:spPr bwMode="auto">
          <a:xfrm rot="5400000" flipH="1" flipV="1">
            <a:off x="6004720" y="2577306"/>
            <a:ext cx="354012"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sp>
        <p:nvSpPr>
          <p:cNvPr id="33" name="Rettangolo 32"/>
          <p:cNvSpPr/>
          <p:nvPr/>
        </p:nvSpPr>
        <p:spPr bwMode="auto">
          <a:xfrm>
            <a:off x="3779838" y="5508625"/>
            <a:ext cx="354012" cy="234950"/>
          </a:xfrm>
          <a:prstGeom prst="rect">
            <a:avLst/>
          </a:pr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5" name="Figura a mano libera 34"/>
          <p:cNvSpPr/>
          <p:nvPr/>
        </p:nvSpPr>
        <p:spPr bwMode="auto">
          <a:xfrm>
            <a:off x="5345113" y="1416050"/>
            <a:ext cx="517525" cy="2314575"/>
          </a:xfrm>
          <a:custGeom>
            <a:avLst/>
            <a:gdLst>
              <a:gd name="connsiteX0" fmla="*/ 38947 w 516467"/>
              <a:gd name="connsiteY0" fmla="*/ 2104813 h 2315633"/>
              <a:gd name="connsiteX1" fmla="*/ 277707 w 516467"/>
              <a:gd name="connsiteY1" fmla="*/ 1591733 h 2315633"/>
              <a:gd name="connsiteX2" fmla="*/ 480907 w 516467"/>
              <a:gd name="connsiteY2" fmla="*/ 1012613 h 2315633"/>
              <a:gd name="connsiteX3" fmla="*/ 491067 w 516467"/>
              <a:gd name="connsiteY3" fmla="*/ 631613 h 2315633"/>
              <a:gd name="connsiteX4" fmla="*/ 358987 w 516467"/>
              <a:gd name="connsiteY4" fmla="*/ 260773 h 2315633"/>
              <a:gd name="connsiteX5" fmla="*/ 231987 w 516467"/>
              <a:gd name="connsiteY5" fmla="*/ 118533 h 2315633"/>
              <a:gd name="connsiteX6" fmla="*/ 221827 w 516467"/>
              <a:gd name="connsiteY6" fmla="*/ 118533 h 2315633"/>
              <a:gd name="connsiteX7" fmla="*/ 49107 w 516467"/>
              <a:gd name="connsiteY7" fmla="*/ 133773 h 2315633"/>
              <a:gd name="connsiteX8" fmla="*/ 49107 w 516467"/>
              <a:gd name="connsiteY8" fmla="*/ 138853 h 2315633"/>
              <a:gd name="connsiteX9" fmla="*/ 44027 w 516467"/>
              <a:gd name="connsiteY9" fmla="*/ 326813 h 2315633"/>
              <a:gd name="connsiteX10" fmla="*/ 38947 w 516467"/>
              <a:gd name="connsiteY10" fmla="*/ 2104813 h 231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467" h="2315633">
                <a:moveTo>
                  <a:pt x="38947" y="2104813"/>
                </a:moveTo>
                <a:cubicBezTo>
                  <a:pt x="77894" y="2315633"/>
                  <a:pt x="204047" y="1773766"/>
                  <a:pt x="277707" y="1591733"/>
                </a:cubicBezTo>
                <a:cubicBezTo>
                  <a:pt x="351367" y="1409700"/>
                  <a:pt x="445347" y="1172633"/>
                  <a:pt x="480907" y="1012613"/>
                </a:cubicBezTo>
                <a:cubicBezTo>
                  <a:pt x="516467" y="852593"/>
                  <a:pt x="511387" y="756920"/>
                  <a:pt x="491067" y="631613"/>
                </a:cubicBezTo>
                <a:cubicBezTo>
                  <a:pt x="470747" y="506306"/>
                  <a:pt x="402167" y="346286"/>
                  <a:pt x="358987" y="260773"/>
                </a:cubicBezTo>
                <a:cubicBezTo>
                  <a:pt x="315807" y="175260"/>
                  <a:pt x="254847" y="142240"/>
                  <a:pt x="231987" y="118533"/>
                </a:cubicBezTo>
                <a:cubicBezTo>
                  <a:pt x="209127" y="94826"/>
                  <a:pt x="221827" y="118533"/>
                  <a:pt x="221827" y="118533"/>
                </a:cubicBezTo>
                <a:lnTo>
                  <a:pt x="49107" y="133773"/>
                </a:lnTo>
                <a:cubicBezTo>
                  <a:pt x="20320" y="137160"/>
                  <a:pt x="49954" y="106680"/>
                  <a:pt x="49107" y="138853"/>
                </a:cubicBezTo>
                <a:cubicBezTo>
                  <a:pt x="48260" y="171026"/>
                  <a:pt x="44027" y="0"/>
                  <a:pt x="44027" y="326813"/>
                </a:cubicBezTo>
                <a:cubicBezTo>
                  <a:pt x="44027" y="653626"/>
                  <a:pt x="0" y="1893993"/>
                  <a:pt x="38947" y="2104813"/>
                </a:cubicBezTo>
                <a:close/>
              </a:path>
            </a:pathLst>
          </a:custGeom>
          <a:solidFill>
            <a:srgbClr val="FFFF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154638" name="Connettore 1 27"/>
          <p:cNvCxnSpPr>
            <a:cxnSpLocks noChangeShapeType="1"/>
          </p:cNvCxnSpPr>
          <p:nvPr/>
        </p:nvCxnSpPr>
        <p:spPr bwMode="auto">
          <a:xfrm rot="5400000" flipH="1" flipV="1">
            <a:off x="5399882" y="2853531"/>
            <a:ext cx="387350" cy="1587"/>
          </a:xfrm>
          <a:prstGeom prst="line">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cxnSp>
        <p:nvCxnSpPr>
          <p:cNvPr id="154639" name="Connettore 1 28"/>
          <p:cNvCxnSpPr>
            <a:cxnSpLocks noChangeShapeType="1"/>
          </p:cNvCxnSpPr>
          <p:nvPr/>
        </p:nvCxnSpPr>
        <p:spPr bwMode="auto">
          <a:xfrm rot="5400000" flipH="1" flipV="1">
            <a:off x="5277644" y="3137694"/>
            <a:ext cx="387350" cy="1588"/>
          </a:xfrm>
          <a:prstGeom prst="line">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cxnSp>
        <p:nvCxnSpPr>
          <p:cNvPr id="154640" name="Connettore 2 16"/>
          <p:cNvCxnSpPr>
            <a:cxnSpLocks noChangeShapeType="1"/>
          </p:cNvCxnSpPr>
          <p:nvPr/>
        </p:nvCxnSpPr>
        <p:spPr bwMode="auto">
          <a:xfrm rot="5400000" flipH="1" flipV="1">
            <a:off x="5802313" y="2795588"/>
            <a:ext cx="352425"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54641" name="Connettore 2 17"/>
          <p:cNvCxnSpPr>
            <a:cxnSpLocks noChangeShapeType="1"/>
          </p:cNvCxnSpPr>
          <p:nvPr/>
        </p:nvCxnSpPr>
        <p:spPr bwMode="auto">
          <a:xfrm rot="5400000" flipH="1" flipV="1">
            <a:off x="5603082" y="2983706"/>
            <a:ext cx="354012" cy="9525"/>
          </a:xfrm>
          <a:prstGeom prst="straightConnector1">
            <a:avLst/>
          </a:prstGeom>
          <a:noFill/>
          <a:ln w="38100" algn="ctr">
            <a:solidFill>
              <a:srgbClr val="00B050"/>
            </a:solidFill>
            <a:round/>
            <a:headEnd/>
            <a:tailEnd type="arrow" w="med" len="med"/>
          </a:ln>
          <a:effectLst>
            <a:outerShdw blurRad="50800" dist="38100" dir="2700000" algn="tl" rotWithShape="0">
              <a:prstClr val="black">
                <a:alpha val="40000"/>
              </a:prstClr>
            </a:outerShdw>
          </a:effectLst>
        </p:spPr>
      </p:cxnSp>
      <p:cxnSp>
        <p:nvCxnSpPr>
          <p:cNvPr id="154642" name="Connettore 1 24"/>
          <p:cNvCxnSpPr>
            <a:cxnSpLocks noChangeShapeType="1"/>
          </p:cNvCxnSpPr>
          <p:nvPr/>
        </p:nvCxnSpPr>
        <p:spPr bwMode="auto">
          <a:xfrm rot="5400000" flipH="1" flipV="1">
            <a:off x="5511800" y="2579688"/>
            <a:ext cx="387350" cy="0"/>
          </a:xfrm>
          <a:prstGeom prst="line">
            <a:avLst/>
          </a:prstGeom>
          <a:noFill/>
          <a:ln w="38100" algn="ctr">
            <a:solidFill>
              <a:srgbClr val="FF0000"/>
            </a:solidFill>
            <a:round/>
            <a:headEnd/>
            <a:tailEnd type="arrow" w="med" len="med"/>
          </a:ln>
          <a:effectLst>
            <a:outerShdw blurRad="50800" dist="38100" dir="2700000" algn="tl" rotWithShape="0">
              <a:prstClr val="black">
                <a:alpha val="40000"/>
              </a:prstClr>
            </a:outerShdw>
          </a:effectLst>
        </p:spPr>
      </p:cxnSp>
      <p:sp>
        <p:nvSpPr>
          <p:cNvPr id="37" name="Figura a mano libera 36"/>
          <p:cNvSpPr/>
          <p:nvPr/>
        </p:nvSpPr>
        <p:spPr bwMode="auto">
          <a:xfrm>
            <a:off x="3536950" y="1593850"/>
            <a:ext cx="1627188" cy="3952875"/>
          </a:xfrm>
          <a:custGeom>
            <a:avLst/>
            <a:gdLst>
              <a:gd name="connsiteX0" fmla="*/ 67056 w 1653032"/>
              <a:gd name="connsiteY0" fmla="*/ 808736 h 3954272"/>
              <a:gd name="connsiteX1" fmla="*/ 463296 w 1653032"/>
              <a:gd name="connsiteY1" fmla="*/ 583184 h 3954272"/>
              <a:gd name="connsiteX2" fmla="*/ 1005840 w 1653032"/>
              <a:gd name="connsiteY2" fmla="*/ 345440 h 3954272"/>
              <a:gd name="connsiteX3" fmla="*/ 1231392 w 1653032"/>
              <a:gd name="connsiteY3" fmla="*/ 272288 h 3954272"/>
              <a:gd name="connsiteX4" fmla="*/ 1237488 w 1653032"/>
              <a:gd name="connsiteY4" fmla="*/ 266192 h 3954272"/>
              <a:gd name="connsiteX5" fmla="*/ 1274064 w 1653032"/>
              <a:gd name="connsiteY5" fmla="*/ 132080 h 3954272"/>
              <a:gd name="connsiteX6" fmla="*/ 1341120 w 1653032"/>
              <a:gd name="connsiteY6" fmla="*/ 46736 h 3954272"/>
              <a:gd name="connsiteX7" fmla="*/ 1493520 w 1653032"/>
              <a:gd name="connsiteY7" fmla="*/ 16256 h 3954272"/>
              <a:gd name="connsiteX8" fmla="*/ 1584960 w 1653032"/>
              <a:gd name="connsiteY8" fmla="*/ 95504 h 3954272"/>
              <a:gd name="connsiteX9" fmla="*/ 1639824 w 1653032"/>
              <a:gd name="connsiteY9" fmla="*/ 589280 h 3954272"/>
              <a:gd name="connsiteX10" fmla="*/ 1584960 w 1653032"/>
              <a:gd name="connsiteY10" fmla="*/ 1125728 h 3954272"/>
              <a:gd name="connsiteX11" fmla="*/ 1231392 w 1653032"/>
              <a:gd name="connsiteY11" fmla="*/ 1899920 h 3954272"/>
              <a:gd name="connsiteX12" fmla="*/ 999744 w 1653032"/>
              <a:gd name="connsiteY12" fmla="*/ 2387600 h 3954272"/>
              <a:gd name="connsiteX13" fmla="*/ 1072896 w 1653032"/>
              <a:gd name="connsiteY13" fmla="*/ 2411984 h 3954272"/>
              <a:gd name="connsiteX14" fmla="*/ 1072896 w 1653032"/>
              <a:gd name="connsiteY14" fmla="*/ 2418080 h 3954272"/>
              <a:gd name="connsiteX15" fmla="*/ 810768 w 1653032"/>
              <a:gd name="connsiteY15" fmla="*/ 2985008 h 3954272"/>
              <a:gd name="connsiteX16" fmla="*/ 798576 w 1653032"/>
              <a:gd name="connsiteY16" fmla="*/ 2997200 h 3954272"/>
              <a:gd name="connsiteX17" fmla="*/ 286512 w 1653032"/>
              <a:gd name="connsiteY17" fmla="*/ 3509264 h 3954272"/>
              <a:gd name="connsiteX18" fmla="*/ 274320 w 1653032"/>
              <a:gd name="connsiteY18" fmla="*/ 3509264 h 3954272"/>
              <a:gd name="connsiteX19" fmla="*/ 60960 w 1653032"/>
              <a:gd name="connsiteY19" fmla="*/ 3509264 h 3954272"/>
              <a:gd name="connsiteX20" fmla="*/ 60960 w 1653032"/>
              <a:gd name="connsiteY20" fmla="*/ 3503168 h 3954272"/>
              <a:gd name="connsiteX21" fmla="*/ 67056 w 1653032"/>
              <a:gd name="connsiteY21" fmla="*/ 808736 h 3954272"/>
              <a:gd name="connsiteX0" fmla="*/ 67056 w 1653032"/>
              <a:gd name="connsiteY0" fmla="*/ 808736 h 3954272"/>
              <a:gd name="connsiteX1" fmla="*/ 463296 w 1653032"/>
              <a:gd name="connsiteY1" fmla="*/ 583184 h 3954272"/>
              <a:gd name="connsiteX2" fmla="*/ 1005840 w 1653032"/>
              <a:gd name="connsiteY2" fmla="*/ 345440 h 3954272"/>
              <a:gd name="connsiteX3" fmla="*/ 1231392 w 1653032"/>
              <a:gd name="connsiteY3" fmla="*/ 272288 h 3954272"/>
              <a:gd name="connsiteX4" fmla="*/ 1237488 w 1653032"/>
              <a:gd name="connsiteY4" fmla="*/ 266192 h 3954272"/>
              <a:gd name="connsiteX5" fmla="*/ 1274064 w 1653032"/>
              <a:gd name="connsiteY5" fmla="*/ 132080 h 3954272"/>
              <a:gd name="connsiteX6" fmla="*/ 1341120 w 1653032"/>
              <a:gd name="connsiteY6" fmla="*/ 46736 h 3954272"/>
              <a:gd name="connsiteX7" fmla="*/ 1493520 w 1653032"/>
              <a:gd name="connsiteY7" fmla="*/ 16256 h 3954272"/>
              <a:gd name="connsiteX8" fmla="*/ 1584960 w 1653032"/>
              <a:gd name="connsiteY8" fmla="*/ 95504 h 3954272"/>
              <a:gd name="connsiteX9" fmla="*/ 1639824 w 1653032"/>
              <a:gd name="connsiteY9" fmla="*/ 589280 h 3954272"/>
              <a:gd name="connsiteX10" fmla="*/ 1584960 w 1653032"/>
              <a:gd name="connsiteY10" fmla="*/ 1125728 h 3954272"/>
              <a:gd name="connsiteX11" fmla="*/ 1231392 w 1653032"/>
              <a:gd name="connsiteY11" fmla="*/ 1899920 h 3954272"/>
              <a:gd name="connsiteX12" fmla="*/ 999744 w 1653032"/>
              <a:gd name="connsiteY12" fmla="*/ 2387600 h 3954272"/>
              <a:gd name="connsiteX13" fmla="*/ 1072896 w 1653032"/>
              <a:gd name="connsiteY13" fmla="*/ 2411984 h 3954272"/>
              <a:gd name="connsiteX14" fmla="*/ 1072896 w 1653032"/>
              <a:gd name="connsiteY14" fmla="*/ 2418080 h 3954272"/>
              <a:gd name="connsiteX15" fmla="*/ 810768 w 1653032"/>
              <a:gd name="connsiteY15" fmla="*/ 2985008 h 3954272"/>
              <a:gd name="connsiteX16" fmla="*/ 798576 w 1653032"/>
              <a:gd name="connsiteY16" fmla="*/ 2997200 h 3954272"/>
              <a:gd name="connsiteX17" fmla="*/ 286512 w 1653032"/>
              <a:gd name="connsiteY17" fmla="*/ 3509264 h 3954272"/>
              <a:gd name="connsiteX18" fmla="*/ 274320 w 1653032"/>
              <a:gd name="connsiteY18" fmla="*/ 3509264 h 3954272"/>
              <a:gd name="connsiteX19" fmla="*/ 60960 w 1653032"/>
              <a:gd name="connsiteY19" fmla="*/ 3509264 h 3954272"/>
              <a:gd name="connsiteX20" fmla="*/ 60960 w 1653032"/>
              <a:gd name="connsiteY20" fmla="*/ 3503168 h 3954272"/>
              <a:gd name="connsiteX21" fmla="*/ 67056 w 1653032"/>
              <a:gd name="connsiteY21" fmla="*/ 808736 h 3954272"/>
              <a:gd name="connsiteX0" fmla="*/ 41656 w 1627632"/>
              <a:gd name="connsiteY0" fmla="*/ 808736 h 3954272"/>
              <a:gd name="connsiteX1" fmla="*/ 437896 w 1627632"/>
              <a:gd name="connsiteY1" fmla="*/ 583184 h 3954272"/>
              <a:gd name="connsiteX2" fmla="*/ 980440 w 1627632"/>
              <a:gd name="connsiteY2" fmla="*/ 345440 h 3954272"/>
              <a:gd name="connsiteX3" fmla="*/ 1205992 w 1627632"/>
              <a:gd name="connsiteY3" fmla="*/ 272288 h 3954272"/>
              <a:gd name="connsiteX4" fmla="*/ 1212088 w 1627632"/>
              <a:gd name="connsiteY4" fmla="*/ 266192 h 3954272"/>
              <a:gd name="connsiteX5" fmla="*/ 1248664 w 1627632"/>
              <a:gd name="connsiteY5" fmla="*/ 132080 h 3954272"/>
              <a:gd name="connsiteX6" fmla="*/ 1315720 w 1627632"/>
              <a:gd name="connsiteY6" fmla="*/ 46736 h 3954272"/>
              <a:gd name="connsiteX7" fmla="*/ 1468120 w 1627632"/>
              <a:gd name="connsiteY7" fmla="*/ 16256 h 3954272"/>
              <a:gd name="connsiteX8" fmla="*/ 1559560 w 1627632"/>
              <a:gd name="connsiteY8" fmla="*/ 95504 h 3954272"/>
              <a:gd name="connsiteX9" fmla="*/ 1614424 w 1627632"/>
              <a:gd name="connsiteY9" fmla="*/ 589280 h 3954272"/>
              <a:gd name="connsiteX10" fmla="*/ 1559560 w 1627632"/>
              <a:gd name="connsiteY10" fmla="*/ 1125728 h 3954272"/>
              <a:gd name="connsiteX11" fmla="*/ 1205992 w 1627632"/>
              <a:gd name="connsiteY11" fmla="*/ 1899920 h 3954272"/>
              <a:gd name="connsiteX12" fmla="*/ 974344 w 1627632"/>
              <a:gd name="connsiteY12" fmla="*/ 2387600 h 3954272"/>
              <a:gd name="connsiteX13" fmla="*/ 1047496 w 1627632"/>
              <a:gd name="connsiteY13" fmla="*/ 2411984 h 3954272"/>
              <a:gd name="connsiteX14" fmla="*/ 1047496 w 1627632"/>
              <a:gd name="connsiteY14" fmla="*/ 2418080 h 3954272"/>
              <a:gd name="connsiteX15" fmla="*/ 785368 w 1627632"/>
              <a:gd name="connsiteY15" fmla="*/ 2985008 h 3954272"/>
              <a:gd name="connsiteX16" fmla="*/ 773176 w 1627632"/>
              <a:gd name="connsiteY16" fmla="*/ 2997200 h 3954272"/>
              <a:gd name="connsiteX17" fmla="*/ 261112 w 1627632"/>
              <a:gd name="connsiteY17" fmla="*/ 3509264 h 3954272"/>
              <a:gd name="connsiteX18" fmla="*/ 248920 w 1627632"/>
              <a:gd name="connsiteY18" fmla="*/ 3509264 h 3954272"/>
              <a:gd name="connsiteX19" fmla="*/ 35560 w 1627632"/>
              <a:gd name="connsiteY19" fmla="*/ 3509264 h 3954272"/>
              <a:gd name="connsiteX20" fmla="*/ 35560 w 1627632"/>
              <a:gd name="connsiteY20" fmla="*/ 3503168 h 3954272"/>
              <a:gd name="connsiteX21" fmla="*/ 41656 w 1627632"/>
              <a:gd name="connsiteY21" fmla="*/ 808736 h 3954272"/>
              <a:gd name="connsiteX0" fmla="*/ 41656 w 1627632"/>
              <a:gd name="connsiteY0" fmla="*/ 808736 h 3954272"/>
              <a:gd name="connsiteX1" fmla="*/ 437896 w 1627632"/>
              <a:gd name="connsiteY1" fmla="*/ 583184 h 3954272"/>
              <a:gd name="connsiteX2" fmla="*/ 980440 w 1627632"/>
              <a:gd name="connsiteY2" fmla="*/ 345440 h 3954272"/>
              <a:gd name="connsiteX3" fmla="*/ 1205992 w 1627632"/>
              <a:gd name="connsiteY3" fmla="*/ 272288 h 3954272"/>
              <a:gd name="connsiteX4" fmla="*/ 1212088 w 1627632"/>
              <a:gd name="connsiteY4" fmla="*/ 266192 h 3954272"/>
              <a:gd name="connsiteX5" fmla="*/ 1248664 w 1627632"/>
              <a:gd name="connsiteY5" fmla="*/ 132080 h 3954272"/>
              <a:gd name="connsiteX6" fmla="*/ 1315720 w 1627632"/>
              <a:gd name="connsiteY6" fmla="*/ 46736 h 3954272"/>
              <a:gd name="connsiteX7" fmla="*/ 1468120 w 1627632"/>
              <a:gd name="connsiteY7" fmla="*/ 16256 h 3954272"/>
              <a:gd name="connsiteX8" fmla="*/ 1559560 w 1627632"/>
              <a:gd name="connsiteY8" fmla="*/ 95504 h 3954272"/>
              <a:gd name="connsiteX9" fmla="*/ 1614424 w 1627632"/>
              <a:gd name="connsiteY9" fmla="*/ 589280 h 3954272"/>
              <a:gd name="connsiteX10" fmla="*/ 1559560 w 1627632"/>
              <a:gd name="connsiteY10" fmla="*/ 1125728 h 3954272"/>
              <a:gd name="connsiteX11" fmla="*/ 1205992 w 1627632"/>
              <a:gd name="connsiteY11" fmla="*/ 1899920 h 3954272"/>
              <a:gd name="connsiteX12" fmla="*/ 974344 w 1627632"/>
              <a:gd name="connsiteY12" fmla="*/ 2387600 h 3954272"/>
              <a:gd name="connsiteX13" fmla="*/ 1047496 w 1627632"/>
              <a:gd name="connsiteY13" fmla="*/ 2411984 h 3954272"/>
              <a:gd name="connsiteX14" fmla="*/ 1047496 w 1627632"/>
              <a:gd name="connsiteY14" fmla="*/ 2418080 h 3954272"/>
              <a:gd name="connsiteX15" fmla="*/ 785368 w 1627632"/>
              <a:gd name="connsiteY15" fmla="*/ 2985008 h 3954272"/>
              <a:gd name="connsiteX16" fmla="*/ 773176 w 1627632"/>
              <a:gd name="connsiteY16" fmla="*/ 2997200 h 3954272"/>
              <a:gd name="connsiteX17" fmla="*/ 261112 w 1627632"/>
              <a:gd name="connsiteY17" fmla="*/ 3509264 h 3954272"/>
              <a:gd name="connsiteX18" fmla="*/ 248920 w 1627632"/>
              <a:gd name="connsiteY18" fmla="*/ 3509264 h 3954272"/>
              <a:gd name="connsiteX19" fmla="*/ 35560 w 1627632"/>
              <a:gd name="connsiteY19" fmla="*/ 3509264 h 3954272"/>
              <a:gd name="connsiteX20" fmla="*/ 35560 w 1627632"/>
              <a:gd name="connsiteY20" fmla="*/ 3503168 h 3954272"/>
              <a:gd name="connsiteX21" fmla="*/ 41656 w 1627632"/>
              <a:gd name="connsiteY21" fmla="*/ 808736 h 3954272"/>
              <a:gd name="connsiteX0" fmla="*/ 41656 w 1627632"/>
              <a:gd name="connsiteY0" fmla="*/ 808736 h 3954272"/>
              <a:gd name="connsiteX1" fmla="*/ 437896 w 1627632"/>
              <a:gd name="connsiteY1" fmla="*/ 583184 h 3954272"/>
              <a:gd name="connsiteX2" fmla="*/ 980440 w 1627632"/>
              <a:gd name="connsiteY2" fmla="*/ 345440 h 3954272"/>
              <a:gd name="connsiteX3" fmla="*/ 1205992 w 1627632"/>
              <a:gd name="connsiteY3" fmla="*/ 272288 h 3954272"/>
              <a:gd name="connsiteX4" fmla="*/ 1212088 w 1627632"/>
              <a:gd name="connsiteY4" fmla="*/ 266192 h 3954272"/>
              <a:gd name="connsiteX5" fmla="*/ 1248664 w 1627632"/>
              <a:gd name="connsiteY5" fmla="*/ 132080 h 3954272"/>
              <a:gd name="connsiteX6" fmla="*/ 1315720 w 1627632"/>
              <a:gd name="connsiteY6" fmla="*/ 46736 h 3954272"/>
              <a:gd name="connsiteX7" fmla="*/ 1468120 w 1627632"/>
              <a:gd name="connsiteY7" fmla="*/ 16256 h 3954272"/>
              <a:gd name="connsiteX8" fmla="*/ 1559560 w 1627632"/>
              <a:gd name="connsiteY8" fmla="*/ 95504 h 3954272"/>
              <a:gd name="connsiteX9" fmla="*/ 1614424 w 1627632"/>
              <a:gd name="connsiteY9" fmla="*/ 589280 h 3954272"/>
              <a:gd name="connsiteX10" fmla="*/ 1559560 w 1627632"/>
              <a:gd name="connsiteY10" fmla="*/ 1125728 h 3954272"/>
              <a:gd name="connsiteX11" fmla="*/ 1205992 w 1627632"/>
              <a:gd name="connsiteY11" fmla="*/ 1899920 h 3954272"/>
              <a:gd name="connsiteX12" fmla="*/ 974344 w 1627632"/>
              <a:gd name="connsiteY12" fmla="*/ 2387600 h 3954272"/>
              <a:gd name="connsiteX13" fmla="*/ 1047496 w 1627632"/>
              <a:gd name="connsiteY13" fmla="*/ 2411984 h 3954272"/>
              <a:gd name="connsiteX14" fmla="*/ 1047496 w 1627632"/>
              <a:gd name="connsiteY14" fmla="*/ 2418080 h 3954272"/>
              <a:gd name="connsiteX15" fmla="*/ 785368 w 1627632"/>
              <a:gd name="connsiteY15" fmla="*/ 2985008 h 3954272"/>
              <a:gd name="connsiteX16" fmla="*/ 773176 w 1627632"/>
              <a:gd name="connsiteY16" fmla="*/ 2997200 h 3954272"/>
              <a:gd name="connsiteX17" fmla="*/ 261112 w 1627632"/>
              <a:gd name="connsiteY17" fmla="*/ 3509264 h 3954272"/>
              <a:gd name="connsiteX18" fmla="*/ 248920 w 1627632"/>
              <a:gd name="connsiteY18" fmla="*/ 3509264 h 3954272"/>
              <a:gd name="connsiteX19" fmla="*/ 29464 w 1627632"/>
              <a:gd name="connsiteY19" fmla="*/ 3794252 h 3954272"/>
              <a:gd name="connsiteX20" fmla="*/ 35560 w 1627632"/>
              <a:gd name="connsiteY20" fmla="*/ 3509264 h 3954272"/>
              <a:gd name="connsiteX21" fmla="*/ 35560 w 1627632"/>
              <a:gd name="connsiteY21" fmla="*/ 3503168 h 3954272"/>
              <a:gd name="connsiteX22" fmla="*/ 41656 w 1627632"/>
              <a:gd name="connsiteY22" fmla="*/ 808736 h 3954272"/>
              <a:gd name="connsiteX0" fmla="*/ 41656 w 1627632"/>
              <a:gd name="connsiteY0" fmla="*/ 808736 h 3954272"/>
              <a:gd name="connsiteX1" fmla="*/ 437896 w 1627632"/>
              <a:gd name="connsiteY1" fmla="*/ 583184 h 3954272"/>
              <a:gd name="connsiteX2" fmla="*/ 980440 w 1627632"/>
              <a:gd name="connsiteY2" fmla="*/ 345440 h 3954272"/>
              <a:gd name="connsiteX3" fmla="*/ 1205992 w 1627632"/>
              <a:gd name="connsiteY3" fmla="*/ 272288 h 3954272"/>
              <a:gd name="connsiteX4" fmla="*/ 1212088 w 1627632"/>
              <a:gd name="connsiteY4" fmla="*/ 266192 h 3954272"/>
              <a:gd name="connsiteX5" fmla="*/ 1248664 w 1627632"/>
              <a:gd name="connsiteY5" fmla="*/ 132080 h 3954272"/>
              <a:gd name="connsiteX6" fmla="*/ 1315720 w 1627632"/>
              <a:gd name="connsiteY6" fmla="*/ 46736 h 3954272"/>
              <a:gd name="connsiteX7" fmla="*/ 1468120 w 1627632"/>
              <a:gd name="connsiteY7" fmla="*/ 16256 h 3954272"/>
              <a:gd name="connsiteX8" fmla="*/ 1559560 w 1627632"/>
              <a:gd name="connsiteY8" fmla="*/ 95504 h 3954272"/>
              <a:gd name="connsiteX9" fmla="*/ 1614424 w 1627632"/>
              <a:gd name="connsiteY9" fmla="*/ 589280 h 3954272"/>
              <a:gd name="connsiteX10" fmla="*/ 1559560 w 1627632"/>
              <a:gd name="connsiteY10" fmla="*/ 1125728 h 3954272"/>
              <a:gd name="connsiteX11" fmla="*/ 1205992 w 1627632"/>
              <a:gd name="connsiteY11" fmla="*/ 1899920 h 3954272"/>
              <a:gd name="connsiteX12" fmla="*/ 974344 w 1627632"/>
              <a:gd name="connsiteY12" fmla="*/ 2387600 h 3954272"/>
              <a:gd name="connsiteX13" fmla="*/ 1047496 w 1627632"/>
              <a:gd name="connsiteY13" fmla="*/ 2411984 h 3954272"/>
              <a:gd name="connsiteX14" fmla="*/ 1047496 w 1627632"/>
              <a:gd name="connsiteY14" fmla="*/ 2418080 h 3954272"/>
              <a:gd name="connsiteX15" fmla="*/ 785368 w 1627632"/>
              <a:gd name="connsiteY15" fmla="*/ 2985008 h 3954272"/>
              <a:gd name="connsiteX16" fmla="*/ 773176 w 1627632"/>
              <a:gd name="connsiteY16" fmla="*/ 2997200 h 3954272"/>
              <a:gd name="connsiteX17" fmla="*/ 261112 w 1627632"/>
              <a:gd name="connsiteY17" fmla="*/ 3509264 h 3954272"/>
              <a:gd name="connsiteX18" fmla="*/ 248920 w 1627632"/>
              <a:gd name="connsiteY18" fmla="*/ 3509264 h 3954272"/>
              <a:gd name="connsiteX19" fmla="*/ 29464 w 1627632"/>
              <a:gd name="connsiteY19" fmla="*/ 3794252 h 3954272"/>
              <a:gd name="connsiteX20" fmla="*/ 35560 w 1627632"/>
              <a:gd name="connsiteY20" fmla="*/ 3509264 h 3954272"/>
              <a:gd name="connsiteX21" fmla="*/ 35560 w 1627632"/>
              <a:gd name="connsiteY21" fmla="*/ 3503168 h 3954272"/>
              <a:gd name="connsiteX22" fmla="*/ 41656 w 1627632"/>
              <a:gd name="connsiteY22" fmla="*/ 808736 h 395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7632" h="3954272">
                <a:moveTo>
                  <a:pt x="41656" y="808736"/>
                </a:moveTo>
                <a:cubicBezTo>
                  <a:pt x="29464" y="828040"/>
                  <a:pt x="281432" y="660400"/>
                  <a:pt x="437896" y="583184"/>
                </a:cubicBezTo>
                <a:cubicBezTo>
                  <a:pt x="594360" y="505968"/>
                  <a:pt x="852424" y="397256"/>
                  <a:pt x="980440" y="345440"/>
                </a:cubicBezTo>
                <a:cubicBezTo>
                  <a:pt x="1108456" y="293624"/>
                  <a:pt x="1167384" y="285496"/>
                  <a:pt x="1205992" y="272288"/>
                </a:cubicBezTo>
                <a:cubicBezTo>
                  <a:pt x="1244600" y="259080"/>
                  <a:pt x="1204976" y="289560"/>
                  <a:pt x="1212088" y="266192"/>
                </a:cubicBezTo>
                <a:cubicBezTo>
                  <a:pt x="1219200" y="242824"/>
                  <a:pt x="1231392" y="168656"/>
                  <a:pt x="1248664" y="132080"/>
                </a:cubicBezTo>
                <a:cubicBezTo>
                  <a:pt x="1265936" y="95504"/>
                  <a:pt x="1279144" y="66040"/>
                  <a:pt x="1315720" y="46736"/>
                </a:cubicBezTo>
                <a:cubicBezTo>
                  <a:pt x="1352296" y="27432"/>
                  <a:pt x="1427480" y="8128"/>
                  <a:pt x="1468120" y="16256"/>
                </a:cubicBezTo>
                <a:cubicBezTo>
                  <a:pt x="1508760" y="24384"/>
                  <a:pt x="1535176" y="0"/>
                  <a:pt x="1559560" y="95504"/>
                </a:cubicBezTo>
                <a:cubicBezTo>
                  <a:pt x="1583944" y="191008"/>
                  <a:pt x="1614424" y="417576"/>
                  <a:pt x="1614424" y="589280"/>
                </a:cubicBezTo>
                <a:cubicBezTo>
                  <a:pt x="1614424" y="760984"/>
                  <a:pt x="1627632" y="907288"/>
                  <a:pt x="1559560" y="1125728"/>
                </a:cubicBezTo>
                <a:cubicBezTo>
                  <a:pt x="1491488" y="1344168"/>
                  <a:pt x="1303528" y="1689608"/>
                  <a:pt x="1205992" y="1899920"/>
                </a:cubicBezTo>
                <a:cubicBezTo>
                  <a:pt x="1108456" y="2110232"/>
                  <a:pt x="1000760" y="2302256"/>
                  <a:pt x="974344" y="2387600"/>
                </a:cubicBezTo>
                <a:cubicBezTo>
                  <a:pt x="978408" y="2387600"/>
                  <a:pt x="1035304" y="2406904"/>
                  <a:pt x="1047496" y="2411984"/>
                </a:cubicBezTo>
                <a:cubicBezTo>
                  <a:pt x="1059688" y="2417064"/>
                  <a:pt x="1091184" y="2322576"/>
                  <a:pt x="1047496" y="2418080"/>
                </a:cubicBezTo>
                <a:cubicBezTo>
                  <a:pt x="1003808" y="2513584"/>
                  <a:pt x="831088" y="2888488"/>
                  <a:pt x="785368" y="2985008"/>
                </a:cubicBezTo>
                <a:cubicBezTo>
                  <a:pt x="739648" y="3081528"/>
                  <a:pt x="773176" y="2997200"/>
                  <a:pt x="773176" y="2997200"/>
                </a:cubicBezTo>
                <a:lnTo>
                  <a:pt x="261112" y="3509264"/>
                </a:lnTo>
                <a:cubicBezTo>
                  <a:pt x="173736" y="3594608"/>
                  <a:pt x="248920" y="3509264"/>
                  <a:pt x="248920" y="3509264"/>
                </a:cubicBezTo>
                <a:lnTo>
                  <a:pt x="29464" y="3794252"/>
                </a:lnTo>
                <a:cubicBezTo>
                  <a:pt x="35306" y="3649726"/>
                  <a:pt x="33528" y="3604260"/>
                  <a:pt x="35560" y="3509264"/>
                </a:cubicBezTo>
                <a:cubicBezTo>
                  <a:pt x="0" y="3508248"/>
                  <a:pt x="36576" y="3954272"/>
                  <a:pt x="35560" y="3503168"/>
                </a:cubicBezTo>
                <a:cubicBezTo>
                  <a:pt x="34544" y="3052064"/>
                  <a:pt x="29464" y="1325880"/>
                  <a:pt x="41656" y="808736"/>
                </a:cubicBezTo>
                <a:close/>
              </a:path>
            </a:pathLst>
          </a:custGeom>
          <a:solidFill>
            <a:srgbClr val="0066FF">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38" name="Figura a mano libera 37"/>
          <p:cNvSpPr/>
          <p:nvPr/>
        </p:nvSpPr>
        <p:spPr bwMode="auto">
          <a:xfrm>
            <a:off x="5254625" y="1468438"/>
            <a:ext cx="561975" cy="2392362"/>
          </a:xfrm>
          <a:custGeom>
            <a:avLst/>
            <a:gdLst>
              <a:gd name="connsiteX0" fmla="*/ 0 w 1732280"/>
              <a:gd name="connsiteY0" fmla="*/ 261112 h 2108200"/>
              <a:gd name="connsiteX1" fmla="*/ 487680 w 1732280"/>
              <a:gd name="connsiteY1" fmla="*/ 72136 h 2108200"/>
              <a:gd name="connsiteX2" fmla="*/ 908304 w 1732280"/>
              <a:gd name="connsiteY2" fmla="*/ 5080 h 2108200"/>
              <a:gd name="connsiteX3" fmla="*/ 1335024 w 1732280"/>
              <a:gd name="connsiteY3" fmla="*/ 102616 h 2108200"/>
              <a:gd name="connsiteX4" fmla="*/ 1597152 w 1732280"/>
              <a:gd name="connsiteY4" fmla="*/ 376936 h 2108200"/>
              <a:gd name="connsiteX5" fmla="*/ 1725168 w 1732280"/>
              <a:gd name="connsiteY5" fmla="*/ 767080 h 2108200"/>
              <a:gd name="connsiteX6" fmla="*/ 1639824 w 1732280"/>
              <a:gd name="connsiteY6" fmla="*/ 1394968 h 2108200"/>
              <a:gd name="connsiteX7" fmla="*/ 1414272 w 1732280"/>
              <a:gd name="connsiteY7" fmla="*/ 1870456 h 2108200"/>
              <a:gd name="connsiteX8" fmla="*/ 1304544 w 1732280"/>
              <a:gd name="connsiteY8" fmla="*/ 2108200 h 2108200"/>
              <a:gd name="connsiteX0" fmla="*/ 0 w 1244600"/>
              <a:gd name="connsiteY0" fmla="*/ 72136 h 2108200"/>
              <a:gd name="connsiteX1" fmla="*/ 420624 w 1244600"/>
              <a:gd name="connsiteY1" fmla="*/ 5080 h 2108200"/>
              <a:gd name="connsiteX2" fmla="*/ 847344 w 1244600"/>
              <a:gd name="connsiteY2" fmla="*/ 102616 h 2108200"/>
              <a:gd name="connsiteX3" fmla="*/ 1109472 w 1244600"/>
              <a:gd name="connsiteY3" fmla="*/ 376936 h 2108200"/>
              <a:gd name="connsiteX4" fmla="*/ 1237488 w 1244600"/>
              <a:gd name="connsiteY4" fmla="*/ 767080 h 2108200"/>
              <a:gd name="connsiteX5" fmla="*/ 1152144 w 1244600"/>
              <a:gd name="connsiteY5" fmla="*/ 1394968 h 2108200"/>
              <a:gd name="connsiteX6" fmla="*/ 926592 w 1244600"/>
              <a:gd name="connsiteY6" fmla="*/ 1870456 h 2108200"/>
              <a:gd name="connsiteX7" fmla="*/ 816864 w 1244600"/>
              <a:gd name="connsiteY7" fmla="*/ 2108200 h 2108200"/>
              <a:gd name="connsiteX0" fmla="*/ 0 w 823976"/>
              <a:gd name="connsiteY0" fmla="*/ 0 h 2103120"/>
              <a:gd name="connsiteX1" fmla="*/ 426720 w 823976"/>
              <a:gd name="connsiteY1" fmla="*/ 97536 h 2103120"/>
              <a:gd name="connsiteX2" fmla="*/ 688848 w 823976"/>
              <a:gd name="connsiteY2" fmla="*/ 371856 h 2103120"/>
              <a:gd name="connsiteX3" fmla="*/ 816864 w 823976"/>
              <a:gd name="connsiteY3" fmla="*/ 762000 h 2103120"/>
              <a:gd name="connsiteX4" fmla="*/ 731520 w 823976"/>
              <a:gd name="connsiteY4" fmla="*/ 1389888 h 2103120"/>
              <a:gd name="connsiteX5" fmla="*/ 505968 w 823976"/>
              <a:gd name="connsiteY5" fmla="*/ 1865376 h 2103120"/>
              <a:gd name="connsiteX6" fmla="*/ 396240 w 823976"/>
              <a:gd name="connsiteY6" fmla="*/ 2103120 h 2103120"/>
              <a:gd name="connsiteX0" fmla="*/ 30480 w 427736"/>
              <a:gd name="connsiteY0" fmla="*/ 0 h 2005584"/>
              <a:gd name="connsiteX1" fmla="*/ 292608 w 427736"/>
              <a:gd name="connsiteY1" fmla="*/ 274320 h 2005584"/>
              <a:gd name="connsiteX2" fmla="*/ 420624 w 427736"/>
              <a:gd name="connsiteY2" fmla="*/ 664464 h 2005584"/>
              <a:gd name="connsiteX3" fmla="*/ 335280 w 427736"/>
              <a:gd name="connsiteY3" fmla="*/ 1292352 h 2005584"/>
              <a:gd name="connsiteX4" fmla="*/ 109728 w 427736"/>
              <a:gd name="connsiteY4" fmla="*/ 1767840 h 2005584"/>
              <a:gd name="connsiteX5" fmla="*/ 0 w 427736"/>
              <a:gd name="connsiteY5" fmla="*/ 2005584 h 2005584"/>
              <a:gd name="connsiteX0" fmla="*/ 96520 w 493776"/>
              <a:gd name="connsiteY0" fmla="*/ 0 h 2391664"/>
              <a:gd name="connsiteX1" fmla="*/ 358648 w 493776"/>
              <a:gd name="connsiteY1" fmla="*/ 274320 h 2391664"/>
              <a:gd name="connsiteX2" fmla="*/ 486664 w 493776"/>
              <a:gd name="connsiteY2" fmla="*/ 664464 h 2391664"/>
              <a:gd name="connsiteX3" fmla="*/ 401320 w 493776"/>
              <a:gd name="connsiteY3" fmla="*/ 1292352 h 2391664"/>
              <a:gd name="connsiteX4" fmla="*/ 175768 w 493776"/>
              <a:gd name="connsiteY4" fmla="*/ 1767840 h 2391664"/>
              <a:gd name="connsiteX5" fmla="*/ 0 w 493776"/>
              <a:gd name="connsiteY5" fmla="*/ 2391664 h 2391664"/>
              <a:gd name="connsiteX0" fmla="*/ 165439 w 562695"/>
              <a:gd name="connsiteY0" fmla="*/ 0 h 2391664"/>
              <a:gd name="connsiteX1" fmla="*/ 427567 w 562695"/>
              <a:gd name="connsiteY1" fmla="*/ 274320 h 2391664"/>
              <a:gd name="connsiteX2" fmla="*/ 555583 w 562695"/>
              <a:gd name="connsiteY2" fmla="*/ 664464 h 2391664"/>
              <a:gd name="connsiteX3" fmla="*/ 470239 w 562695"/>
              <a:gd name="connsiteY3" fmla="*/ 1292352 h 2391664"/>
              <a:gd name="connsiteX4" fmla="*/ 244687 w 562695"/>
              <a:gd name="connsiteY4" fmla="*/ 1767840 h 2391664"/>
              <a:gd name="connsiteX5" fmla="*/ 29295 w 562695"/>
              <a:gd name="connsiteY5" fmla="*/ 2269744 h 2391664"/>
              <a:gd name="connsiteX6" fmla="*/ 68919 w 562695"/>
              <a:gd name="connsiteY6" fmla="*/ 2391664 h 239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95" h="2391664">
                <a:moveTo>
                  <a:pt x="165439" y="0"/>
                </a:moveTo>
                <a:cubicBezTo>
                  <a:pt x="280247" y="61976"/>
                  <a:pt x="362543" y="163576"/>
                  <a:pt x="427567" y="274320"/>
                </a:cubicBezTo>
                <a:cubicBezTo>
                  <a:pt x="492591" y="385064"/>
                  <a:pt x="548471" y="494792"/>
                  <a:pt x="555583" y="664464"/>
                </a:cubicBezTo>
                <a:cubicBezTo>
                  <a:pt x="562695" y="834136"/>
                  <a:pt x="522055" y="1108456"/>
                  <a:pt x="470239" y="1292352"/>
                </a:cubicBezTo>
                <a:cubicBezTo>
                  <a:pt x="418423" y="1476248"/>
                  <a:pt x="318178" y="1604941"/>
                  <a:pt x="244687" y="1767840"/>
                </a:cubicBezTo>
                <a:cubicBezTo>
                  <a:pt x="171196" y="1930739"/>
                  <a:pt x="58590" y="2165773"/>
                  <a:pt x="29295" y="2269744"/>
                </a:cubicBezTo>
                <a:cubicBezTo>
                  <a:pt x="0" y="2373715"/>
                  <a:pt x="77555" y="2358644"/>
                  <a:pt x="68919" y="2391664"/>
                </a:cubicBezTo>
              </a:path>
            </a:pathLst>
          </a:custGeom>
          <a:noFill/>
          <a:ln w="28575" cap="flat" cmpd="sng" algn="ctr">
            <a:solidFill>
              <a:srgbClr val="FF66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54645" name="Gruppo 44"/>
          <p:cNvGrpSpPr>
            <a:grpSpLocks/>
          </p:cNvGrpSpPr>
          <p:nvPr/>
        </p:nvGrpSpPr>
        <p:grpSpPr bwMode="auto">
          <a:xfrm>
            <a:off x="5334000" y="2565400"/>
            <a:ext cx="3565525" cy="1285875"/>
            <a:chOff x="5334000" y="2565400"/>
            <a:chExt cx="3566160" cy="1285240"/>
          </a:xfrm>
          <a:effectLst>
            <a:outerShdw blurRad="50800" dist="38100" dir="2700000" algn="tl" rotWithShape="0">
              <a:prstClr val="black">
                <a:alpha val="40000"/>
              </a:prstClr>
            </a:outerShdw>
          </a:effectLst>
        </p:grpSpPr>
        <p:sp>
          <p:nvSpPr>
            <p:cNvPr id="39" name="Figura a mano libera 38"/>
            <p:cNvSpPr/>
            <p:nvPr/>
          </p:nvSpPr>
          <p:spPr bwMode="auto">
            <a:xfrm>
              <a:off x="5334000" y="2565400"/>
              <a:ext cx="3566160" cy="1285240"/>
            </a:xfrm>
            <a:custGeom>
              <a:avLst/>
              <a:gdLst>
                <a:gd name="connsiteX0" fmla="*/ 0 w 3566160"/>
                <a:gd name="connsiteY0" fmla="*/ 1285240 h 1285240"/>
                <a:gd name="connsiteX1" fmla="*/ 345440 w 3566160"/>
                <a:gd name="connsiteY1" fmla="*/ 1137920 h 1285240"/>
                <a:gd name="connsiteX2" fmla="*/ 1122680 w 3566160"/>
                <a:gd name="connsiteY2" fmla="*/ 751840 h 1285240"/>
                <a:gd name="connsiteX3" fmla="*/ 1940560 w 3566160"/>
                <a:gd name="connsiteY3" fmla="*/ 421640 h 1285240"/>
                <a:gd name="connsiteX4" fmla="*/ 2712720 w 3566160"/>
                <a:gd name="connsiteY4" fmla="*/ 167640 h 1285240"/>
                <a:gd name="connsiteX5" fmla="*/ 3566160 w 3566160"/>
                <a:gd name="connsiteY5" fmla="*/ 0 h 128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6160" h="1285240">
                  <a:moveTo>
                    <a:pt x="0" y="1285240"/>
                  </a:moveTo>
                  <a:cubicBezTo>
                    <a:pt x="79163" y="1256030"/>
                    <a:pt x="158327" y="1226820"/>
                    <a:pt x="345440" y="1137920"/>
                  </a:cubicBezTo>
                  <a:cubicBezTo>
                    <a:pt x="532553" y="1049020"/>
                    <a:pt x="856827" y="871220"/>
                    <a:pt x="1122680" y="751840"/>
                  </a:cubicBezTo>
                  <a:cubicBezTo>
                    <a:pt x="1388533" y="632460"/>
                    <a:pt x="1675553" y="519007"/>
                    <a:pt x="1940560" y="421640"/>
                  </a:cubicBezTo>
                  <a:cubicBezTo>
                    <a:pt x="2205567" y="324273"/>
                    <a:pt x="2441787" y="237913"/>
                    <a:pt x="2712720" y="167640"/>
                  </a:cubicBezTo>
                  <a:cubicBezTo>
                    <a:pt x="2983653" y="97367"/>
                    <a:pt x="3274906" y="48683"/>
                    <a:pt x="3566160" y="0"/>
                  </a:cubicBezTo>
                </a:path>
              </a:pathLst>
            </a:custGeom>
            <a:noFill/>
            <a:ln w="28575" cap="flat" cmpd="sng" algn="ctr">
              <a:solidFill>
                <a:srgbClr val="FF66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46" name="Gruppo 43"/>
            <p:cNvGrpSpPr>
              <a:grpSpLocks/>
            </p:cNvGrpSpPr>
            <p:nvPr/>
          </p:nvGrpSpPr>
          <p:grpSpPr bwMode="auto">
            <a:xfrm rot="-798639">
              <a:off x="7509714" y="2684336"/>
              <a:ext cx="556662" cy="261481"/>
              <a:chOff x="7692594" y="2430336"/>
              <a:chExt cx="556662" cy="261481"/>
            </a:xfrm>
          </p:grpSpPr>
          <p:sp>
            <p:nvSpPr>
              <p:cNvPr id="42" name="Rettangolo 41"/>
              <p:cNvSpPr/>
              <p:nvPr/>
            </p:nvSpPr>
            <p:spPr bwMode="auto">
              <a:xfrm>
                <a:off x="7732490" y="2463111"/>
                <a:ext cx="487450" cy="177712"/>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48" name="CasellaDiTesto 42"/>
              <p:cNvSpPr txBox="1">
                <a:spLocks noChangeArrowheads="1"/>
              </p:cNvSpPr>
              <p:nvPr/>
            </p:nvSpPr>
            <p:spPr bwMode="auto">
              <a:xfrm>
                <a:off x="7692594" y="2430336"/>
                <a:ext cx="556662" cy="261481"/>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700 °C</a:t>
                </a:r>
                <a:endParaRPr lang="en-GB" sz="1100">
                  <a:solidFill>
                    <a:schemeClr val="tx1"/>
                  </a:solidFill>
                  <a:effectLst/>
                  <a:latin typeface="Calibri" pitchFamily="34" charset="0"/>
                </a:endParaRPr>
              </a:p>
            </p:txBody>
          </p:sp>
        </p:grpSp>
      </p:grpSp>
      <p:grpSp>
        <p:nvGrpSpPr>
          <p:cNvPr id="154646" name="Gruppo 48"/>
          <p:cNvGrpSpPr>
            <a:grpSpLocks/>
          </p:cNvGrpSpPr>
          <p:nvPr/>
        </p:nvGrpSpPr>
        <p:grpSpPr bwMode="auto">
          <a:xfrm>
            <a:off x="3619500" y="1366838"/>
            <a:ext cx="1800225" cy="488950"/>
            <a:chOff x="3618868" y="1366520"/>
            <a:chExt cx="1800476" cy="489712"/>
          </a:xfrm>
          <a:effectLst>
            <a:outerShdw blurRad="50800" dist="38100" dir="2700000" algn="tl" rotWithShape="0">
              <a:prstClr val="black">
                <a:alpha val="40000"/>
              </a:prstClr>
            </a:outerShdw>
          </a:effectLst>
        </p:grpSpPr>
        <p:sp>
          <p:nvSpPr>
            <p:cNvPr id="30" name="Figura a mano libera 29"/>
            <p:cNvSpPr/>
            <p:nvPr/>
          </p:nvSpPr>
          <p:spPr bwMode="auto">
            <a:xfrm>
              <a:off x="3618868" y="1366520"/>
              <a:ext cx="1800476" cy="489712"/>
            </a:xfrm>
            <a:custGeom>
              <a:avLst/>
              <a:gdLst>
                <a:gd name="connsiteX0" fmla="*/ 0 w 1732280"/>
                <a:gd name="connsiteY0" fmla="*/ 261112 h 2108200"/>
                <a:gd name="connsiteX1" fmla="*/ 487680 w 1732280"/>
                <a:gd name="connsiteY1" fmla="*/ 72136 h 2108200"/>
                <a:gd name="connsiteX2" fmla="*/ 908304 w 1732280"/>
                <a:gd name="connsiteY2" fmla="*/ 5080 h 2108200"/>
                <a:gd name="connsiteX3" fmla="*/ 1335024 w 1732280"/>
                <a:gd name="connsiteY3" fmla="*/ 102616 h 2108200"/>
                <a:gd name="connsiteX4" fmla="*/ 1597152 w 1732280"/>
                <a:gd name="connsiteY4" fmla="*/ 376936 h 2108200"/>
                <a:gd name="connsiteX5" fmla="*/ 1725168 w 1732280"/>
                <a:gd name="connsiteY5" fmla="*/ 767080 h 2108200"/>
                <a:gd name="connsiteX6" fmla="*/ 1639824 w 1732280"/>
                <a:gd name="connsiteY6" fmla="*/ 1394968 h 2108200"/>
                <a:gd name="connsiteX7" fmla="*/ 1414272 w 1732280"/>
                <a:gd name="connsiteY7" fmla="*/ 1870456 h 2108200"/>
                <a:gd name="connsiteX8" fmla="*/ 1304544 w 1732280"/>
                <a:gd name="connsiteY8" fmla="*/ 2108200 h 2108200"/>
                <a:gd name="connsiteX0" fmla="*/ 0 w 1732280"/>
                <a:gd name="connsiteY0" fmla="*/ 261112 h 1870456"/>
                <a:gd name="connsiteX1" fmla="*/ 487680 w 1732280"/>
                <a:gd name="connsiteY1" fmla="*/ 72136 h 1870456"/>
                <a:gd name="connsiteX2" fmla="*/ 908304 w 1732280"/>
                <a:gd name="connsiteY2" fmla="*/ 5080 h 1870456"/>
                <a:gd name="connsiteX3" fmla="*/ 1335024 w 1732280"/>
                <a:gd name="connsiteY3" fmla="*/ 102616 h 1870456"/>
                <a:gd name="connsiteX4" fmla="*/ 1597152 w 1732280"/>
                <a:gd name="connsiteY4" fmla="*/ 376936 h 1870456"/>
                <a:gd name="connsiteX5" fmla="*/ 1725168 w 1732280"/>
                <a:gd name="connsiteY5" fmla="*/ 767080 h 1870456"/>
                <a:gd name="connsiteX6" fmla="*/ 1639824 w 1732280"/>
                <a:gd name="connsiteY6" fmla="*/ 1394968 h 1870456"/>
                <a:gd name="connsiteX7" fmla="*/ 1414272 w 1732280"/>
                <a:gd name="connsiteY7" fmla="*/ 1870456 h 1870456"/>
                <a:gd name="connsiteX0" fmla="*/ 0 w 1732280"/>
                <a:gd name="connsiteY0" fmla="*/ 261112 h 1394968"/>
                <a:gd name="connsiteX1" fmla="*/ 487680 w 1732280"/>
                <a:gd name="connsiteY1" fmla="*/ 72136 h 1394968"/>
                <a:gd name="connsiteX2" fmla="*/ 908304 w 1732280"/>
                <a:gd name="connsiteY2" fmla="*/ 5080 h 1394968"/>
                <a:gd name="connsiteX3" fmla="*/ 1335024 w 1732280"/>
                <a:gd name="connsiteY3" fmla="*/ 102616 h 1394968"/>
                <a:gd name="connsiteX4" fmla="*/ 1597152 w 1732280"/>
                <a:gd name="connsiteY4" fmla="*/ 376936 h 1394968"/>
                <a:gd name="connsiteX5" fmla="*/ 1725168 w 1732280"/>
                <a:gd name="connsiteY5" fmla="*/ 767080 h 1394968"/>
                <a:gd name="connsiteX6" fmla="*/ 1639824 w 1732280"/>
                <a:gd name="connsiteY6" fmla="*/ 1394968 h 1394968"/>
                <a:gd name="connsiteX0" fmla="*/ 0 w 1725168"/>
                <a:gd name="connsiteY0" fmla="*/ 261112 h 767080"/>
                <a:gd name="connsiteX1" fmla="*/ 487680 w 1725168"/>
                <a:gd name="connsiteY1" fmla="*/ 72136 h 767080"/>
                <a:gd name="connsiteX2" fmla="*/ 908304 w 1725168"/>
                <a:gd name="connsiteY2" fmla="*/ 5080 h 767080"/>
                <a:gd name="connsiteX3" fmla="*/ 1335024 w 1725168"/>
                <a:gd name="connsiteY3" fmla="*/ 102616 h 767080"/>
                <a:gd name="connsiteX4" fmla="*/ 1597152 w 1725168"/>
                <a:gd name="connsiteY4" fmla="*/ 376936 h 767080"/>
                <a:gd name="connsiteX5" fmla="*/ 1725168 w 1725168"/>
                <a:gd name="connsiteY5" fmla="*/ 767080 h 767080"/>
                <a:gd name="connsiteX0" fmla="*/ 0 w 1597152"/>
                <a:gd name="connsiteY0" fmla="*/ 261112 h 376936"/>
                <a:gd name="connsiteX1" fmla="*/ 487680 w 1597152"/>
                <a:gd name="connsiteY1" fmla="*/ 72136 h 376936"/>
                <a:gd name="connsiteX2" fmla="*/ 908304 w 1597152"/>
                <a:gd name="connsiteY2" fmla="*/ 5080 h 376936"/>
                <a:gd name="connsiteX3" fmla="*/ 1335024 w 1597152"/>
                <a:gd name="connsiteY3" fmla="*/ 102616 h 376936"/>
                <a:gd name="connsiteX4" fmla="*/ 1597152 w 1597152"/>
                <a:gd name="connsiteY4" fmla="*/ 376936 h 376936"/>
                <a:gd name="connsiteX0" fmla="*/ 0 w 1335024"/>
                <a:gd name="connsiteY0" fmla="*/ 261112 h 261112"/>
                <a:gd name="connsiteX1" fmla="*/ 487680 w 1335024"/>
                <a:gd name="connsiteY1" fmla="*/ 72136 h 261112"/>
                <a:gd name="connsiteX2" fmla="*/ 908304 w 1335024"/>
                <a:gd name="connsiteY2" fmla="*/ 5080 h 261112"/>
                <a:gd name="connsiteX3" fmla="*/ 1335024 w 1335024"/>
                <a:gd name="connsiteY3" fmla="*/ 102616 h 261112"/>
                <a:gd name="connsiteX0" fmla="*/ 0 w 1799844"/>
                <a:gd name="connsiteY0" fmla="*/ 498348 h 498348"/>
                <a:gd name="connsiteX1" fmla="*/ 952500 w 1799844"/>
                <a:gd name="connsiteY1" fmla="*/ 80772 h 498348"/>
                <a:gd name="connsiteX2" fmla="*/ 1373124 w 1799844"/>
                <a:gd name="connsiteY2" fmla="*/ 13716 h 498348"/>
                <a:gd name="connsiteX3" fmla="*/ 1799844 w 1799844"/>
                <a:gd name="connsiteY3" fmla="*/ 111252 h 498348"/>
                <a:gd name="connsiteX0" fmla="*/ 0 w 1799844"/>
                <a:gd name="connsiteY0" fmla="*/ 489712 h 489712"/>
                <a:gd name="connsiteX1" fmla="*/ 544830 w 1799844"/>
                <a:gd name="connsiteY1" fmla="*/ 241300 h 489712"/>
                <a:gd name="connsiteX2" fmla="*/ 952500 w 1799844"/>
                <a:gd name="connsiteY2" fmla="*/ 72136 h 489712"/>
                <a:gd name="connsiteX3" fmla="*/ 1373124 w 1799844"/>
                <a:gd name="connsiteY3" fmla="*/ 5080 h 489712"/>
                <a:gd name="connsiteX4" fmla="*/ 1799844 w 1799844"/>
                <a:gd name="connsiteY4" fmla="*/ 102616 h 489712"/>
                <a:gd name="connsiteX0" fmla="*/ 0 w 1799844"/>
                <a:gd name="connsiteY0" fmla="*/ 489712 h 489712"/>
                <a:gd name="connsiteX1" fmla="*/ 544830 w 1799844"/>
                <a:gd name="connsiteY1" fmla="*/ 241300 h 489712"/>
                <a:gd name="connsiteX2" fmla="*/ 952500 w 1799844"/>
                <a:gd name="connsiteY2" fmla="*/ 72136 h 489712"/>
                <a:gd name="connsiteX3" fmla="*/ 1373124 w 1799844"/>
                <a:gd name="connsiteY3" fmla="*/ 5080 h 489712"/>
                <a:gd name="connsiteX4" fmla="*/ 1799844 w 1799844"/>
                <a:gd name="connsiteY4" fmla="*/ 102616 h 48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844" h="489712">
                  <a:moveTo>
                    <a:pt x="0" y="489712"/>
                  </a:moveTo>
                  <a:lnTo>
                    <a:pt x="544830" y="241300"/>
                  </a:lnTo>
                  <a:cubicBezTo>
                    <a:pt x="703580" y="171704"/>
                    <a:pt x="814451" y="111506"/>
                    <a:pt x="952500" y="72136"/>
                  </a:cubicBezTo>
                  <a:cubicBezTo>
                    <a:pt x="1090549" y="32766"/>
                    <a:pt x="1231900" y="0"/>
                    <a:pt x="1373124" y="5080"/>
                  </a:cubicBezTo>
                  <a:cubicBezTo>
                    <a:pt x="1514348" y="10160"/>
                    <a:pt x="1685036" y="40640"/>
                    <a:pt x="1799844" y="102616"/>
                  </a:cubicBezTo>
                </a:path>
              </a:pathLst>
            </a:custGeom>
            <a:noFill/>
            <a:ln w="28575" cap="flat" cmpd="sng" algn="ctr">
              <a:solidFill>
                <a:srgbClr val="FF66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42" name="Gruppo 47"/>
            <p:cNvGrpSpPr>
              <a:grpSpLocks/>
            </p:cNvGrpSpPr>
            <p:nvPr/>
          </p:nvGrpSpPr>
          <p:grpSpPr bwMode="auto">
            <a:xfrm rot="-1582210">
              <a:off x="3632668" y="1590852"/>
              <a:ext cx="556641" cy="262018"/>
              <a:chOff x="3711916" y="1426260"/>
              <a:chExt cx="556641" cy="262018"/>
            </a:xfrm>
          </p:grpSpPr>
          <p:sp>
            <p:nvSpPr>
              <p:cNvPr id="46" name="Rettangolo 45"/>
              <p:cNvSpPr/>
              <p:nvPr/>
            </p:nvSpPr>
            <p:spPr bwMode="auto">
              <a:xfrm>
                <a:off x="3750745" y="1453580"/>
                <a:ext cx="487430" cy="179667"/>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44" name="CasellaDiTesto 46"/>
              <p:cNvSpPr txBox="1">
                <a:spLocks noChangeArrowheads="1"/>
              </p:cNvSpPr>
              <p:nvPr/>
            </p:nvSpPr>
            <p:spPr bwMode="auto">
              <a:xfrm>
                <a:off x="3711916" y="1426260"/>
                <a:ext cx="556641" cy="262018"/>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700 °C</a:t>
                </a:r>
                <a:endParaRPr lang="en-GB" sz="1100">
                  <a:solidFill>
                    <a:schemeClr val="tx1"/>
                  </a:solidFill>
                  <a:effectLst/>
                  <a:latin typeface="Calibri" pitchFamily="34" charset="0"/>
                </a:endParaRPr>
              </a:p>
            </p:txBody>
          </p:sp>
        </p:grpSp>
      </p:grpSp>
      <p:sp>
        <p:nvSpPr>
          <p:cNvPr id="51" name="Figura a mano libera 50"/>
          <p:cNvSpPr/>
          <p:nvPr/>
        </p:nvSpPr>
        <p:spPr bwMode="auto">
          <a:xfrm>
            <a:off x="4225925" y="1573213"/>
            <a:ext cx="1027113" cy="3316287"/>
          </a:xfrm>
          <a:custGeom>
            <a:avLst/>
            <a:gdLst>
              <a:gd name="connsiteX0" fmla="*/ 753872 w 1026160"/>
              <a:gd name="connsiteY0" fmla="*/ 0 h 3316224"/>
              <a:gd name="connsiteX1" fmla="*/ 869696 w 1026160"/>
              <a:gd name="connsiteY1" fmla="*/ 79248 h 3316224"/>
              <a:gd name="connsiteX2" fmla="*/ 967232 w 1026160"/>
              <a:gd name="connsiteY2" fmla="*/ 402336 h 3316224"/>
              <a:gd name="connsiteX3" fmla="*/ 1009904 w 1026160"/>
              <a:gd name="connsiteY3" fmla="*/ 810768 h 3316224"/>
              <a:gd name="connsiteX4" fmla="*/ 869696 w 1026160"/>
              <a:gd name="connsiteY4" fmla="*/ 1341120 h 3316224"/>
              <a:gd name="connsiteX5" fmla="*/ 394208 w 1026160"/>
              <a:gd name="connsiteY5" fmla="*/ 2426208 h 3316224"/>
              <a:gd name="connsiteX6" fmla="*/ 132080 w 1026160"/>
              <a:gd name="connsiteY6" fmla="*/ 2944368 h 3316224"/>
              <a:gd name="connsiteX7" fmla="*/ 10160 w 1026160"/>
              <a:gd name="connsiteY7" fmla="*/ 3169920 h 3316224"/>
              <a:gd name="connsiteX8" fmla="*/ 71120 w 1026160"/>
              <a:gd name="connsiteY8" fmla="*/ 3316224 h 331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160" h="3316224">
                <a:moveTo>
                  <a:pt x="753872" y="0"/>
                </a:moveTo>
                <a:cubicBezTo>
                  <a:pt x="794004" y="6096"/>
                  <a:pt x="834136" y="12192"/>
                  <a:pt x="869696" y="79248"/>
                </a:cubicBezTo>
                <a:cubicBezTo>
                  <a:pt x="905256" y="146304"/>
                  <a:pt x="943864" y="280416"/>
                  <a:pt x="967232" y="402336"/>
                </a:cubicBezTo>
                <a:cubicBezTo>
                  <a:pt x="990600" y="524256"/>
                  <a:pt x="1026160" y="654304"/>
                  <a:pt x="1009904" y="810768"/>
                </a:cubicBezTo>
                <a:cubicBezTo>
                  <a:pt x="993648" y="967232"/>
                  <a:pt x="972312" y="1071880"/>
                  <a:pt x="869696" y="1341120"/>
                </a:cubicBezTo>
                <a:cubicBezTo>
                  <a:pt x="767080" y="1610360"/>
                  <a:pt x="517144" y="2159000"/>
                  <a:pt x="394208" y="2426208"/>
                </a:cubicBezTo>
                <a:cubicBezTo>
                  <a:pt x="271272" y="2693416"/>
                  <a:pt x="196088" y="2820416"/>
                  <a:pt x="132080" y="2944368"/>
                </a:cubicBezTo>
                <a:cubicBezTo>
                  <a:pt x="68072" y="3068320"/>
                  <a:pt x="20320" y="3107944"/>
                  <a:pt x="10160" y="3169920"/>
                </a:cubicBezTo>
                <a:cubicBezTo>
                  <a:pt x="0" y="3231896"/>
                  <a:pt x="35560" y="3274060"/>
                  <a:pt x="71120" y="3316224"/>
                </a:cubicBezTo>
              </a:path>
            </a:pathLst>
          </a:custGeom>
          <a:noFill/>
          <a:ln w="38100"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54648" name="Gruppo 171"/>
          <p:cNvGrpSpPr>
            <a:grpSpLocks/>
          </p:cNvGrpSpPr>
          <p:nvPr/>
        </p:nvGrpSpPr>
        <p:grpSpPr bwMode="auto">
          <a:xfrm>
            <a:off x="4286250" y="2976563"/>
            <a:ext cx="4625975" cy="1917700"/>
            <a:chOff x="4285488" y="2976880"/>
            <a:chExt cx="4626864" cy="1917192"/>
          </a:xfrm>
          <a:effectLst>
            <a:outerShdw blurRad="50800" dist="38100" dir="2700000" algn="tl" rotWithShape="0">
              <a:prstClr val="black">
                <a:alpha val="40000"/>
              </a:prstClr>
            </a:outerShdw>
          </a:effectLst>
        </p:grpSpPr>
        <p:sp>
          <p:nvSpPr>
            <p:cNvPr id="52" name="Figura a mano libera 51"/>
            <p:cNvSpPr/>
            <p:nvPr/>
          </p:nvSpPr>
          <p:spPr bwMode="auto">
            <a:xfrm>
              <a:off x="4285488" y="2976880"/>
              <a:ext cx="4626864" cy="1917192"/>
            </a:xfrm>
            <a:custGeom>
              <a:avLst/>
              <a:gdLst>
                <a:gd name="connsiteX0" fmla="*/ 0 w 4626864"/>
                <a:gd name="connsiteY0" fmla="*/ 1912112 h 1917192"/>
                <a:gd name="connsiteX1" fmla="*/ 195072 w 4626864"/>
                <a:gd name="connsiteY1" fmla="*/ 1845056 h 1917192"/>
                <a:gd name="connsiteX2" fmla="*/ 786384 w 4626864"/>
                <a:gd name="connsiteY2" fmla="*/ 1479296 h 1917192"/>
                <a:gd name="connsiteX3" fmla="*/ 1859280 w 4626864"/>
                <a:gd name="connsiteY3" fmla="*/ 942848 h 1917192"/>
                <a:gd name="connsiteX4" fmla="*/ 3060192 w 4626864"/>
                <a:gd name="connsiteY4" fmla="*/ 418592 h 1917192"/>
                <a:gd name="connsiteX5" fmla="*/ 3907536 w 4626864"/>
                <a:gd name="connsiteY5" fmla="*/ 138176 h 1917192"/>
                <a:gd name="connsiteX6" fmla="*/ 4492752 w 4626864"/>
                <a:gd name="connsiteY6" fmla="*/ 22352 h 1917192"/>
                <a:gd name="connsiteX7" fmla="*/ 4626864 w 4626864"/>
                <a:gd name="connsiteY7" fmla="*/ 4064 h 191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6864" h="1917192">
                  <a:moveTo>
                    <a:pt x="0" y="1912112"/>
                  </a:moveTo>
                  <a:cubicBezTo>
                    <a:pt x="32004" y="1914652"/>
                    <a:pt x="64008" y="1917192"/>
                    <a:pt x="195072" y="1845056"/>
                  </a:cubicBezTo>
                  <a:cubicBezTo>
                    <a:pt x="326136" y="1772920"/>
                    <a:pt x="509016" y="1629664"/>
                    <a:pt x="786384" y="1479296"/>
                  </a:cubicBezTo>
                  <a:cubicBezTo>
                    <a:pt x="1063752" y="1328928"/>
                    <a:pt x="1480312" y="1119632"/>
                    <a:pt x="1859280" y="942848"/>
                  </a:cubicBezTo>
                  <a:cubicBezTo>
                    <a:pt x="2238248" y="766064"/>
                    <a:pt x="2718816" y="552704"/>
                    <a:pt x="3060192" y="418592"/>
                  </a:cubicBezTo>
                  <a:cubicBezTo>
                    <a:pt x="3401568" y="284480"/>
                    <a:pt x="3668776" y="204216"/>
                    <a:pt x="3907536" y="138176"/>
                  </a:cubicBezTo>
                  <a:cubicBezTo>
                    <a:pt x="4146296" y="72136"/>
                    <a:pt x="4372864" y="44704"/>
                    <a:pt x="4492752" y="22352"/>
                  </a:cubicBezTo>
                  <a:cubicBezTo>
                    <a:pt x="4612640" y="0"/>
                    <a:pt x="4619752" y="2032"/>
                    <a:pt x="4626864" y="4064"/>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38" name="Gruppo 54"/>
            <p:cNvGrpSpPr>
              <a:grpSpLocks/>
            </p:cNvGrpSpPr>
            <p:nvPr/>
          </p:nvGrpSpPr>
          <p:grpSpPr bwMode="auto">
            <a:xfrm rot="-1201463">
              <a:off x="7463023" y="3084610"/>
              <a:ext cx="628819" cy="261541"/>
              <a:chOff x="7463023" y="3084610"/>
              <a:chExt cx="628819" cy="261541"/>
            </a:xfrm>
          </p:grpSpPr>
          <p:sp>
            <p:nvSpPr>
              <p:cNvPr id="53" name="Rettangolo 52"/>
              <p:cNvSpPr/>
              <p:nvPr/>
            </p:nvSpPr>
            <p:spPr bwMode="auto">
              <a:xfrm>
                <a:off x="7503566" y="3126052"/>
                <a:ext cx="538265" cy="179341"/>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40" name="CasellaDiTesto 53"/>
              <p:cNvSpPr txBox="1">
                <a:spLocks noChangeArrowheads="1"/>
              </p:cNvSpPr>
              <p:nvPr/>
            </p:nvSpPr>
            <p:spPr bwMode="auto">
              <a:xfrm>
                <a:off x="7463023" y="3084610"/>
                <a:ext cx="628819" cy="261541"/>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1000 °C</a:t>
                </a:r>
                <a:endParaRPr lang="en-GB" sz="1100">
                  <a:solidFill>
                    <a:schemeClr val="tx1"/>
                  </a:solidFill>
                  <a:effectLst/>
                  <a:latin typeface="Calibri" pitchFamily="34" charset="0"/>
                </a:endParaRPr>
              </a:p>
            </p:txBody>
          </p:sp>
        </p:grpSp>
      </p:grpSp>
      <p:grpSp>
        <p:nvGrpSpPr>
          <p:cNvPr id="154649" name="Gruppo 58"/>
          <p:cNvGrpSpPr>
            <a:grpSpLocks/>
          </p:cNvGrpSpPr>
          <p:nvPr/>
        </p:nvGrpSpPr>
        <p:grpSpPr bwMode="auto">
          <a:xfrm>
            <a:off x="3632199" y="1566863"/>
            <a:ext cx="1360488" cy="700087"/>
            <a:chOff x="3632635" y="1566672"/>
            <a:chExt cx="1359989" cy="701040"/>
          </a:xfrm>
          <a:effectLst>
            <a:outerShdw blurRad="50800" dist="38100" dir="2700000" algn="tl" rotWithShape="0">
              <a:prstClr val="black">
                <a:alpha val="40000"/>
              </a:prstClr>
            </a:outerShdw>
          </a:effectLst>
        </p:grpSpPr>
        <p:sp>
          <p:nvSpPr>
            <p:cNvPr id="50" name="Figura a mano libera 49"/>
            <p:cNvSpPr/>
            <p:nvPr/>
          </p:nvSpPr>
          <p:spPr bwMode="auto">
            <a:xfrm>
              <a:off x="3632635" y="1566672"/>
              <a:ext cx="1359989" cy="701040"/>
            </a:xfrm>
            <a:custGeom>
              <a:avLst/>
              <a:gdLst>
                <a:gd name="connsiteX0" fmla="*/ 0 w 1359408"/>
                <a:gd name="connsiteY0" fmla="*/ 701040 h 701040"/>
                <a:gd name="connsiteX1" fmla="*/ 323088 w 1359408"/>
                <a:gd name="connsiteY1" fmla="*/ 536448 h 701040"/>
                <a:gd name="connsiteX2" fmla="*/ 786384 w 1359408"/>
                <a:gd name="connsiteY2" fmla="*/ 359664 h 701040"/>
                <a:gd name="connsiteX3" fmla="*/ 1024128 w 1359408"/>
                <a:gd name="connsiteY3" fmla="*/ 262128 h 701040"/>
                <a:gd name="connsiteX4" fmla="*/ 1072896 w 1359408"/>
                <a:gd name="connsiteY4" fmla="*/ 243840 h 701040"/>
                <a:gd name="connsiteX5" fmla="*/ 1072896 w 1359408"/>
                <a:gd name="connsiteY5" fmla="*/ 231648 h 701040"/>
                <a:gd name="connsiteX6" fmla="*/ 1109472 w 1359408"/>
                <a:gd name="connsiteY6" fmla="*/ 115824 h 701040"/>
                <a:gd name="connsiteX7" fmla="*/ 1219200 w 1359408"/>
                <a:gd name="connsiteY7" fmla="*/ 18288 h 701040"/>
                <a:gd name="connsiteX8" fmla="*/ 1359408 w 1359408"/>
                <a:gd name="connsiteY8" fmla="*/ 6096 h 70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9408" h="701040">
                  <a:moveTo>
                    <a:pt x="0" y="701040"/>
                  </a:moveTo>
                  <a:cubicBezTo>
                    <a:pt x="96012" y="647192"/>
                    <a:pt x="192024" y="593344"/>
                    <a:pt x="323088" y="536448"/>
                  </a:cubicBezTo>
                  <a:cubicBezTo>
                    <a:pt x="454152" y="479552"/>
                    <a:pt x="669544" y="405384"/>
                    <a:pt x="786384" y="359664"/>
                  </a:cubicBezTo>
                  <a:cubicBezTo>
                    <a:pt x="903224" y="313944"/>
                    <a:pt x="976376" y="281432"/>
                    <a:pt x="1024128" y="262128"/>
                  </a:cubicBezTo>
                  <a:cubicBezTo>
                    <a:pt x="1071880" y="242824"/>
                    <a:pt x="1064768" y="248920"/>
                    <a:pt x="1072896" y="243840"/>
                  </a:cubicBezTo>
                  <a:cubicBezTo>
                    <a:pt x="1081024" y="238760"/>
                    <a:pt x="1066800" y="252984"/>
                    <a:pt x="1072896" y="231648"/>
                  </a:cubicBezTo>
                  <a:cubicBezTo>
                    <a:pt x="1078992" y="210312"/>
                    <a:pt x="1085088" y="151384"/>
                    <a:pt x="1109472" y="115824"/>
                  </a:cubicBezTo>
                  <a:cubicBezTo>
                    <a:pt x="1133856" y="80264"/>
                    <a:pt x="1177544" y="36576"/>
                    <a:pt x="1219200" y="18288"/>
                  </a:cubicBezTo>
                  <a:cubicBezTo>
                    <a:pt x="1260856" y="0"/>
                    <a:pt x="1310132" y="3048"/>
                    <a:pt x="1359408" y="6096"/>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34" name="Gruppo 57"/>
            <p:cNvGrpSpPr>
              <a:grpSpLocks/>
            </p:cNvGrpSpPr>
            <p:nvPr/>
          </p:nvGrpSpPr>
          <p:grpSpPr bwMode="auto">
            <a:xfrm rot="-1543666">
              <a:off x="3641007" y="1938350"/>
              <a:ext cx="628468" cy="261966"/>
              <a:chOff x="2775375" y="2194382"/>
              <a:chExt cx="628468" cy="261966"/>
            </a:xfrm>
          </p:grpSpPr>
          <p:sp>
            <p:nvSpPr>
              <p:cNvPr id="56" name="Rettangolo 55"/>
              <p:cNvSpPr/>
              <p:nvPr/>
            </p:nvSpPr>
            <p:spPr bwMode="auto">
              <a:xfrm>
                <a:off x="2819267" y="2240913"/>
                <a:ext cx="539552" cy="17645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36" name="CasellaDiTesto 56"/>
              <p:cNvSpPr txBox="1">
                <a:spLocks noChangeArrowheads="1"/>
              </p:cNvSpPr>
              <p:nvPr/>
            </p:nvSpPr>
            <p:spPr bwMode="auto">
              <a:xfrm>
                <a:off x="2775375" y="2194382"/>
                <a:ext cx="628468" cy="261966"/>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1000 °C</a:t>
                </a:r>
                <a:endParaRPr lang="en-GB" sz="1100">
                  <a:solidFill>
                    <a:schemeClr val="tx1"/>
                  </a:solidFill>
                  <a:effectLst/>
                  <a:latin typeface="Calibri" pitchFamily="34" charset="0"/>
                </a:endParaRPr>
              </a:p>
            </p:txBody>
          </p:sp>
        </p:grpSp>
      </p:grpSp>
      <p:sp>
        <p:nvSpPr>
          <p:cNvPr id="61" name="Figura a mano libera 60"/>
          <p:cNvSpPr/>
          <p:nvPr/>
        </p:nvSpPr>
        <p:spPr bwMode="auto">
          <a:xfrm>
            <a:off x="3678238" y="2341563"/>
            <a:ext cx="1152525" cy="2322512"/>
          </a:xfrm>
          <a:custGeom>
            <a:avLst/>
            <a:gdLst>
              <a:gd name="connsiteX0" fmla="*/ 1112520 w 1152313"/>
              <a:gd name="connsiteY0" fmla="*/ 0 h 2321560"/>
              <a:gd name="connsiteX1" fmla="*/ 1143000 w 1152313"/>
              <a:gd name="connsiteY1" fmla="*/ 101600 h 2321560"/>
              <a:gd name="connsiteX2" fmla="*/ 1056640 w 1152313"/>
              <a:gd name="connsiteY2" fmla="*/ 416560 h 2321560"/>
              <a:gd name="connsiteX3" fmla="*/ 772160 w 1152313"/>
              <a:gd name="connsiteY3" fmla="*/ 975360 h 2321560"/>
              <a:gd name="connsiteX4" fmla="*/ 142240 w 1152313"/>
              <a:gd name="connsiteY4" fmla="*/ 2072640 h 2321560"/>
              <a:gd name="connsiteX5" fmla="*/ 0 w 1152313"/>
              <a:gd name="connsiteY5" fmla="*/ 2321560 h 2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313" h="2321560">
                <a:moveTo>
                  <a:pt x="1112520" y="0"/>
                </a:moveTo>
                <a:cubicBezTo>
                  <a:pt x="1132416" y="16086"/>
                  <a:pt x="1152313" y="32173"/>
                  <a:pt x="1143000" y="101600"/>
                </a:cubicBezTo>
                <a:cubicBezTo>
                  <a:pt x="1133687" y="171027"/>
                  <a:pt x="1118447" y="270933"/>
                  <a:pt x="1056640" y="416560"/>
                </a:cubicBezTo>
                <a:cubicBezTo>
                  <a:pt x="994833" y="562187"/>
                  <a:pt x="924560" y="699347"/>
                  <a:pt x="772160" y="975360"/>
                </a:cubicBezTo>
                <a:cubicBezTo>
                  <a:pt x="619760" y="1251373"/>
                  <a:pt x="142240" y="2072640"/>
                  <a:pt x="142240" y="2072640"/>
                </a:cubicBezTo>
                <a:lnTo>
                  <a:pt x="0" y="2321560"/>
                </a:lnTo>
              </a:path>
            </a:pathLst>
          </a:custGeom>
          <a:noFill/>
          <a:ln w="38100" cap="flat" cmpd="sng" algn="ctr">
            <a:solidFill>
              <a:srgbClr val="FF0000"/>
            </a:solidFill>
            <a:prstDash val="sysDash"/>
            <a:round/>
            <a:headEnd type="none" w="med" len="med"/>
            <a:tailEnd type="none" w="med" len="me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grpSp>
        <p:nvGrpSpPr>
          <p:cNvPr id="154651" name="Gruppo 64"/>
          <p:cNvGrpSpPr>
            <a:grpSpLocks/>
          </p:cNvGrpSpPr>
          <p:nvPr/>
        </p:nvGrpSpPr>
        <p:grpSpPr bwMode="auto">
          <a:xfrm>
            <a:off x="3632200" y="2336800"/>
            <a:ext cx="1169988" cy="619125"/>
            <a:chOff x="3632200" y="2336800"/>
            <a:chExt cx="1169247" cy="619760"/>
          </a:xfrm>
          <a:effectLst>
            <a:outerShdw blurRad="50800" dist="38100" dir="2700000" algn="tl" rotWithShape="0">
              <a:prstClr val="black">
                <a:alpha val="40000"/>
              </a:prstClr>
            </a:outerShdw>
          </a:effectLst>
        </p:grpSpPr>
        <p:sp>
          <p:nvSpPr>
            <p:cNvPr id="60" name="Figura a mano libera 59"/>
            <p:cNvSpPr/>
            <p:nvPr/>
          </p:nvSpPr>
          <p:spPr bwMode="auto">
            <a:xfrm>
              <a:off x="3632200" y="2336800"/>
              <a:ext cx="1169247" cy="619760"/>
            </a:xfrm>
            <a:custGeom>
              <a:avLst/>
              <a:gdLst>
                <a:gd name="connsiteX0" fmla="*/ 0 w 1169247"/>
                <a:gd name="connsiteY0" fmla="*/ 619760 h 619760"/>
                <a:gd name="connsiteX1" fmla="*/ 563880 w 1169247"/>
                <a:gd name="connsiteY1" fmla="*/ 269240 h 619760"/>
                <a:gd name="connsiteX2" fmla="*/ 899160 w 1169247"/>
                <a:gd name="connsiteY2" fmla="*/ 71120 h 619760"/>
                <a:gd name="connsiteX3" fmla="*/ 1066800 w 1169247"/>
                <a:gd name="connsiteY3" fmla="*/ 10160 h 619760"/>
                <a:gd name="connsiteX4" fmla="*/ 1153160 w 1169247"/>
                <a:gd name="connsiteY4" fmla="*/ 10160 h 619760"/>
                <a:gd name="connsiteX5" fmla="*/ 1163320 w 1169247"/>
                <a:gd name="connsiteY5" fmla="*/ 15240 h 6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247" h="619760">
                  <a:moveTo>
                    <a:pt x="0" y="619760"/>
                  </a:moveTo>
                  <a:lnTo>
                    <a:pt x="563880" y="269240"/>
                  </a:lnTo>
                  <a:cubicBezTo>
                    <a:pt x="713740" y="177800"/>
                    <a:pt x="815340" y="114300"/>
                    <a:pt x="899160" y="71120"/>
                  </a:cubicBezTo>
                  <a:cubicBezTo>
                    <a:pt x="982980" y="27940"/>
                    <a:pt x="1024467" y="20320"/>
                    <a:pt x="1066800" y="10160"/>
                  </a:cubicBezTo>
                  <a:cubicBezTo>
                    <a:pt x="1109133" y="0"/>
                    <a:pt x="1137073" y="9313"/>
                    <a:pt x="1153160" y="10160"/>
                  </a:cubicBezTo>
                  <a:cubicBezTo>
                    <a:pt x="1169247" y="11007"/>
                    <a:pt x="1166283" y="13123"/>
                    <a:pt x="1163320" y="15240"/>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30" name="Gruppo 63"/>
            <p:cNvGrpSpPr>
              <a:grpSpLocks/>
            </p:cNvGrpSpPr>
            <p:nvPr/>
          </p:nvGrpSpPr>
          <p:grpSpPr bwMode="auto">
            <a:xfrm rot="-1914408">
              <a:off x="3732531" y="2572378"/>
              <a:ext cx="628300" cy="261878"/>
              <a:chOff x="3732531" y="2572378"/>
              <a:chExt cx="628300" cy="261878"/>
            </a:xfrm>
          </p:grpSpPr>
          <p:sp>
            <p:nvSpPr>
              <p:cNvPr id="62" name="Rettangolo 61"/>
              <p:cNvSpPr/>
              <p:nvPr/>
            </p:nvSpPr>
            <p:spPr bwMode="auto">
              <a:xfrm>
                <a:off x="3776000" y="2618135"/>
                <a:ext cx="539408" cy="177982"/>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32" name="CasellaDiTesto 62"/>
              <p:cNvSpPr txBox="1">
                <a:spLocks noChangeArrowheads="1"/>
              </p:cNvSpPr>
              <p:nvPr/>
            </p:nvSpPr>
            <p:spPr bwMode="auto">
              <a:xfrm>
                <a:off x="3732531" y="2572378"/>
                <a:ext cx="628300" cy="261878"/>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1300 °C</a:t>
                </a:r>
                <a:endParaRPr lang="en-GB" sz="1100">
                  <a:solidFill>
                    <a:schemeClr val="tx1"/>
                  </a:solidFill>
                  <a:effectLst/>
                  <a:latin typeface="Calibri" pitchFamily="34" charset="0"/>
                </a:endParaRPr>
              </a:p>
            </p:txBody>
          </p:sp>
        </p:grpSp>
      </p:grpSp>
      <p:grpSp>
        <p:nvGrpSpPr>
          <p:cNvPr id="154652" name="Gruppo 172"/>
          <p:cNvGrpSpPr>
            <a:grpSpLocks/>
          </p:cNvGrpSpPr>
          <p:nvPr/>
        </p:nvGrpSpPr>
        <p:grpSpPr bwMode="auto">
          <a:xfrm>
            <a:off x="5870575" y="3998913"/>
            <a:ext cx="2322513" cy="1011237"/>
            <a:chOff x="5870448" y="3998976"/>
            <a:chExt cx="2322576" cy="1011936"/>
          </a:xfrm>
          <a:effectLst>
            <a:outerShdw blurRad="50800" dist="38100" dir="2700000" algn="tl" rotWithShape="0">
              <a:prstClr val="black">
                <a:alpha val="40000"/>
              </a:prstClr>
            </a:outerShdw>
          </a:effectLst>
        </p:grpSpPr>
        <p:sp>
          <p:nvSpPr>
            <p:cNvPr id="66" name="Figura a mano libera 65"/>
            <p:cNvSpPr/>
            <p:nvPr/>
          </p:nvSpPr>
          <p:spPr bwMode="auto">
            <a:xfrm>
              <a:off x="5870448" y="3998976"/>
              <a:ext cx="2322576" cy="1011936"/>
            </a:xfrm>
            <a:custGeom>
              <a:avLst/>
              <a:gdLst>
                <a:gd name="connsiteX0" fmla="*/ 0 w 2322576"/>
                <a:gd name="connsiteY0" fmla="*/ 1011936 h 1011936"/>
                <a:gd name="connsiteX1" fmla="*/ 694944 w 2322576"/>
                <a:gd name="connsiteY1" fmla="*/ 640080 h 1011936"/>
                <a:gd name="connsiteX2" fmla="*/ 1505712 w 2322576"/>
                <a:gd name="connsiteY2" fmla="*/ 262128 h 1011936"/>
                <a:gd name="connsiteX3" fmla="*/ 2322576 w 2322576"/>
                <a:gd name="connsiteY3" fmla="*/ 0 h 1011936"/>
              </a:gdLst>
              <a:ahLst/>
              <a:cxnLst>
                <a:cxn ang="0">
                  <a:pos x="connsiteX0" y="connsiteY0"/>
                </a:cxn>
                <a:cxn ang="0">
                  <a:pos x="connsiteX1" y="connsiteY1"/>
                </a:cxn>
                <a:cxn ang="0">
                  <a:pos x="connsiteX2" y="connsiteY2"/>
                </a:cxn>
                <a:cxn ang="0">
                  <a:pos x="connsiteX3" y="connsiteY3"/>
                </a:cxn>
              </a:cxnLst>
              <a:rect l="l" t="t" r="r" b="b"/>
              <a:pathLst>
                <a:path w="2322576" h="1011936">
                  <a:moveTo>
                    <a:pt x="0" y="1011936"/>
                  </a:moveTo>
                  <a:cubicBezTo>
                    <a:pt x="221996" y="888492"/>
                    <a:pt x="443992" y="765048"/>
                    <a:pt x="694944" y="640080"/>
                  </a:cubicBezTo>
                  <a:cubicBezTo>
                    <a:pt x="945896" y="515112"/>
                    <a:pt x="1234440" y="368808"/>
                    <a:pt x="1505712" y="262128"/>
                  </a:cubicBezTo>
                  <a:cubicBezTo>
                    <a:pt x="1776984" y="155448"/>
                    <a:pt x="2049780" y="77724"/>
                    <a:pt x="2322576" y="0"/>
                  </a:cubicBezTo>
                </a:path>
              </a:pathLst>
            </a:custGeom>
            <a:noFill/>
            <a:ln w="38100" cap="flat" cmpd="sng" algn="ctr">
              <a:solidFill>
                <a:srgbClr val="FF0000"/>
              </a:solidFill>
              <a:prstDash val="sysDash"/>
              <a:round/>
              <a:headEnd type="none" w="med" len="med"/>
              <a:tailEnd type="none" w="med" len="med"/>
            </a:ln>
            <a:effectLst/>
          </p:spPr>
          <p:txBody>
            <a:bodyPr anchor="ctr"/>
            <a:lstStyle/>
            <a:p>
              <a:pPr>
                <a:defRPr/>
              </a:pPr>
              <a:endParaRPr lang="en-GB">
                <a:latin typeface="Calibri" pitchFamily="34" charset="0"/>
              </a:endParaRPr>
            </a:p>
          </p:txBody>
        </p:sp>
        <p:grpSp>
          <p:nvGrpSpPr>
            <p:cNvPr id="154726" name="Gruppo 66"/>
            <p:cNvGrpSpPr>
              <a:grpSpLocks/>
            </p:cNvGrpSpPr>
            <p:nvPr/>
          </p:nvGrpSpPr>
          <p:grpSpPr bwMode="auto">
            <a:xfrm rot="-1159329">
              <a:off x="7225331" y="4078134"/>
              <a:ext cx="628715" cy="261791"/>
              <a:chOff x="2446067" y="3078390"/>
              <a:chExt cx="628715" cy="261791"/>
            </a:xfrm>
          </p:grpSpPr>
          <p:sp>
            <p:nvSpPr>
              <p:cNvPr id="41" name="Rettangolo 40"/>
              <p:cNvSpPr/>
              <p:nvPr/>
            </p:nvSpPr>
            <p:spPr bwMode="auto">
              <a:xfrm>
                <a:off x="2485398" y="3123189"/>
                <a:ext cx="539765" cy="177923"/>
              </a:xfrm>
              <a:prstGeom prst="rect">
                <a:avLst/>
              </a:pr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54728" name="CasellaDiTesto 39"/>
              <p:cNvSpPr txBox="1">
                <a:spLocks noChangeArrowheads="1"/>
              </p:cNvSpPr>
              <p:nvPr/>
            </p:nvSpPr>
            <p:spPr bwMode="auto">
              <a:xfrm>
                <a:off x="2446067" y="3078390"/>
                <a:ext cx="628715" cy="261791"/>
              </a:xfrm>
              <a:prstGeom prst="rect">
                <a:avLst/>
              </a:prstGeom>
              <a:noFill/>
              <a:ln w="9525">
                <a:noFill/>
                <a:miter lim="800000"/>
                <a:headEnd/>
                <a:tailEnd/>
              </a:ln>
            </p:spPr>
            <p:txBody>
              <a:bodyPr wrap="none">
                <a:spAutoFit/>
              </a:bodyPr>
              <a:lstStyle/>
              <a:p>
                <a:r>
                  <a:rPr lang="en-GB" sz="1100" smtClean="0">
                    <a:solidFill>
                      <a:schemeClr val="tx1"/>
                    </a:solidFill>
                    <a:effectLst/>
                    <a:latin typeface="Calibri" pitchFamily="34" charset="0"/>
                  </a:rPr>
                  <a:t>1300 °C</a:t>
                </a:r>
                <a:endParaRPr lang="en-GB" sz="1100">
                  <a:solidFill>
                    <a:schemeClr val="tx1"/>
                  </a:solidFill>
                  <a:effectLst/>
                  <a:latin typeface="Calibri" pitchFamily="34" charset="0"/>
                </a:endParaRPr>
              </a:p>
            </p:txBody>
          </p:sp>
        </p:grpSp>
      </p:grpSp>
      <p:sp>
        <p:nvSpPr>
          <p:cNvPr id="168" name="Freccia a destra 167"/>
          <p:cNvSpPr/>
          <p:nvPr/>
        </p:nvSpPr>
        <p:spPr bwMode="auto">
          <a:xfrm rot="10800000">
            <a:off x="2928938" y="6096000"/>
            <a:ext cx="844550" cy="339725"/>
          </a:xfrm>
          <a:prstGeom prst="rightArrow">
            <a:avLst>
              <a:gd name="adj1" fmla="val 50000"/>
              <a:gd name="adj2" fmla="val 94827"/>
            </a:avLst>
          </a:prstGeom>
          <a:solidFill>
            <a:srgbClr val="00B0F0"/>
          </a:solidFill>
          <a:ln w="952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69" name="Text Box 130"/>
          <p:cNvSpPr txBox="1">
            <a:spLocks noChangeArrowheads="1"/>
          </p:cNvSpPr>
          <p:nvPr/>
        </p:nvSpPr>
        <p:spPr bwMode="auto">
          <a:xfrm>
            <a:off x="180437" y="5214938"/>
            <a:ext cx="3120622" cy="1477962"/>
          </a:xfrm>
          <a:prstGeom prst="rect">
            <a:avLst/>
          </a:prstGeom>
          <a:noFill/>
          <a:ln w="9525" algn="ctr">
            <a:noFill/>
            <a:miter lim="800000"/>
            <a:headEnd/>
            <a:tailEnd/>
          </a:ln>
          <a:effectLst/>
        </p:spPr>
        <p:txBody>
          <a:bodyPr wrap="square">
            <a:spAutoFit/>
          </a:bodyPr>
          <a:lstStyle/>
          <a:p>
            <a:pPr algn="ctr">
              <a:defRPr/>
            </a:pPr>
            <a:r>
              <a:rPr lang="en-GB" dirty="0" smtClean="0">
                <a:solidFill>
                  <a:schemeClr val="bg1"/>
                </a:solidFill>
                <a:latin typeface="Calibri" pitchFamily="34" charset="0"/>
              </a:rPr>
              <a:t>When the temperature raises up to ~1000 °C the amphibole is no longer stable and hydrous silicate melt is produced at   wet mantle solidus.</a:t>
            </a:r>
            <a:endParaRPr lang="en-GB" dirty="0">
              <a:solidFill>
                <a:schemeClr val="bg1"/>
              </a:solidFill>
              <a:latin typeface="Calibri" pitchFamily="34" charset="0"/>
            </a:endParaRPr>
          </a:p>
        </p:txBody>
      </p:sp>
      <p:sp>
        <p:nvSpPr>
          <p:cNvPr id="32" name="Rettangolo 31"/>
          <p:cNvSpPr/>
          <p:nvPr/>
        </p:nvSpPr>
        <p:spPr bwMode="auto">
          <a:xfrm>
            <a:off x="3779838" y="5197475"/>
            <a:ext cx="354012" cy="233363"/>
          </a:xfrm>
          <a:prstGeom prst="rect">
            <a:avLst/>
          </a:prstGeom>
          <a:solidFill>
            <a:srgbClr val="FFC000">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pSp>
        <p:nvGrpSpPr>
          <p:cNvPr id="15" name="Gruppo 242"/>
          <p:cNvGrpSpPr>
            <a:grpSpLocks/>
          </p:cNvGrpSpPr>
          <p:nvPr/>
        </p:nvGrpSpPr>
        <p:grpSpPr bwMode="auto">
          <a:xfrm>
            <a:off x="-34817" y="173038"/>
            <a:ext cx="3794017" cy="3094037"/>
            <a:chOff x="-3968581" y="117546"/>
            <a:chExt cx="3793784" cy="3093013"/>
          </a:xfrm>
        </p:grpSpPr>
        <p:sp>
          <p:nvSpPr>
            <p:cNvPr id="116" name="Rectangle 103"/>
            <p:cNvSpPr>
              <a:spLocks noChangeAspect="1" noChangeArrowheads="1"/>
            </p:cNvSpPr>
            <p:nvPr/>
          </p:nvSpPr>
          <p:spPr bwMode="auto">
            <a:xfrm>
              <a:off x="-3911542" y="117546"/>
              <a:ext cx="3673249" cy="3093013"/>
            </a:xfrm>
            <a:prstGeom prst="rect">
              <a:avLst/>
            </a:prstGeom>
            <a:solidFill>
              <a:schemeClr val="bg1"/>
            </a:solidFill>
            <a:ln w="2857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7" name="Rectangle 104"/>
            <p:cNvSpPr>
              <a:spLocks noChangeAspect="1" noChangeArrowheads="1"/>
            </p:cNvSpPr>
            <p:nvPr/>
          </p:nvSpPr>
          <p:spPr bwMode="auto">
            <a:xfrm>
              <a:off x="-3587712" y="579355"/>
              <a:ext cx="3222427" cy="2523290"/>
            </a:xfrm>
            <a:prstGeom prst="rect">
              <a:avLst/>
            </a:prstGeom>
            <a:solidFill>
              <a:srgbClr val="FFFF99"/>
            </a:solidFill>
            <a:ln w="19050"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118" name="Freeform 105"/>
            <p:cNvSpPr>
              <a:spLocks noChangeAspect="1"/>
            </p:cNvSpPr>
            <p:nvPr/>
          </p:nvSpPr>
          <p:spPr bwMode="auto">
            <a:xfrm>
              <a:off x="-3573425" y="666639"/>
              <a:ext cx="788939" cy="936315"/>
            </a:xfrm>
            <a:custGeom>
              <a:avLst/>
              <a:gdLst/>
              <a:ahLst/>
              <a:cxnLst>
                <a:cxn ang="0">
                  <a:pos x="0" y="0"/>
                </a:cxn>
                <a:cxn ang="0">
                  <a:pos x="192" y="105"/>
                </a:cxn>
                <a:cxn ang="0">
                  <a:pos x="321" y="240"/>
                </a:cxn>
                <a:cxn ang="0">
                  <a:pos x="390" y="378"/>
                </a:cxn>
                <a:cxn ang="0">
                  <a:pos x="414" y="492"/>
                </a:cxn>
              </a:cxnLst>
              <a:rect l="0" t="0" r="r" b="b"/>
              <a:pathLst>
                <a:path w="414" h="492">
                  <a:moveTo>
                    <a:pt x="0" y="0"/>
                  </a:moveTo>
                  <a:cubicBezTo>
                    <a:pt x="69" y="32"/>
                    <a:pt x="139" y="65"/>
                    <a:pt x="192" y="105"/>
                  </a:cubicBezTo>
                  <a:cubicBezTo>
                    <a:pt x="245" y="145"/>
                    <a:pt x="288" y="194"/>
                    <a:pt x="321" y="240"/>
                  </a:cubicBezTo>
                  <a:cubicBezTo>
                    <a:pt x="354" y="286"/>
                    <a:pt x="375" y="336"/>
                    <a:pt x="390" y="378"/>
                  </a:cubicBezTo>
                  <a:cubicBezTo>
                    <a:pt x="405" y="420"/>
                    <a:pt x="409" y="456"/>
                    <a:pt x="414" y="492"/>
                  </a:cubicBezTo>
                </a:path>
              </a:pathLst>
            </a:custGeom>
            <a:noFill/>
            <a:ln w="38100" cap="flat" cmpd="sng">
              <a:solidFill>
                <a:srgbClr val="FF6600"/>
              </a:solidFill>
              <a:prstDash val="solid"/>
              <a:round/>
              <a:headEnd/>
              <a:tailEnd/>
            </a:ln>
            <a:effectLst/>
          </p:spPr>
          <p:txBody>
            <a:bodyPr anchor="ctr"/>
            <a:lstStyle/>
            <a:p>
              <a:pPr>
                <a:defRPr/>
              </a:pPr>
              <a:endParaRPr lang="en-GB">
                <a:latin typeface="Calibri" pitchFamily="34" charset="0"/>
              </a:endParaRPr>
            </a:p>
          </p:txBody>
        </p:sp>
        <p:sp>
          <p:nvSpPr>
            <p:cNvPr id="120" name="Freeform 106"/>
            <p:cNvSpPr>
              <a:spLocks noChangeAspect="1"/>
            </p:cNvSpPr>
            <p:nvPr/>
          </p:nvSpPr>
          <p:spPr bwMode="auto">
            <a:xfrm>
              <a:off x="-2801948" y="728531"/>
              <a:ext cx="982602" cy="2040849"/>
            </a:xfrm>
            <a:custGeom>
              <a:avLst/>
              <a:gdLst/>
              <a:ahLst/>
              <a:cxnLst>
                <a:cxn ang="0">
                  <a:pos x="0" y="0"/>
                </a:cxn>
                <a:cxn ang="0">
                  <a:pos x="180" y="75"/>
                </a:cxn>
                <a:cxn ang="0">
                  <a:pos x="381" y="201"/>
                </a:cxn>
                <a:cxn ang="0">
                  <a:pos x="498" y="336"/>
                </a:cxn>
                <a:cxn ang="0">
                  <a:pos x="492" y="498"/>
                </a:cxn>
                <a:cxn ang="0">
                  <a:pos x="450" y="657"/>
                </a:cxn>
                <a:cxn ang="0">
                  <a:pos x="354" y="807"/>
                </a:cxn>
                <a:cxn ang="0">
                  <a:pos x="198" y="975"/>
                </a:cxn>
                <a:cxn ang="0">
                  <a:pos x="57" y="1071"/>
                </a:cxn>
              </a:cxnLst>
              <a:rect l="0" t="0" r="r" b="b"/>
              <a:pathLst>
                <a:path w="516" h="1071">
                  <a:moveTo>
                    <a:pt x="0" y="0"/>
                  </a:moveTo>
                  <a:cubicBezTo>
                    <a:pt x="58" y="21"/>
                    <a:pt x="117" y="42"/>
                    <a:pt x="180" y="75"/>
                  </a:cubicBezTo>
                  <a:cubicBezTo>
                    <a:pt x="243" y="108"/>
                    <a:pt x="328" y="158"/>
                    <a:pt x="381" y="201"/>
                  </a:cubicBezTo>
                  <a:cubicBezTo>
                    <a:pt x="434" y="244"/>
                    <a:pt x="480" y="287"/>
                    <a:pt x="498" y="336"/>
                  </a:cubicBezTo>
                  <a:cubicBezTo>
                    <a:pt x="516" y="385"/>
                    <a:pt x="500" y="445"/>
                    <a:pt x="492" y="498"/>
                  </a:cubicBezTo>
                  <a:cubicBezTo>
                    <a:pt x="484" y="551"/>
                    <a:pt x="473" y="605"/>
                    <a:pt x="450" y="657"/>
                  </a:cubicBezTo>
                  <a:cubicBezTo>
                    <a:pt x="427" y="709"/>
                    <a:pt x="396" y="754"/>
                    <a:pt x="354" y="807"/>
                  </a:cubicBezTo>
                  <a:cubicBezTo>
                    <a:pt x="312" y="860"/>
                    <a:pt x="247" y="931"/>
                    <a:pt x="198" y="975"/>
                  </a:cubicBezTo>
                  <a:cubicBezTo>
                    <a:pt x="149" y="1019"/>
                    <a:pt x="103" y="1045"/>
                    <a:pt x="57" y="1071"/>
                  </a:cubicBezTo>
                </a:path>
              </a:pathLst>
            </a:custGeom>
            <a:noFill/>
            <a:ln w="38100" cap="flat" cmpd="sng">
              <a:solidFill>
                <a:srgbClr val="FF0066"/>
              </a:solidFill>
              <a:prstDash val="solid"/>
              <a:round/>
              <a:headEnd/>
              <a:tailEnd/>
            </a:ln>
            <a:effectLst/>
          </p:spPr>
          <p:txBody>
            <a:bodyPr anchor="ctr"/>
            <a:lstStyle/>
            <a:p>
              <a:pPr>
                <a:defRPr/>
              </a:pPr>
              <a:endParaRPr lang="en-GB">
                <a:latin typeface="Calibri" pitchFamily="34" charset="0"/>
              </a:endParaRPr>
            </a:p>
          </p:txBody>
        </p:sp>
        <p:sp>
          <p:nvSpPr>
            <p:cNvPr id="121" name="Freeform 107"/>
            <p:cNvSpPr>
              <a:spLocks noChangeAspect="1"/>
            </p:cNvSpPr>
            <p:nvPr/>
          </p:nvSpPr>
          <p:spPr bwMode="auto">
            <a:xfrm>
              <a:off x="-1114539" y="734879"/>
              <a:ext cx="392089" cy="2361418"/>
            </a:xfrm>
            <a:custGeom>
              <a:avLst/>
              <a:gdLst>
                <a:gd name="connsiteX0" fmla="*/ 200 w 200"/>
                <a:gd name="connsiteY0" fmla="*/ 0 h 1262"/>
                <a:gd name="connsiteX1" fmla="*/ 56 w 200"/>
                <a:gd name="connsiteY1" fmla="*/ 168 h 1262"/>
                <a:gd name="connsiteX2" fmla="*/ 5 w 200"/>
                <a:gd name="connsiteY2" fmla="*/ 633 h 1262"/>
                <a:gd name="connsiteX3" fmla="*/ 89 w 200"/>
                <a:gd name="connsiteY3" fmla="*/ 1125 h 1262"/>
                <a:gd name="connsiteX4" fmla="*/ 122 w 200"/>
                <a:gd name="connsiteY4" fmla="*/ 1262 h 1262"/>
                <a:gd name="connsiteX0" fmla="*/ 200 w 200"/>
                <a:gd name="connsiteY0" fmla="*/ 0 h 1262"/>
                <a:gd name="connsiteX1" fmla="*/ 56 w 200"/>
                <a:gd name="connsiteY1" fmla="*/ 168 h 1262"/>
                <a:gd name="connsiteX2" fmla="*/ 5 w 200"/>
                <a:gd name="connsiteY2" fmla="*/ 633 h 1262"/>
                <a:gd name="connsiteX3" fmla="*/ 89 w 200"/>
                <a:gd name="connsiteY3" fmla="*/ 1125 h 1262"/>
                <a:gd name="connsiteX4" fmla="*/ 122 w 200"/>
                <a:gd name="connsiteY4" fmla="*/ 1262 h 1262"/>
                <a:gd name="connsiteX0" fmla="*/ 200 w 200"/>
                <a:gd name="connsiteY0" fmla="*/ 0 h 1125"/>
                <a:gd name="connsiteX1" fmla="*/ 56 w 200"/>
                <a:gd name="connsiteY1" fmla="*/ 168 h 1125"/>
                <a:gd name="connsiteX2" fmla="*/ 5 w 200"/>
                <a:gd name="connsiteY2" fmla="*/ 633 h 1125"/>
                <a:gd name="connsiteX3" fmla="*/ 89 w 200"/>
                <a:gd name="connsiteY3" fmla="*/ 1125 h 1125"/>
                <a:gd name="connsiteX0" fmla="*/ 206 w 206"/>
                <a:gd name="connsiteY0" fmla="*/ 0 h 1240"/>
                <a:gd name="connsiteX1" fmla="*/ 62 w 206"/>
                <a:gd name="connsiteY1" fmla="*/ 168 h 1240"/>
                <a:gd name="connsiteX2" fmla="*/ 11 w 206"/>
                <a:gd name="connsiteY2" fmla="*/ 633 h 1240"/>
                <a:gd name="connsiteX3" fmla="*/ 127 w 206"/>
                <a:gd name="connsiteY3" fmla="*/ 1240 h 1240"/>
              </a:gdLst>
              <a:ahLst/>
              <a:cxnLst>
                <a:cxn ang="0">
                  <a:pos x="connsiteX0" y="connsiteY0"/>
                </a:cxn>
                <a:cxn ang="0">
                  <a:pos x="connsiteX1" y="connsiteY1"/>
                </a:cxn>
                <a:cxn ang="0">
                  <a:pos x="connsiteX2" y="connsiteY2"/>
                </a:cxn>
                <a:cxn ang="0">
                  <a:pos x="connsiteX3" y="connsiteY3"/>
                </a:cxn>
              </a:cxnLst>
              <a:rect l="l" t="t" r="r" b="b"/>
              <a:pathLst>
                <a:path w="206" h="1240">
                  <a:moveTo>
                    <a:pt x="206" y="0"/>
                  </a:moveTo>
                  <a:cubicBezTo>
                    <a:pt x="182" y="27"/>
                    <a:pt x="94" y="63"/>
                    <a:pt x="62" y="168"/>
                  </a:cubicBezTo>
                  <a:cubicBezTo>
                    <a:pt x="30" y="273"/>
                    <a:pt x="0" y="454"/>
                    <a:pt x="11" y="633"/>
                  </a:cubicBezTo>
                  <a:cubicBezTo>
                    <a:pt x="22" y="812"/>
                    <a:pt x="108" y="1135"/>
                    <a:pt x="127" y="1240"/>
                  </a:cubicBezTo>
                </a:path>
              </a:pathLst>
            </a:custGeom>
            <a:noFill/>
            <a:ln w="3810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122" name="Line 108"/>
            <p:cNvSpPr>
              <a:spLocks noChangeAspect="1" noChangeShapeType="1"/>
            </p:cNvSpPr>
            <p:nvPr/>
          </p:nvSpPr>
          <p:spPr bwMode="auto">
            <a:xfrm>
              <a:off x="-1843156" y="1449017"/>
              <a:ext cx="1485809" cy="125371"/>
            </a:xfrm>
            <a:prstGeom prst="line">
              <a:avLst/>
            </a:prstGeom>
            <a:noFill/>
            <a:ln w="9525">
              <a:solidFill>
                <a:srgbClr val="6600CC"/>
              </a:solidFill>
              <a:round/>
              <a:headEnd/>
              <a:tailEnd/>
            </a:ln>
            <a:effectLst/>
          </p:spPr>
          <p:txBody>
            <a:bodyPr anchor="ctr"/>
            <a:lstStyle/>
            <a:p>
              <a:pPr>
                <a:defRPr/>
              </a:pPr>
              <a:endParaRPr lang="en-GB">
                <a:latin typeface="Calibri" pitchFamily="34" charset="0"/>
              </a:endParaRPr>
            </a:p>
          </p:txBody>
        </p:sp>
        <p:sp>
          <p:nvSpPr>
            <p:cNvPr id="124" name="Freeform 110"/>
            <p:cNvSpPr>
              <a:spLocks noChangeAspect="1"/>
            </p:cNvSpPr>
            <p:nvPr/>
          </p:nvSpPr>
          <p:spPr bwMode="auto">
            <a:xfrm>
              <a:off x="-3568663" y="1161775"/>
              <a:ext cx="784177" cy="430070"/>
            </a:xfrm>
            <a:custGeom>
              <a:avLst/>
              <a:gdLst>
                <a:gd name="connsiteX0" fmla="*/ 0 w 642"/>
                <a:gd name="connsiteY0" fmla="*/ 0 h 348"/>
                <a:gd name="connsiteX1" fmla="*/ 312 w 642"/>
                <a:gd name="connsiteY1" fmla="*/ 162 h 348"/>
                <a:gd name="connsiteX2" fmla="*/ 642 w 642"/>
                <a:gd name="connsiteY2" fmla="*/ 348 h 348"/>
                <a:gd name="connsiteX0" fmla="*/ 0 w 412"/>
                <a:gd name="connsiteY0" fmla="*/ 0 h 226"/>
                <a:gd name="connsiteX1" fmla="*/ 82 w 412"/>
                <a:gd name="connsiteY1" fmla="*/ 40 h 226"/>
                <a:gd name="connsiteX2" fmla="*/ 412 w 412"/>
                <a:gd name="connsiteY2" fmla="*/ 226 h 226"/>
              </a:gdLst>
              <a:ahLst/>
              <a:cxnLst>
                <a:cxn ang="0">
                  <a:pos x="connsiteX0" y="connsiteY0"/>
                </a:cxn>
                <a:cxn ang="0">
                  <a:pos x="connsiteX1" y="connsiteY1"/>
                </a:cxn>
                <a:cxn ang="0">
                  <a:pos x="connsiteX2" y="connsiteY2"/>
                </a:cxn>
              </a:cxnLst>
              <a:rect l="l" t="t" r="r" b="b"/>
              <a:pathLst>
                <a:path w="412" h="226">
                  <a:moveTo>
                    <a:pt x="0" y="0"/>
                  </a:moveTo>
                  <a:cubicBezTo>
                    <a:pt x="103" y="44"/>
                    <a:pt x="13" y="2"/>
                    <a:pt x="82" y="40"/>
                  </a:cubicBezTo>
                  <a:cubicBezTo>
                    <a:pt x="151" y="78"/>
                    <a:pt x="300" y="162"/>
                    <a:pt x="412" y="226"/>
                  </a:cubicBez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32" name="Freeform 111"/>
            <p:cNvSpPr>
              <a:spLocks noChangeAspect="1"/>
            </p:cNvSpPr>
            <p:nvPr/>
          </p:nvSpPr>
          <p:spPr bwMode="auto">
            <a:xfrm>
              <a:off x="-2836870" y="1574389"/>
              <a:ext cx="1742968" cy="153936"/>
            </a:xfrm>
            <a:custGeom>
              <a:avLst/>
              <a:gdLst/>
              <a:ahLst/>
              <a:cxnLst>
                <a:cxn ang="0">
                  <a:pos x="915" y="81"/>
                </a:cxn>
                <a:cxn ang="0">
                  <a:pos x="501" y="78"/>
                </a:cxn>
                <a:cxn ang="0">
                  <a:pos x="0" y="0"/>
                </a:cxn>
              </a:cxnLst>
              <a:rect l="0" t="0" r="r" b="b"/>
              <a:pathLst>
                <a:path w="915" h="81">
                  <a:moveTo>
                    <a:pt x="915" y="81"/>
                  </a:moveTo>
                  <a:lnTo>
                    <a:pt x="501" y="78"/>
                  </a:lnTo>
                  <a:lnTo>
                    <a:pt x="0" y="0"/>
                  </a:lnTo>
                </a:path>
              </a:pathLst>
            </a:custGeom>
            <a:noFill/>
            <a:ln w="38100" cap="flat" cmpd="sng">
              <a:solidFill>
                <a:srgbClr val="66FF33"/>
              </a:solidFill>
              <a:prstDash val="solid"/>
              <a:round/>
              <a:headEnd/>
              <a:tailEnd/>
            </a:ln>
            <a:effectLst/>
          </p:spPr>
          <p:txBody>
            <a:bodyPr anchor="ctr"/>
            <a:lstStyle/>
            <a:p>
              <a:pPr>
                <a:defRPr/>
              </a:pPr>
              <a:endParaRPr lang="en-GB">
                <a:latin typeface="Calibri" pitchFamily="34" charset="0"/>
              </a:endParaRPr>
            </a:p>
          </p:txBody>
        </p:sp>
        <p:sp>
          <p:nvSpPr>
            <p:cNvPr id="141" name="Freeform 114"/>
            <p:cNvSpPr>
              <a:spLocks noChangeAspect="1"/>
            </p:cNvSpPr>
            <p:nvPr/>
          </p:nvSpPr>
          <p:spPr bwMode="auto">
            <a:xfrm>
              <a:off x="-3527391" y="2775728"/>
              <a:ext cx="828624" cy="301525"/>
            </a:xfrm>
            <a:custGeom>
              <a:avLst/>
              <a:gdLst>
                <a:gd name="connsiteX0" fmla="*/ 435 w 435"/>
                <a:gd name="connsiteY0" fmla="*/ 0 h 159"/>
                <a:gd name="connsiteX1" fmla="*/ 207 w 435"/>
                <a:gd name="connsiteY1" fmla="*/ 93 h 159"/>
                <a:gd name="connsiteX2" fmla="*/ 0 w 435"/>
                <a:gd name="connsiteY2" fmla="*/ 159 h 159"/>
              </a:gdLst>
              <a:ahLst/>
              <a:cxnLst>
                <a:cxn ang="0">
                  <a:pos x="connsiteX0" y="connsiteY0"/>
                </a:cxn>
                <a:cxn ang="0">
                  <a:pos x="connsiteX1" y="connsiteY1"/>
                </a:cxn>
                <a:cxn ang="0">
                  <a:pos x="connsiteX2" y="connsiteY2"/>
                </a:cxn>
              </a:cxnLst>
              <a:rect l="l" t="t" r="r" b="b"/>
              <a:pathLst>
                <a:path w="435" h="159">
                  <a:moveTo>
                    <a:pt x="435" y="0"/>
                  </a:moveTo>
                  <a:cubicBezTo>
                    <a:pt x="357" y="33"/>
                    <a:pt x="279" y="67"/>
                    <a:pt x="207" y="93"/>
                  </a:cubicBezTo>
                  <a:cubicBezTo>
                    <a:pt x="135" y="119"/>
                    <a:pt x="105" y="146"/>
                    <a:pt x="0" y="159"/>
                  </a:cubicBezTo>
                </a:path>
              </a:pathLst>
            </a:custGeom>
            <a:noFill/>
            <a:ln w="38100" cap="flat" cmpd="sng">
              <a:solidFill>
                <a:srgbClr val="FF0066"/>
              </a:solidFill>
              <a:prstDash val="sysDot"/>
              <a:round/>
              <a:headEnd/>
              <a:tailEnd/>
            </a:ln>
            <a:effectLst/>
          </p:spPr>
          <p:txBody>
            <a:bodyPr anchor="ctr"/>
            <a:lstStyle/>
            <a:p>
              <a:pPr>
                <a:defRPr/>
              </a:pPr>
              <a:endParaRPr lang="en-GB">
                <a:latin typeface="Calibri" pitchFamily="34" charset="0"/>
              </a:endParaRPr>
            </a:p>
          </p:txBody>
        </p:sp>
        <p:sp>
          <p:nvSpPr>
            <p:cNvPr id="146" name="Freeform 118"/>
            <p:cNvSpPr>
              <a:spLocks noChangeAspect="1"/>
            </p:cNvSpPr>
            <p:nvPr/>
          </p:nvSpPr>
          <p:spPr bwMode="auto">
            <a:xfrm>
              <a:off x="-3568663" y="974512"/>
              <a:ext cx="771478" cy="606224"/>
            </a:xfrm>
            <a:custGeom>
              <a:avLst/>
              <a:gdLst>
                <a:gd name="connsiteX0" fmla="*/ 0 w 486"/>
                <a:gd name="connsiteY0" fmla="*/ 0 h 372"/>
                <a:gd name="connsiteX1" fmla="*/ 291 w 486"/>
                <a:gd name="connsiteY1" fmla="*/ 195 h 372"/>
                <a:gd name="connsiteX2" fmla="*/ 486 w 486"/>
                <a:gd name="connsiteY2" fmla="*/ 372 h 372"/>
                <a:gd name="connsiteX0" fmla="*/ 0 w 406"/>
                <a:gd name="connsiteY0" fmla="*/ 0 h 318"/>
                <a:gd name="connsiteX1" fmla="*/ 211 w 406"/>
                <a:gd name="connsiteY1" fmla="*/ 141 h 318"/>
                <a:gd name="connsiteX2" fmla="*/ 406 w 406"/>
                <a:gd name="connsiteY2" fmla="*/ 318 h 318"/>
              </a:gdLst>
              <a:ahLst/>
              <a:cxnLst>
                <a:cxn ang="0">
                  <a:pos x="connsiteX0" y="connsiteY0"/>
                </a:cxn>
                <a:cxn ang="0">
                  <a:pos x="connsiteX1" y="connsiteY1"/>
                </a:cxn>
                <a:cxn ang="0">
                  <a:pos x="connsiteX2" y="connsiteY2"/>
                </a:cxn>
              </a:cxnLst>
              <a:rect l="l" t="t" r="r" b="b"/>
              <a:pathLst>
                <a:path w="406" h="318">
                  <a:moveTo>
                    <a:pt x="0" y="0"/>
                  </a:moveTo>
                  <a:cubicBezTo>
                    <a:pt x="87" y="49"/>
                    <a:pt x="143" y="88"/>
                    <a:pt x="211" y="141"/>
                  </a:cubicBezTo>
                  <a:cubicBezTo>
                    <a:pt x="279" y="194"/>
                    <a:pt x="349" y="260"/>
                    <a:pt x="406" y="318"/>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47" name="Freeform 119"/>
            <p:cNvSpPr>
              <a:spLocks noChangeAspect="1"/>
            </p:cNvSpPr>
            <p:nvPr/>
          </p:nvSpPr>
          <p:spPr bwMode="auto">
            <a:xfrm>
              <a:off x="-3344839" y="1574389"/>
              <a:ext cx="582576" cy="1491756"/>
            </a:xfrm>
            <a:custGeom>
              <a:avLst/>
              <a:gdLst>
                <a:gd name="connsiteX0" fmla="*/ 291 w 306"/>
                <a:gd name="connsiteY0" fmla="*/ 0 h 783"/>
                <a:gd name="connsiteX1" fmla="*/ 285 w 306"/>
                <a:gd name="connsiteY1" fmla="*/ 87 h 783"/>
                <a:gd name="connsiteX2" fmla="*/ 162 w 306"/>
                <a:gd name="connsiteY2" fmla="*/ 417 h 783"/>
                <a:gd name="connsiteX3" fmla="*/ 0 w 306"/>
                <a:gd name="connsiteY3" fmla="*/ 783 h 783"/>
              </a:gdLst>
              <a:ahLst/>
              <a:cxnLst>
                <a:cxn ang="0">
                  <a:pos x="connsiteX0" y="connsiteY0"/>
                </a:cxn>
                <a:cxn ang="0">
                  <a:pos x="connsiteX1" y="connsiteY1"/>
                </a:cxn>
                <a:cxn ang="0">
                  <a:pos x="connsiteX2" y="connsiteY2"/>
                </a:cxn>
                <a:cxn ang="0">
                  <a:pos x="connsiteX3" y="connsiteY3"/>
                </a:cxn>
              </a:cxnLst>
              <a:rect l="l" t="t" r="r" b="b"/>
              <a:pathLst>
                <a:path w="306" h="783">
                  <a:moveTo>
                    <a:pt x="291" y="0"/>
                  </a:moveTo>
                  <a:cubicBezTo>
                    <a:pt x="298" y="9"/>
                    <a:pt x="306" y="18"/>
                    <a:pt x="285" y="87"/>
                  </a:cubicBezTo>
                  <a:cubicBezTo>
                    <a:pt x="264" y="156"/>
                    <a:pt x="210" y="301"/>
                    <a:pt x="162" y="417"/>
                  </a:cubicBezTo>
                  <a:cubicBezTo>
                    <a:pt x="114" y="533"/>
                    <a:pt x="57" y="668"/>
                    <a:pt x="0" y="783"/>
                  </a:cubicBezTo>
                </a:path>
              </a:pathLst>
            </a:custGeom>
            <a:noFill/>
            <a:ln w="38100" cap="flat" cmpd="sng">
              <a:solidFill>
                <a:srgbClr val="0066FF"/>
              </a:solidFill>
              <a:prstDash val="solid"/>
              <a:round/>
              <a:headEnd/>
              <a:tailEnd/>
            </a:ln>
            <a:effectLst/>
          </p:spPr>
          <p:txBody>
            <a:bodyPr anchor="ctr"/>
            <a:lstStyle/>
            <a:p>
              <a:pPr>
                <a:defRPr/>
              </a:pPr>
              <a:endParaRPr lang="en-GB">
                <a:latin typeface="Calibri" pitchFamily="34" charset="0"/>
              </a:endParaRPr>
            </a:p>
          </p:txBody>
        </p:sp>
        <p:sp>
          <p:nvSpPr>
            <p:cNvPr id="154678" name="Text Box 123"/>
            <p:cNvSpPr txBox="1">
              <a:spLocks noChangeAspect="1" noChangeArrowheads="1"/>
            </p:cNvSpPr>
            <p:nvPr/>
          </p:nvSpPr>
          <p:spPr bwMode="auto">
            <a:xfrm rot="1833081">
              <a:off x="-3643959" y="1013467"/>
              <a:ext cx="455546" cy="276907"/>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serp</a:t>
              </a:r>
            </a:p>
          </p:txBody>
        </p:sp>
        <p:sp>
          <p:nvSpPr>
            <p:cNvPr id="154679" name="Text Box 124"/>
            <p:cNvSpPr txBox="1">
              <a:spLocks noChangeAspect="1" noChangeArrowheads="1"/>
            </p:cNvSpPr>
            <p:nvPr/>
          </p:nvSpPr>
          <p:spPr bwMode="auto">
            <a:xfrm rot="1596048">
              <a:off x="-3832735" y="785150"/>
              <a:ext cx="689570" cy="261523"/>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 H</a:t>
              </a:r>
              <a:r>
                <a:rPr lang="en-GB" sz="1100" baseline="-25000" dirty="0">
                  <a:solidFill>
                    <a:schemeClr val="tx1"/>
                  </a:solidFill>
                  <a:effectLst/>
                  <a:latin typeface="Calibri" pitchFamily="34" charset="0"/>
                </a:rPr>
                <a:t>2</a:t>
              </a:r>
              <a:r>
                <a:rPr lang="en-GB" sz="1100" dirty="0">
                  <a:solidFill>
                    <a:schemeClr val="tx1"/>
                  </a:solidFill>
                  <a:effectLst/>
                  <a:latin typeface="Calibri" pitchFamily="34" charset="0"/>
                </a:rPr>
                <a:t>O</a:t>
              </a:r>
            </a:p>
          </p:txBody>
        </p:sp>
        <p:sp>
          <p:nvSpPr>
            <p:cNvPr id="154680" name="Text Box 125"/>
            <p:cNvSpPr txBox="1">
              <a:spLocks noChangeAspect="1" noChangeArrowheads="1"/>
            </p:cNvSpPr>
            <p:nvPr/>
          </p:nvSpPr>
          <p:spPr bwMode="auto">
            <a:xfrm rot="1899183">
              <a:off x="-3585535" y="704263"/>
              <a:ext cx="428296" cy="261523"/>
            </a:xfrm>
            <a:prstGeom prst="rect">
              <a:avLst/>
            </a:prstGeom>
            <a:noFill/>
            <a:ln w="9525" algn="ctr">
              <a:noFill/>
              <a:miter lim="800000"/>
              <a:headEnd/>
              <a:tailEnd/>
            </a:ln>
          </p:spPr>
          <p:txBody>
            <a:bodyPr wrap="none">
              <a:spAutoFit/>
            </a:bodyPr>
            <a:lstStyle/>
            <a:p>
              <a:r>
                <a:rPr lang="en-GB" sz="1100" dirty="0" err="1">
                  <a:solidFill>
                    <a:schemeClr val="tx1"/>
                  </a:solidFill>
                  <a:effectLst/>
                  <a:latin typeface="Calibri" pitchFamily="34" charset="0"/>
                </a:rPr>
                <a:t>tc</a:t>
              </a:r>
              <a:r>
                <a:rPr lang="en-GB" sz="1100" dirty="0">
                  <a:solidFill>
                    <a:schemeClr val="tx1"/>
                  </a:solidFill>
                  <a:effectLst/>
                  <a:latin typeface="Calibri" pitchFamily="34" charset="0"/>
                </a:rPr>
                <a:t> ol</a:t>
              </a:r>
            </a:p>
          </p:txBody>
        </p:sp>
        <p:sp>
          <p:nvSpPr>
            <p:cNvPr id="154681" name="Text Box 126"/>
            <p:cNvSpPr txBox="1">
              <a:spLocks noChangeAspect="1" noChangeArrowheads="1"/>
            </p:cNvSpPr>
            <p:nvPr/>
          </p:nvSpPr>
          <p:spPr bwMode="auto">
            <a:xfrm rot="2255856">
              <a:off x="-3437662" y="665616"/>
              <a:ext cx="696110" cy="276907"/>
            </a:xfrm>
            <a:prstGeom prst="rect">
              <a:avLst/>
            </a:prstGeom>
            <a:noFill/>
            <a:ln w="9525" algn="ctr">
              <a:noFill/>
              <a:miter lim="800000"/>
              <a:headEnd/>
              <a:tailEnd/>
            </a:ln>
          </p:spPr>
          <p:txBody>
            <a:bodyPr wrap="none">
              <a:spAutoFit/>
            </a:bodyPr>
            <a:lstStyle/>
            <a:p>
              <a:r>
                <a:rPr lang="en-GB" sz="1200">
                  <a:solidFill>
                    <a:schemeClr val="tx1"/>
                  </a:solidFill>
                  <a:effectLst/>
                  <a:latin typeface="Calibri" pitchFamily="34" charset="0"/>
                </a:rPr>
                <a:t>opx H</a:t>
              </a:r>
              <a:r>
                <a:rPr lang="en-GB" sz="1200" baseline="-25000">
                  <a:solidFill>
                    <a:schemeClr val="tx1"/>
                  </a:solidFill>
                  <a:effectLst/>
                  <a:latin typeface="Calibri" pitchFamily="34" charset="0"/>
                </a:rPr>
                <a:t>2</a:t>
              </a:r>
              <a:r>
                <a:rPr lang="en-GB" sz="1200">
                  <a:solidFill>
                    <a:schemeClr val="tx1"/>
                  </a:solidFill>
                  <a:effectLst/>
                  <a:latin typeface="Calibri" pitchFamily="34" charset="0"/>
                </a:rPr>
                <a:t>O</a:t>
              </a:r>
            </a:p>
          </p:txBody>
        </p:sp>
        <p:sp>
          <p:nvSpPr>
            <p:cNvPr id="154682" name="Text Box 127"/>
            <p:cNvSpPr txBox="1">
              <a:spLocks noChangeAspect="1" noChangeArrowheads="1"/>
            </p:cNvSpPr>
            <p:nvPr/>
          </p:nvSpPr>
          <p:spPr bwMode="auto">
            <a:xfrm>
              <a:off x="-3596204" y="1584325"/>
              <a:ext cx="692519" cy="350749"/>
            </a:xfrm>
            <a:prstGeom prst="rect">
              <a:avLst/>
            </a:prstGeom>
            <a:noFill/>
            <a:ln w="9525" algn="ctr">
              <a:noFill/>
              <a:miter lim="800000"/>
              <a:headEnd/>
              <a:tailEnd/>
            </a:ln>
          </p:spPr>
          <p:txBody>
            <a:bodyPr wrap="none">
              <a:spAutoFit/>
            </a:bodyPr>
            <a:lstStyle/>
            <a:p>
              <a:pPr algn="ctr">
                <a:lnSpc>
                  <a:spcPct val="70000"/>
                </a:lnSpc>
              </a:pPr>
              <a:r>
                <a:rPr lang="en-GB" sz="1200" dirty="0" err="1">
                  <a:solidFill>
                    <a:schemeClr val="tx1"/>
                  </a:solidFill>
                  <a:effectLst/>
                  <a:latin typeface="Calibri" pitchFamily="34" charset="0"/>
                </a:rPr>
                <a:t>tc</a:t>
              </a:r>
              <a:r>
                <a:rPr lang="en-GB" sz="1200" dirty="0">
                  <a:solidFill>
                    <a:schemeClr val="tx1"/>
                  </a:solidFill>
                  <a:effectLst/>
                  <a:latin typeface="Calibri" pitchFamily="34" charset="0"/>
                </a:rPr>
                <a:t> </a:t>
              </a:r>
              <a:r>
                <a:rPr lang="en-GB" sz="1200" dirty="0" err="1">
                  <a:solidFill>
                    <a:schemeClr val="tx1"/>
                  </a:solidFill>
                  <a:effectLst/>
                  <a:latin typeface="Calibri" pitchFamily="34" charset="0"/>
                </a:rPr>
                <a:t>amph</a:t>
              </a:r>
              <a:endParaRPr lang="en-GB" sz="1200" dirty="0">
                <a:solidFill>
                  <a:schemeClr val="tx1"/>
                </a:solidFill>
                <a:effectLst/>
                <a:latin typeface="Calibri" pitchFamily="34" charset="0"/>
              </a:endParaRPr>
            </a:p>
            <a:p>
              <a:pPr algn="ctr">
                <a:lnSpc>
                  <a:spcPct val="70000"/>
                </a:lnSpc>
              </a:pPr>
              <a:r>
                <a:rPr lang="en-GB" sz="1200" dirty="0" err="1">
                  <a:solidFill>
                    <a:schemeClr val="tx1"/>
                  </a:solidFill>
                  <a:effectLst/>
                  <a:latin typeface="Calibri" pitchFamily="34" charset="0"/>
                </a:rPr>
                <a:t>chl</a:t>
              </a:r>
              <a:r>
                <a:rPr lang="en-GB" sz="1200" dirty="0">
                  <a:solidFill>
                    <a:schemeClr val="tx1"/>
                  </a:solidFill>
                  <a:effectLst/>
                  <a:latin typeface="Calibri" pitchFamily="34" charset="0"/>
                </a:rPr>
                <a:t> ol</a:t>
              </a:r>
            </a:p>
          </p:txBody>
        </p:sp>
        <p:sp>
          <p:nvSpPr>
            <p:cNvPr id="154683" name="Text Box 131"/>
            <p:cNvSpPr txBox="1">
              <a:spLocks noChangeAspect="1" noChangeArrowheads="1"/>
            </p:cNvSpPr>
            <p:nvPr/>
          </p:nvSpPr>
          <p:spPr bwMode="auto">
            <a:xfrm rot="-3984159">
              <a:off x="-3492831" y="2420144"/>
              <a:ext cx="585787" cy="184150"/>
            </a:xfrm>
            <a:prstGeom prst="rect">
              <a:avLst/>
            </a:prstGeom>
            <a:noFill/>
            <a:ln w="9525" algn="ctr">
              <a:noFill/>
              <a:miter lim="800000"/>
              <a:headEnd/>
              <a:tailEnd/>
            </a:ln>
          </p:spPr>
          <p:txBody>
            <a:bodyPr>
              <a:spAutoFit/>
            </a:bodyPr>
            <a:lstStyle/>
            <a:p>
              <a:pPr>
                <a:lnSpc>
                  <a:spcPct val="50000"/>
                </a:lnSpc>
              </a:pPr>
              <a:r>
                <a:rPr lang="en-GB" sz="1200">
                  <a:solidFill>
                    <a:schemeClr val="tx1"/>
                  </a:solidFill>
                  <a:effectLst/>
                  <a:latin typeface="Calibri" pitchFamily="34" charset="0"/>
                </a:rPr>
                <a:t>serp</a:t>
              </a:r>
            </a:p>
          </p:txBody>
        </p:sp>
        <p:sp>
          <p:nvSpPr>
            <p:cNvPr id="154684" name="Text Box 132"/>
            <p:cNvSpPr txBox="1">
              <a:spLocks noChangeAspect="1" noChangeArrowheads="1"/>
            </p:cNvSpPr>
            <p:nvPr/>
          </p:nvSpPr>
          <p:spPr bwMode="auto">
            <a:xfrm rot="17592413">
              <a:off x="-3411291" y="2468311"/>
              <a:ext cx="848156" cy="184655"/>
            </a:xfrm>
            <a:prstGeom prst="rect">
              <a:avLst/>
            </a:prstGeom>
            <a:noFill/>
            <a:ln w="9525" algn="ctr">
              <a:noFill/>
              <a:miter lim="800000"/>
              <a:headEnd/>
              <a:tailEnd/>
            </a:ln>
          </p:spPr>
          <p:txBody>
            <a:bodyPr wrap="none">
              <a:spAutoFit/>
            </a:bodyPr>
            <a:lstStyle/>
            <a:p>
              <a:pPr>
                <a:lnSpc>
                  <a:spcPct val="50000"/>
                </a:lnSpc>
              </a:pPr>
              <a:r>
                <a:rPr lang="en-GB" sz="1200" dirty="0">
                  <a:solidFill>
                    <a:schemeClr val="tx1"/>
                  </a:solidFill>
                  <a:effectLst/>
                  <a:latin typeface="Calibri" pitchFamily="34" charset="0"/>
                </a:rPr>
                <a:t>opx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4685" name="Text Box 142"/>
            <p:cNvSpPr txBox="1">
              <a:spLocks noChangeAspect="1" noChangeArrowheads="1"/>
            </p:cNvSpPr>
            <p:nvPr/>
          </p:nvSpPr>
          <p:spPr bwMode="auto">
            <a:xfrm>
              <a:off x="-2887200" y="1789112"/>
              <a:ext cx="865188" cy="523047"/>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cpx opx ol</a:t>
              </a:r>
            </a:p>
          </p:txBody>
        </p:sp>
        <p:sp>
          <p:nvSpPr>
            <p:cNvPr id="154686" name="Text Box 143"/>
            <p:cNvSpPr txBox="1">
              <a:spLocks noChangeAspect="1" noChangeArrowheads="1"/>
            </p:cNvSpPr>
            <p:nvPr/>
          </p:nvSpPr>
          <p:spPr bwMode="auto">
            <a:xfrm rot="-2921715">
              <a:off x="-2695112" y="2252662"/>
              <a:ext cx="690562" cy="274638"/>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a:t>
              </a:r>
            </a:p>
          </p:txBody>
        </p:sp>
        <p:sp>
          <p:nvSpPr>
            <p:cNvPr id="154687" name="Text Box 144"/>
            <p:cNvSpPr txBox="1">
              <a:spLocks noChangeAspect="1" noChangeArrowheads="1"/>
            </p:cNvSpPr>
            <p:nvPr/>
          </p:nvSpPr>
          <p:spPr bwMode="auto">
            <a:xfrm rot="-2367594">
              <a:off x="-2863387" y="2479675"/>
              <a:ext cx="1100137"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ol gar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4688" name="Text Box 145"/>
            <p:cNvSpPr txBox="1">
              <a:spLocks noChangeAspect="1" noChangeArrowheads="1"/>
            </p:cNvSpPr>
            <p:nvPr/>
          </p:nvSpPr>
          <p:spPr bwMode="auto">
            <a:xfrm>
              <a:off x="-2866562" y="1020762"/>
              <a:ext cx="946150" cy="476250"/>
            </a:xfrm>
            <a:prstGeom prst="rect">
              <a:avLst/>
            </a:prstGeom>
            <a:noFill/>
            <a:ln w="9525" algn="ctr">
              <a:noFill/>
              <a:miter lim="800000"/>
              <a:headEnd/>
              <a:tailEnd/>
            </a:ln>
          </p:spPr>
          <p:txBody>
            <a:bodyPr>
              <a:spAutoFit/>
            </a:bodyPr>
            <a:lstStyle/>
            <a:p>
              <a:pPr algn="ctr">
                <a:lnSpc>
                  <a:spcPct val="90000"/>
                </a:lnSpc>
              </a:pP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a:t>
              </a:r>
              <a:r>
                <a:rPr lang="en-GB" sz="1400" dirty="0" err="1">
                  <a:solidFill>
                    <a:schemeClr val="tx1"/>
                  </a:solidFill>
                  <a:effectLst/>
                  <a:latin typeface="Calibri" pitchFamily="34" charset="0"/>
                </a:rPr>
                <a:t>chl</a:t>
              </a:r>
              <a:r>
                <a:rPr lang="en-GB" sz="1400" dirty="0">
                  <a:solidFill>
                    <a:schemeClr val="tx1"/>
                  </a:solidFill>
                  <a:effectLst/>
                  <a:latin typeface="Calibri" pitchFamily="34" charset="0"/>
                </a:rPr>
                <a:t> opx ol</a:t>
              </a:r>
            </a:p>
          </p:txBody>
        </p:sp>
        <p:sp>
          <p:nvSpPr>
            <p:cNvPr id="154689" name="Text Box 146"/>
            <p:cNvSpPr txBox="1">
              <a:spLocks noChangeAspect="1" noChangeArrowheads="1"/>
            </p:cNvSpPr>
            <p:nvPr/>
          </p:nvSpPr>
          <p:spPr bwMode="auto">
            <a:xfrm rot="551331">
              <a:off x="-2834812" y="1619250"/>
              <a:ext cx="1031875"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 opx cpx</a:t>
              </a:r>
            </a:p>
          </p:txBody>
        </p:sp>
        <p:sp>
          <p:nvSpPr>
            <p:cNvPr id="154690" name="Text Box 147"/>
            <p:cNvSpPr txBox="1">
              <a:spLocks noChangeAspect="1" noChangeArrowheads="1"/>
            </p:cNvSpPr>
            <p:nvPr/>
          </p:nvSpPr>
          <p:spPr bwMode="auto">
            <a:xfrm rot="551331">
              <a:off x="-2847512" y="1428750"/>
              <a:ext cx="1131887" cy="274637"/>
            </a:xfrm>
            <a:prstGeom prst="rect">
              <a:avLst/>
            </a:prstGeom>
            <a:noFill/>
            <a:ln w="9525" algn="ctr">
              <a:noFill/>
              <a:miter lim="800000"/>
              <a:headEnd/>
              <a:tailEnd/>
            </a:ln>
          </p:spPr>
          <p:txBody>
            <a:bodyPr>
              <a:spAutoFit/>
            </a:bodyPr>
            <a:lstStyle/>
            <a:p>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4691" name="Text Box 148"/>
            <p:cNvSpPr txBox="1">
              <a:spLocks noChangeAspect="1" noChangeArrowheads="1"/>
            </p:cNvSpPr>
            <p:nvPr/>
          </p:nvSpPr>
          <p:spPr bwMode="auto">
            <a:xfrm rot="1882094">
              <a:off x="-2726862" y="815975"/>
              <a:ext cx="420687"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chl</a:t>
              </a:r>
            </a:p>
          </p:txBody>
        </p:sp>
        <p:sp>
          <p:nvSpPr>
            <p:cNvPr id="154692" name="Text Box 149"/>
            <p:cNvSpPr txBox="1">
              <a:spLocks noChangeAspect="1" noChangeArrowheads="1"/>
            </p:cNvSpPr>
            <p:nvPr/>
          </p:nvSpPr>
          <p:spPr bwMode="auto">
            <a:xfrm rot="1714239">
              <a:off x="-2858625" y="711200"/>
              <a:ext cx="1239838" cy="274637"/>
            </a:xfrm>
            <a:prstGeom prst="rect">
              <a:avLst/>
            </a:prstGeom>
            <a:noFill/>
            <a:ln w="9525" algn="ctr">
              <a:noFill/>
              <a:miter lim="800000"/>
              <a:headEnd/>
              <a:tailEnd/>
            </a:ln>
          </p:spPr>
          <p:txBody>
            <a:bodyPr>
              <a:spAutoFit/>
            </a:bodyPr>
            <a:lstStyle/>
            <a:p>
              <a:r>
                <a:rPr lang="en-GB" sz="1200" dirty="0">
                  <a:solidFill>
                    <a:schemeClr val="tx1"/>
                  </a:solidFill>
                  <a:effectLst/>
                  <a:latin typeface="Calibri" pitchFamily="34" charset="0"/>
                </a:rPr>
                <a:t>opx ol sp H</a:t>
              </a:r>
              <a:r>
                <a:rPr lang="en-GB" sz="1200" baseline="-25000" dirty="0">
                  <a:solidFill>
                    <a:schemeClr val="tx1"/>
                  </a:solidFill>
                  <a:effectLst/>
                  <a:latin typeface="Calibri" pitchFamily="34" charset="0"/>
                </a:rPr>
                <a:t>2</a:t>
              </a:r>
              <a:r>
                <a:rPr lang="en-GB" sz="1200" dirty="0">
                  <a:solidFill>
                    <a:schemeClr val="tx1"/>
                  </a:solidFill>
                  <a:effectLst/>
                  <a:latin typeface="Calibri" pitchFamily="34" charset="0"/>
                </a:rPr>
                <a:t>O</a:t>
              </a:r>
            </a:p>
          </p:txBody>
        </p:sp>
        <p:sp>
          <p:nvSpPr>
            <p:cNvPr id="154693" name="Text Box 150"/>
            <p:cNvSpPr txBox="1">
              <a:spLocks noChangeAspect="1" noChangeArrowheads="1"/>
            </p:cNvSpPr>
            <p:nvPr/>
          </p:nvSpPr>
          <p:spPr bwMode="auto">
            <a:xfrm>
              <a:off x="-1863262" y="1662112"/>
              <a:ext cx="782637" cy="457200"/>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cpx gar opx H</a:t>
              </a:r>
              <a:r>
                <a:rPr lang="en-GB" sz="1200" baseline="-25000">
                  <a:solidFill>
                    <a:schemeClr val="tx1"/>
                  </a:solidFill>
                  <a:effectLst/>
                  <a:latin typeface="Calibri" pitchFamily="34" charset="0"/>
                </a:rPr>
                <a:t>2</a:t>
              </a:r>
              <a:r>
                <a:rPr lang="en-GB" sz="1200">
                  <a:solidFill>
                    <a:schemeClr val="tx1"/>
                  </a:solidFill>
                  <a:effectLst/>
                  <a:latin typeface="Calibri" pitchFamily="34" charset="0"/>
                </a:rPr>
                <a:t>O</a:t>
              </a:r>
            </a:p>
          </p:txBody>
        </p:sp>
        <p:sp>
          <p:nvSpPr>
            <p:cNvPr id="154694" name="Text Box 151"/>
            <p:cNvSpPr txBox="1">
              <a:spLocks noChangeAspect="1" noChangeArrowheads="1"/>
            </p:cNvSpPr>
            <p:nvPr/>
          </p:nvSpPr>
          <p:spPr bwMode="auto">
            <a:xfrm>
              <a:off x="-1852150" y="1600200"/>
              <a:ext cx="782638" cy="165100"/>
            </a:xfrm>
            <a:prstGeom prst="rect">
              <a:avLst/>
            </a:prstGeom>
            <a:noFill/>
            <a:ln w="9525" algn="ctr">
              <a:noFill/>
              <a:miter lim="800000"/>
              <a:headEnd/>
              <a:tailEnd/>
            </a:ln>
          </p:spPr>
          <p:txBody>
            <a:bodyPr>
              <a:spAutoFit/>
            </a:bodyPr>
            <a:lstStyle/>
            <a:p>
              <a:pPr>
                <a:lnSpc>
                  <a:spcPct val="40000"/>
                </a:lnSpc>
              </a:pPr>
              <a:r>
                <a:rPr lang="en-GB" sz="1200" dirty="0" err="1">
                  <a:solidFill>
                    <a:schemeClr val="tx1"/>
                  </a:solidFill>
                  <a:effectLst/>
                  <a:latin typeface="Calibri" pitchFamily="34" charset="0"/>
                </a:rPr>
                <a:t>amph</a:t>
              </a:r>
              <a:r>
                <a:rPr lang="en-GB" sz="1200" dirty="0">
                  <a:solidFill>
                    <a:schemeClr val="tx1"/>
                  </a:solidFill>
                  <a:effectLst/>
                  <a:latin typeface="Calibri" pitchFamily="34" charset="0"/>
                </a:rPr>
                <a:t> ol</a:t>
              </a:r>
            </a:p>
          </p:txBody>
        </p:sp>
        <p:sp>
          <p:nvSpPr>
            <p:cNvPr id="154695" name="Text Box 152"/>
            <p:cNvSpPr txBox="1">
              <a:spLocks noChangeAspect="1" noChangeArrowheads="1"/>
            </p:cNvSpPr>
            <p:nvPr/>
          </p:nvSpPr>
          <p:spPr bwMode="auto">
            <a:xfrm rot="274436">
              <a:off x="-1974387" y="1453203"/>
              <a:ext cx="1125537" cy="189220"/>
            </a:xfrm>
            <a:prstGeom prst="rect">
              <a:avLst/>
            </a:prstGeom>
            <a:noFill/>
            <a:ln w="9525" algn="ctr">
              <a:noFill/>
              <a:miter lim="800000"/>
              <a:headEnd/>
              <a:tailEnd/>
            </a:ln>
          </p:spPr>
          <p:txBody>
            <a:bodyPr>
              <a:spAutoFit/>
            </a:bodyPr>
            <a:lstStyle/>
            <a:p>
              <a:pPr>
                <a:lnSpc>
                  <a:spcPct val="70000"/>
                </a:lnSpc>
              </a:pPr>
              <a:r>
                <a:rPr lang="en-GB" sz="900" dirty="0" err="1">
                  <a:solidFill>
                    <a:schemeClr val="tx1"/>
                  </a:solidFill>
                  <a:effectLst/>
                  <a:latin typeface="Calibri" pitchFamily="34" charset="0"/>
                </a:rPr>
                <a:t>amph</a:t>
              </a:r>
              <a:r>
                <a:rPr lang="en-GB" sz="900" dirty="0">
                  <a:solidFill>
                    <a:schemeClr val="tx1"/>
                  </a:solidFill>
                  <a:effectLst/>
                  <a:latin typeface="Calibri" pitchFamily="34" charset="0"/>
                </a:rPr>
                <a:t> gar opx ol</a:t>
              </a:r>
            </a:p>
          </p:txBody>
        </p:sp>
        <p:sp>
          <p:nvSpPr>
            <p:cNvPr id="154696" name="Text Box 153"/>
            <p:cNvSpPr txBox="1">
              <a:spLocks noChangeAspect="1" noChangeArrowheads="1"/>
            </p:cNvSpPr>
            <p:nvPr/>
          </p:nvSpPr>
          <p:spPr bwMode="auto">
            <a:xfrm>
              <a:off x="-1909300" y="792162"/>
              <a:ext cx="914400" cy="523047"/>
            </a:xfrm>
            <a:prstGeom prst="rect">
              <a:avLst/>
            </a:prstGeom>
            <a:noFill/>
            <a:ln w="9525" algn="ctr">
              <a:noFill/>
              <a:miter lim="800000"/>
              <a:headEnd/>
              <a:tailEnd/>
            </a:ln>
          </p:spPr>
          <p:txBody>
            <a:bodyPr>
              <a:spAutoFit/>
            </a:bodyPr>
            <a:lstStyle/>
            <a:p>
              <a:pPr algn="ctr"/>
              <a:r>
                <a:rPr lang="en-GB" sz="1400" dirty="0" err="1">
                  <a:solidFill>
                    <a:schemeClr val="tx1"/>
                  </a:solidFill>
                  <a:effectLst/>
                  <a:latin typeface="Calibri" pitchFamily="34" charset="0"/>
                </a:rPr>
                <a:t>amph</a:t>
              </a:r>
              <a:r>
                <a:rPr lang="en-GB" sz="1400" dirty="0">
                  <a:solidFill>
                    <a:schemeClr val="tx1"/>
                  </a:solidFill>
                  <a:effectLst/>
                  <a:latin typeface="Calibri" pitchFamily="34" charset="0"/>
                </a:rPr>
                <a:t> sp opx ol</a:t>
              </a:r>
            </a:p>
          </p:txBody>
        </p:sp>
        <p:sp>
          <p:nvSpPr>
            <p:cNvPr id="154697" name="Text Box 156"/>
            <p:cNvSpPr txBox="1">
              <a:spLocks noChangeAspect="1" noChangeArrowheads="1"/>
            </p:cNvSpPr>
            <p:nvPr/>
          </p:nvSpPr>
          <p:spPr bwMode="auto">
            <a:xfrm rot="4682296">
              <a:off x="-1239692" y="2611437"/>
              <a:ext cx="782638"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54698" name="Text Box 157"/>
            <p:cNvSpPr txBox="1">
              <a:spLocks noChangeAspect="1" noChangeArrowheads="1"/>
            </p:cNvSpPr>
            <p:nvPr/>
          </p:nvSpPr>
          <p:spPr bwMode="auto">
            <a:xfrm rot="-2532926">
              <a:off x="-1155237" y="781050"/>
              <a:ext cx="779462" cy="274637"/>
            </a:xfrm>
            <a:prstGeom prst="rect">
              <a:avLst/>
            </a:prstGeom>
            <a:noFill/>
            <a:ln w="9525" algn="ctr">
              <a:noFill/>
              <a:miter lim="800000"/>
              <a:headEnd/>
              <a:tailEnd/>
            </a:ln>
          </p:spPr>
          <p:txBody>
            <a:bodyPr>
              <a:spAutoFit/>
            </a:bodyPr>
            <a:lstStyle/>
            <a:p>
              <a:r>
                <a:rPr lang="en-GB" sz="1200">
                  <a:solidFill>
                    <a:schemeClr val="tx1"/>
                  </a:solidFill>
                  <a:effectLst/>
                  <a:latin typeface="Calibri" pitchFamily="34" charset="0"/>
                </a:rPr>
                <a:t>solidus</a:t>
              </a:r>
            </a:p>
          </p:txBody>
        </p:sp>
        <p:sp>
          <p:nvSpPr>
            <p:cNvPr id="154699" name="Text Box 158"/>
            <p:cNvSpPr txBox="1">
              <a:spLocks noChangeAspect="1" noChangeArrowheads="1"/>
            </p:cNvSpPr>
            <p:nvPr/>
          </p:nvSpPr>
          <p:spPr bwMode="auto">
            <a:xfrm rot="353099">
              <a:off x="-863137" y="1558925"/>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gar</a:t>
              </a:r>
            </a:p>
          </p:txBody>
        </p:sp>
        <p:sp>
          <p:nvSpPr>
            <p:cNvPr id="154700" name="Text Box 159"/>
            <p:cNvSpPr txBox="1">
              <a:spLocks noChangeAspect="1" noChangeArrowheads="1"/>
            </p:cNvSpPr>
            <p:nvPr/>
          </p:nvSpPr>
          <p:spPr bwMode="auto">
            <a:xfrm rot="353099">
              <a:off x="-831387" y="1381125"/>
              <a:ext cx="428625" cy="184150"/>
            </a:xfrm>
            <a:prstGeom prst="rect">
              <a:avLst/>
            </a:prstGeom>
            <a:noFill/>
            <a:ln w="9525" algn="ctr">
              <a:noFill/>
              <a:miter lim="800000"/>
              <a:headEnd/>
              <a:tailEnd/>
            </a:ln>
          </p:spPr>
          <p:txBody>
            <a:bodyPr>
              <a:spAutoFit/>
            </a:bodyPr>
            <a:lstStyle/>
            <a:p>
              <a:pPr algn="r">
                <a:lnSpc>
                  <a:spcPct val="50000"/>
                </a:lnSpc>
              </a:pPr>
              <a:r>
                <a:rPr lang="en-GB" sz="1200">
                  <a:solidFill>
                    <a:schemeClr val="tx1"/>
                  </a:solidFill>
                  <a:effectLst/>
                  <a:latin typeface="Calibri" pitchFamily="34" charset="0"/>
                </a:rPr>
                <a:t>sp</a:t>
              </a:r>
            </a:p>
          </p:txBody>
        </p:sp>
        <p:sp>
          <p:nvSpPr>
            <p:cNvPr id="154701" name="Text Box 160"/>
            <p:cNvSpPr txBox="1">
              <a:spLocks noChangeAspect="1" noChangeArrowheads="1"/>
            </p:cNvSpPr>
            <p:nvPr/>
          </p:nvSpPr>
          <p:spPr bwMode="auto">
            <a:xfrm>
              <a:off x="-2826240" y="122237"/>
              <a:ext cx="1428893" cy="307675"/>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Temperature (°C)</a:t>
              </a:r>
            </a:p>
          </p:txBody>
        </p:sp>
        <p:sp>
          <p:nvSpPr>
            <p:cNvPr id="154702" name="Text Box 163"/>
            <p:cNvSpPr txBox="1">
              <a:spLocks noChangeAspect="1" noChangeArrowheads="1"/>
            </p:cNvSpPr>
            <p:nvPr/>
          </p:nvSpPr>
          <p:spPr bwMode="auto">
            <a:xfrm>
              <a:off x="-3855575" y="377825"/>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600</a:t>
              </a:r>
            </a:p>
          </p:txBody>
        </p:sp>
        <p:sp>
          <p:nvSpPr>
            <p:cNvPr id="154703" name="Text Box 164"/>
            <p:cNvSpPr txBox="1">
              <a:spLocks noChangeAspect="1" noChangeArrowheads="1"/>
            </p:cNvSpPr>
            <p:nvPr/>
          </p:nvSpPr>
          <p:spPr bwMode="auto">
            <a:xfrm>
              <a:off x="-3185650" y="377825"/>
              <a:ext cx="500063"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700</a:t>
              </a:r>
            </a:p>
          </p:txBody>
        </p:sp>
        <p:sp>
          <p:nvSpPr>
            <p:cNvPr id="154704" name="Text Box 165"/>
            <p:cNvSpPr txBox="1">
              <a:spLocks noChangeAspect="1" noChangeArrowheads="1"/>
            </p:cNvSpPr>
            <p:nvPr/>
          </p:nvSpPr>
          <p:spPr bwMode="auto">
            <a:xfrm>
              <a:off x="-2545887" y="377825"/>
              <a:ext cx="500062"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800</a:t>
              </a:r>
            </a:p>
          </p:txBody>
        </p:sp>
        <p:sp>
          <p:nvSpPr>
            <p:cNvPr id="154705" name="Text Box 166"/>
            <p:cNvSpPr txBox="1">
              <a:spLocks noChangeAspect="1" noChangeArrowheads="1"/>
            </p:cNvSpPr>
            <p:nvPr/>
          </p:nvSpPr>
          <p:spPr bwMode="auto">
            <a:xfrm>
              <a:off x="-1901362" y="377825"/>
              <a:ext cx="50165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900</a:t>
              </a:r>
            </a:p>
          </p:txBody>
        </p:sp>
        <p:sp>
          <p:nvSpPr>
            <p:cNvPr id="154706" name="Text Box 167"/>
            <p:cNvSpPr txBox="1">
              <a:spLocks noChangeAspect="1" noChangeArrowheads="1"/>
            </p:cNvSpPr>
            <p:nvPr/>
          </p:nvSpPr>
          <p:spPr bwMode="auto">
            <a:xfrm>
              <a:off x="-1318750" y="377825"/>
              <a:ext cx="592138"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1000</a:t>
              </a:r>
            </a:p>
          </p:txBody>
        </p:sp>
        <p:sp>
          <p:nvSpPr>
            <p:cNvPr id="154707" name="Text Box 168"/>
            <p:cNvSpPr txBox="1">
              <a:spLocks noChangeAspect="1" noChangeArrowheads="1"/>
            </p:cNvSpPr>
            <p:nvPr/>
          </p:nvSpPr>
          <p:spPr bwMode="auto">
            <a:xfrm>
              <a:off x="-755822" y="377825"/>
              <a:ext cx="581025"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1100</a:t>
              </a:r>
            </a:p>
          </p:txBody>
        </p:sp>
        <p:sp>
          <p:nvSpPr>
            <p:cNvPr id="154708" name="Text Box 169"/>
            <p:cNvSpPr txBox="1">
              <a:spLocks noChangeAspect="1" noChangeArrowheads="1"/>
            </p:cNvSpPr>
            <p:nvPr/>
          </p:nvSpPr>
          <p:spPr bwMode="auto">
            <a:xfrm rot="16200000">
              <a:off x="-4440340" y="1695038"/>
              <a:ext cx="1251275" cy="307758"/>
            </a:xfrm>
            <a:prstGeom prst="rect">
              <a:avLst/>
            </a:prstGeom>
            <a:noFill/>
            <a:ln w="9525" algn="ctr">
              <a:noFill/>
              <a:miter lim="800000"/>
              <a:headEnd/>
              <a:tailEnd/>
            </a:ln>
          </p:spPr>
          <p:txBody>
            <a:bodyPr wrap="none">
              <a:spAutoFit/>
            </a:bodyPr>
            <a:lstStyle/>
            <a:p>
              <a:r>
                <a:rPr lang="en-GB" sz="1400">
                  <a:solidFill>
                    <a:schemeClr val="tx1"/>
                  </a:solidFill>
                  <a:effectLst/>
                  <a:latin typeface="Calibri" pitchFamily="34" charset="0"/>
                </a:rPr>
                <a:t>Pressure (GPa)</a:t>
              </a:r>
            </a:p>
          </p:txBody>
        </p:sp>
        <p:sp>
          <p:nvSpPr>
            <p:cNvPr id="154709" name="Text Box 170"/>
            <p:cNvSpPr txBox="1">
              <a:spLocks noChangeAspect="1" noChangeArrowheads="1"/>
            </p:cNvSpPr>
            <p:nvPr/>
          </p:nvSpPr>
          <p:spPr bwMode="auto">
            <a:xfrm>
              <a:off x="-3869862" y="1017587"/>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1</a:t>
              </a:r>
            </a:p>
          </p:txBody>
        </p:sp>
        <p:sp>
          <p:nvSpPr>
            <p:cNvPr id="154710" name="Text Box 171"/>
            <p:cNvSpPr txBox="1">
              <a:spLocks noChangeAspect="1" noChangeArrowheads="1"/>
            </p:cNvSpPr>
            <p:nvPr/>
          </p:nvSpPr>
          <p:spPr bwMode="auto">
            <a:xfrm>
              <a:off x="-3859702" y="1519237"/>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2</a:t>
              </a:r>
            </a:p>
          </p:txBody>
        </p:sp>
        <p:sp>
          <p:nvSpPr>
            <p:cNvPr id="154711" name="Text Box 172"/>
            <p:cNvSpPr txBox="1">
              <a:spLocks noChangeAspect="1" noChangeArrowheads="1"/>
            </p:cNvSpPr>
            <p:nvPr/>
          </p:nvSpPr>
          <p:spPr bwMode="auto">
            <a:xfrm>
              <a:off x="-3859702" y="2027237"/>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3</a:t>
              </a:r>
            </a:p>
          </p:txBody>
        </p:sp>
        <p:sp>
          <p:nvSpPr>
            <p:cNvPr id="154712" name="Text Box 173"/>
            <p:cNvSpPr txBox="1">
              <a:spLocks noChangeAspect="1" noChangeArrowheads="1"/>
            </p:cNvSpPr>
            <p:nvPr/>
          </p:nvSpPr>
          <p:spPr bwMode="auto">
            <a:xfrm>
              <a:off x="-3859702" y="2513012"/>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4</a:t>
              </a:r>
            </a:p>
          </p:txBody>
        </p:sp>
        <p:sp>
          <p:nvSpPr>
            <p:cNvPr id="154713" name="Text Box 174"/>
            <p:cNvSpPr txBox="1">
              <a:spLocks noChangeAspect="1" noChangeArrowheads="1"/>
            </p:cNvSpPr>
            <p:nvPr/>
          </p:nvSpPr>
          <p:spPr bwMode="auto">
            <a:xfrm>
              <a:off x="-3859702" y="3022600"/>
              <a:ext cx="317500" cy="168275"/>
            </a:xfrm>
            <a:prstGeom prst="rect">
              <a:avLst/>
            </a:prstGeom>
            <a:noFill/>
            <a:ln w="9525" algn="ctr">
              <a:noFill/>
              <a:miter lim="800000"/>
              <a:headEnd/>
              <a:tailEnd/>
            </a:ln>
          </p:spPr>
          <p:txBody>
            <a:bodyPr>
              <a:spAutoFit/>
            </a:bodyPr>
            <a:lstStyle/>
            <a:p>
              <a:pPr algn="r">
                <a:lnSpc>
                  <a:spcPct val="50000"/>
                </a:lnSpc>
              </a:pPr>
              <a:r>
                <a:rPr lang="en-GB" sz="1000">
                  <a:solidFill>
                    <a:schemeClr val="tx1"/>
                  </a:solidFill>
                  <a:effectLst/>
                  <a:latin typeface="Calibri" pitchFamily="34" charset="0"/>
                </a:rPr>
                <a:t>5</a:t>
              </a:r>
            </a:p>
          </p:txBody>
        </p:sp>
        <p:sp>
          <p:nvSpPr>
            <p:cNvPr id="227" name="Line 186"/>
            <p:cNvSpPr>
              <a:spLocks noChangeAspect="1" noChangeShapeType="1"/>
            </p:cNvSpPr>
            <p:nvPr/>
          </p:nvSpPr>
          <p:spPr bwMode="auto">
            <a:xfrm>
              <a:off x="-3598824" y="1088774"/>
              <a:ext cx="10318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8" name="Line 187"/>
            <p:cNvSpPr>
              <a:spLocks noChangeAspect="1" noChangeShapeType="1"/>
            </p:cNvSpPr>
            <p:nvPr/>
          </p:nvSpPr>
          <p:spPr bwMode="auto">
            <a:xfrm>
              <a:off x="-3598824" y="1585497"/>
              <a:ext cx="10318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29" name="Line 188"/>
            <p:cNvSpPr>
              <a:spLocks noChangeAspect="1" noChangeShapeType="1"/>
            </p:cNvSpPr>
            <p:nvPr/>
          </p:nvSpPr>
          <p:spPr bwMode="auto">
            <a:xfrm>
              <a:off x="-3598824" y="2093329"/>
              <a:ext cx="10318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0" name="Line 189"/>
            <p:cNvSpPr>
              <a:spLocks noChangeAspect="1" noChangeShapeType="1"/>
            </p:cNvSpPr>
            <p:nvPr/>
          </p:nvSpPr>
          <p:spPr bwMode="auto">
            <a:xfrm>
              <a:off x="-3598824" y="2591639"/>
              <a:ext cx="10318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1" name="Line 190"/>
            <p:cNvSpPr>
              <a:spLocks noChangeAspect="1" noChangeShapeType="1"/>
            </p:cNvSpPr>
            <p:nvPr/>
          </p:nvSpPr>
          <p:spPr bwMode="auto">
            <a:xfrm>
              <a:off x="-3598824" y="3101058"/>
              <a:ext cx="103181" cy="0"/>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5" name="Line 194"/>
            <p:cNvSpPr>
              <a:spLocks noChangeAspect="1" noChangeShapeType="1"/>
            </p:cNvSpPr>
            <p:nvPr/>
          </p:nvSpPr>
          <p:spPr bwMode="auto">
            <a:xfrm>
              <a:off x="-3584538" y="574595"/>
              <a:ext cx="0" cy="9204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6" name="Line 195"/>
            <p:cNvSpPr>
              <a:spLocks noChangeAspect="1" noChangeShapeType="1"/>
            </p:cNvSpPr>
            <p:nvPr/>
          </p:nvSpPr>
          <p:spPr bwMode="auto">
            <a:xfrm>
              <a:off x="-2940052" y="574595"/>
              <a:ext cx="0" cy="9204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7" name="Line 196"/>
            <p:cNvSpPr>
              <a:spLocks noChangeAspect="1" noChangeShapeType="1"/>
            </p:cNvSpPr>
            <p:nvPr/>
          </p:nvSpPr>
          <p:spPr bwMode="auto">
            <a:xfrm>
              <a:off x="-2298742" y="574595"/>
              <a:ext cx="0" cy="9204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8" name="Line 197"/>
            <p:cNvSpPr>
              <a:spLocks noChangeAspect="1" noChangeShapeType="1"/>
            </p:cNvSpPr>
            <p:nvPr/>
          </p:nvSpPr>
          <p:spPr bwMode="auto">
            <a:xfrm>
              <a:off x="-1654256" y="574595"/>
              <a:ext cx="0" cy="9204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39" name="Line 198"/>
            <p:cNvSpPr>
              <a:spLocks noChangeAspect="1" noChangeShapeType="1"/>
            </p:cNvSpPr>
            <p:nvPr/>
          </p:nvSpPr>
          <p:spPr bwMode="auto">
            <a:xfrm>
              <a:off x="-1014532" y="574595"/>
              <a:ext cx="0" cy="92045"/>
            </a:xfrm>
            <a:prstGeom prst="line">
              <a:avLst/>
            </a:prstGeom>
            <a:noFill/>
            <a:ln w="19050">
              <a:solidFill>
                <a:schemeClr val="tx1"/>
              </a:solidFill>
              <a:round/>
              <a:headEnd/>
              <a:tailEnd/>
            </a:ln>
            <a:effectLst/>
          </p:spPr>
          <p:txBody>
            <a:bodyPr anchor="ctr"/>
            <a:lstStyle/>
            <a:p>
              <a:pPr>
                <a:defRPr/>
              </a:pPr>
              <a:endParaRPr lang="en-GB">
                <a:latin typeface="Calibri" pitchFamily="34" charset="0"/>
              </a:endParaRPr>
            </a:p>
          </p:txBody>
        </p:sp>
        <p:sp>
          <p:nvSpPr>
            <p:cNvPr id="241" name="Line 200"/>
            <p:cNvSpPr>
              <a:spLocks noChangeShapeType="1"/>
            </p:cNvSpPr>
            <p:nvPr/>
          </p:nvSpPr>
          <p:spPr bwMode="auto">
            <a:xfrm flipV="1">
              <a:off x="-3203561" y="1114166"/>
              <a:ext cx="90482" cy="499896"/>
            </a:xfrm>
            <a:prstGeom prst="line">
              <a:avLst/>
            </a:prstGeom>
            <a:noFill/>
            <a:ln w="19050">
              <a:solidFill>
                <a:schemeClr val="tx1"/>
              </a:solidFill>
              <a:round/>
              <a:headEnd/>
              <a:tailEnd type="triangle" w="med" len="med"/>
            </a:ln>
            <a:effectLst/>
          </p:spPr>
          <p:txBody>
            <a:bodyPr anchor="ctr"/>
            <a:lstStyle/>
            <a:p>
              <a:pPr>
                <a:defRPr/>
              </a:pPr>
              <a:endParaRPr lang="en-GB">
                <a:latin typeface="Calibri" pitchFamily="34" charset="0"/>
              </a:endParaRPr>
            </a:p>
          </p:txBody>
        </p:sp>
      </p:grpSp>
      <p:sp>
        <p:nvSpPr>
          <p:cNvPr id="244" name="Rettangolo 243"/>
          <p:cNvSpPr/>
          <p:nvPr/>
        </p:nvSpPr>
        <p:spPr bwMode="auto">
          <a:xfrm>
            <a:off x="2870200" y="647700"/>
            <a:ext cx="684213" cy="2500313"/>
          </a:xfrm>
          <a:prstGeom prst="rect">
            <a:avLst/>
          </a:prstGeom>
          <a:solidFill>
            <a:srgbClr val="B3B3B3">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245" name="CasellaDiTesto 244"/>
          <p:cNvSpPr txBox="1"/>
          <p:nvPr/>
        </p:nvSpPr>
        <p:spPr>
          <a:xfrm>
            <a:off x="0" y="3252788"/>
            <a:ext cx="3622675" cy="1938337"/>
          </a:xfrm>
          <a:prstGeom prst="rect">
            <a:avLst/>
          </a:prstGeom>
          <a:noFill/>
        </p:spPr>
        <p:txBody>
          <a:bodyPr wrap="square">
            <a:spAutoFit/>
          </a:bodyPr>
          <a:lstStyle/>
          <a:p>
            <a:pPr algn="ctr">
              <a:defRPr/>
            </a:pPr>
            <a:r>
              <a:rPr lang="en-GB" sz="2000" dirty="0" smtClean="0">
                <a:solidFill>
                  <a:schemeClr val="bg1"/>
                </a:solidFill>
                <a:latin typeface="Calibri" pitchFamily="34" charset="0"/>
              </a:rPr>
              <a:t>To increase the complexity, note that the slab-released fluid is CO</a:t>
            </a:r>
            <a:r>
              <a:rPr lang="en-GB" sz="2000" baseline="-25000" dirty="0" smtClean="0">
                <a:solidFill>
                  <a:schemeClr val="bg1"/>
                </a:solidFill>
                <a:latin typeface="Calibri" pitchFamily="34" charset="0"/>
              </a:rPr>
              <a:t>2</a:t>
            </a:r>
            <a:r>
              <a:rPr lang="en-GB" sz="2000" dirty="0" smtClean="0">
                <a:solidFill>
                  <a:schemeClr val="bg1"/>
                </a:solidFill>
                <a:latin typeface="Calibri" pitchFamily="34" charset="0"/>
              </a:rPr>
              <a:t>-H</a:t>
            </a:r>
            <a:r>
              <a:rPr lang="en-GB" sz="2000" baseline="-25000" dirty="0" smtClean="0">
                <a:solidFill>
                  <a:schemeClr val="bg1"/>
                </a:solidFill>
                <a:latin typeface="Calibri" pitchFamily="34" charset="0"/>
              </a:rPr>
              <a:t>2</a:t>
            </a:r>
            <a:r>
              <a:rPr lang="en-GB" sz="2000" dirty="0" smtClean="0">
                <a:solidFill>
                  <a:schemeClr val="bg1"/>
                </a:solidFill>
                <a:latin typeface="Calibri" pitchFamily="34" charset="0"/>
              </a:rPr>
              <a:t>O dominated, therefore also carbonatitic melt is expected to form under these circumstances.</a:t>
            </a:r>
            <a:endParaRPr lang="en-GB" sz="2000" dirty="0">
              <a:solidFill>
                <a:schemeClr val="bg1"/>
              </a:solidFill>
              <a:latin typeface="Calibri" pitchFamily="34" charset="0"/>
            </a:endParaRPr>
          </a:p>
        </p:txBody>
      </p:sp>
      <p:sp>
        <p:nvSpPr>
          <p:cNvPr id="246" name="Figura a mano libera 245"/>
          <p:cNvSpPr/>
          <p:nvPr/>
        </p:nvSpPr>
        <p:spPr bwMode="auto">
          <a:xfrm>
            <a:off x="4255277" y="2755918"/>
            <a:ext cx="1128216" cy="1726669"/>
          </a:xfrm>
          <a:custGeom>
            <a:avLst/>
            <a:gdLst>
              <a:gd name="connsiteX0" fmla="*/ 557953 w 805180"/>
              <a:gd name="connsiteY0" fmla="*/ 148167 h 1519767"/>
              <a:gd name="connsiteX1" fmla="*/ 761153 w 805180"/>
              <a:gd name="connsiteY1" fmla="*/ 143087 h 1519767"/>
              <a:gd name="connsiteX2" fmla="*/ 781473 w 805180"/>
              <a:gd name="connsiteY2" fmla="*/ 188807 h 1519767"/>
              <a:gd name="connsiteX3" fmla="*/ 618913 w 805180"/>
              <a:gd name="connsiteY3" fmla="*/ 600287 h 1519767"/>
              <a:gd name="connsiteX4" fmla="*/ 390313 w 805180"/>
              <a:gd name="connsiteY4" fmla="*/ 1154007 h 1519767"/>
              <a:gd name="connsiteX5" fmla="*/ 339513 w 805180"/>
              <a:gd name="connsiteY5" fmla="*/ 1169247 h 1519767"/>
              <a:gd name="connsiteX6" fmla="*/ 131233 w 805180"/>
              <a:gd name="connsiteY6" fmla="*/ 1413087 h 1519767"/>
              <a:gd name="connsiteX7" fmla="*/ 14393 w 805180"/>
              <a:gd name="connsiteY7" fmla="*/ 1519767 h 1519767"/>
              <a:gd name="connsiteX8" fmla="*/ 44873 w 805180"/>
              <a:gd name="connsiteY8" fmla="*/ 1413087 h 1519767"/>
              <a:gd name="connsiteX9" fmla="*/ 192193 w 805180"/>
              <a:gd name="connsiteY9" fmla="*/ 1118447 h 1519767"/>
              <a:gd name="connsiteX10" fmla="*/ 131233 w 805180"/>
              <a:gd name="connsiteY10" fmla="*/ 1072727 h 1519767"/>
              <a:gd name="connsiteX11" fmla="*/ 131233 w 805180"/>
              <a:gd name="connsiteY11" fmla="*/ 1032087 h 1519767"/>
              <a:gd name="connsiteX12" fmla="*/ 557953 w 805180"/>
              <a:gd name="connsiteY12" fmla="*/ 148167 h 1519767"/>
              <a:gd name="connsiteX0" fmla="*/ 549045 w 773868"/>
              <a:gd name="connsiteY0" fmla="*/ 50608 h 1422208"/>
              <a:gd name="connsiteX1" fmla="*/ 679162 w 773868"/>
              <a:gd name="connsiteY1" fmla="*/ 106590 h 1422208"/>
              <a:gd name="connsiteX2" fmla="*/ 772565 w 773868"/>
              <a:gd name="connsiteY2" fmla="*/ 91248 h 1422208"/>
              <a:gd name="connsiteX3" fmla="*/ 610005 w 773868"/>
              <a:gd name="connsiteY3" fmla="*/ 502728 h 1422208"/>
              <a:gd name="connsiteX4" fmla="*/ 381405 w 773868"/>
              <a:gd name="connsiteY4" fmla="*/ 1056448 h 1422208"/>
              <a:gd name="connsiteX5" fmla="*/ 330605 w 773868"/>
              <a:gd name="connsiteY5" fmla="*/ 1071688 h 1422208"/>
              <a:gd name="connsiteX6" fmla="*/ 122325 w 773868"/>
              <a:gd name="connsiteY6" fmla="*/ 1315528 h 1422208"/>
              <a:gd name="connsiteX7" fmla="*/ 5485 w 773868"/>
              <a:gd name="connsiteY7" fmla="*/ 1422208 h 1422208"/>
              <a:gd name="connsiteX8" fmla="*/ 35965 w 773868"/>
              <a:gd name="connsiteY8" fmla="*/ 1315528 h 1422208"/>
              <a:gd name="connsiteX9" fmla="*/ 183285 w 773868"/>
              <a:gd name="connsiteY9" fmla="*/ 1020888 h 1422208"/>
              <a:gd name="connsiteX10" fmla="*/ 122325 w 773868"/>
              <a:gd name="connsiteY10" fmla="*/ 975168 h 1422208"/>
              <a:gd name="connsiteX11" fmla="*/ 122325 w 773868"/>
              <a:gd name="connsiteY11" fmla="*/ 934528 h 1422208"/>
              <a:gd name="connsiteX12" fmla="*/ 549045 w 773868"/>
              <a:gd name="connsiteY12" fmla="*/ 50608 h 1422208"/>
              <a:gd name="connsiteX0" fmla="*/ 549045 w 681148"/>
              <a:gd name="connsiteY0" fmla="*/ 63560 h 1435160"/>
              <a:gd name="connsiteX1" fmla="*/ 679162 w 681148"/>
              <a:gd name="connsiteY1" fmla="*/ 119542 h 1435160"/>
              <a:gd name="connsiteX2" fmla="*/ 610005 w 681148"/>
              <a:gd name="connsiteY2" fmla="*/ 515680 h 1435160"/>
              <a:gd name="connsiteX3" fmla="*/ 381405 w 681148"/>
              <a:gd name="connsiteY3" fmla="*/ 1069400 h 1435160"/>
              <a:gd name="connsiteX4" fmla="*/ 330605 w 681148"/>
              <a:gd name="connsiteY4" fmla="*/ 1084640 h 1435160"/>
              <a:gd name="connsiteX5" fmla="*/ 122325 w 681148"/>
              <a:gd name="connsiteY5" fmla="*/ 1328480 h 1435160"/>
              <a:gd name="connsiteX6" fmla="*/ 5485 w 681148"/>
              <a:gd name="connsiteY6" fmla="*/ 1435160 h 1435160"/>
              <a:gd name="connsiteX7" fmla="*/ 35965 w 681148"/>
              <a:gd name="connsiteY7" fmla="*/ 1328480 h 1435160"/>
              <a:gd name="connsiteX8" fmla="*/ 183285 w 681148"/>
              <a:gd name="connsiteY8" fmla="*/ 1033840 h 1435160"/>
              <a:gd name="connsiteX9" fmla="*/ 122325 w 681148"/>
              <a:gd name="connsiteY9" fmla="*/ 988120 h 1435160"/>
              <a:gd name="connsiteX10" fmla="*/ 122325 w 681148"/>
              <a:gd name="connsiteY10" fmla="*/ 947480 h 1435160"/>
              <a:gd name="connsiteX11" fmla="*/ 549045 w 681148"/>
              <a:gd name="connsiteY11" fmla="*/ 63560 h 1435160"/>
              <a:gd name="connsiteX0" fmla="*/ 473039 w 685511"/>
              <a:gd name="connsiteY0" fmla="*/ 110333 h 1353024"/>
              <a:gd name="connsiteX1" fmla="*/ 679162 w 685511"/>
              <a:gd name="connsiteY1" fmla="*/ 37406 h 1353024"/>
              <a:gd name="connsiteX2" fmla="*/ 610005 w 685511"/>
              <a:gd name="connsiteY2" fmla="*/ 433544 h 1353024"/>
              <a:gd name="connsiteX3" fmla="*/ 381405 w 685511"/>
              <a:gd name="connsiteY3" fmla="*/ 987264 h 1353024"/>
              <a:gd name="connsiteX4" fmla="*/ 330605 w 685511"/>
              <a:gd name="connsiteY4" fmla="*/ 1002504 h 1353024"/>
              <a:gd name="connsiteX5" fmla="*/ 122325 w 685511"/>
              <a:gd name="connsiteY5" fmla="*/ 1246344 h 1353024"/>
              <a:gd name="connsiteX6" fmla="*/ 5485 w 685511"/>
              <a:gd name="connsiteY6" fmla="*/ 1353024 h 1353024"/>
              <a:gd name="connsiteX7" fmla="*/ 35965 w 685511"/>
              <a:gd name="connsiteY7" fmla="*/ 1246344 h 1353024"/>
              <a:gd name="connsiteX8" fmla="*/ 183285 w 685511"/>
              <a:gd name="connsiteY8" fmla="*/ 951704 h 1353024"/>
              <a:gd name="connsiteX9" fmla="*/ 122325 w 685511"/>
              <a:gd name="connsiteY9" fmla="*/ 905984 h 1353024"/>
              <a:gd name="connsiteX10" fmla="*/ 122325 w 685511"/>
              <a:gd name="connsiteY10" fmla="*/ 865344 h 1353024"/>
              <a:gd name="connsiteX11" fmla="*/ 473039 w 685511"/>
              <a:gd name="connsiteY11" fmla="*/ 110333 h 1353024"/>
              <a:gd name="connsiteX0" fmla="*/ 473039 w 677534"/>
              <a:gd name="connsiteY0" fmla="*/ 64911 h 1307602"/>
              <a:gd name="connsiteX1" fmla="*/ 670392 w 677534"/>
              <a:gd name="connsiteY1" fmla="*/ 76792 h 1307602"/>
              <a:gd name="connsiteX2" fmla="*/ 610005 w 677534"/>
              <a:gd name="connsiteY2" fmla="*/ 388122 h 1307602"/>
              <a:gd name="connsiteX3" fmla="*/ 381405 w 677534"/>
              <a:gd name="connsiteY3" fmla="*/ 941842 h 1307602"/>
              <a:gd name="connsiteX4" fmla="*/ 330605 w 677534"/>
              <a:gd name="connsiteY4" fmla="*/ 957082 h 1307602"/>
              <a:gd name="connsiteX5" fmla="*/ 122325 w 677534"/>
              <a:gd name="connsiteY5" fmla="*/ 1200922 h 1307602"/>
              <a:gd name="connsiteX6" fmla="*/ 5485 w 677534"/>
              <a:gd name="connsiteY6" fmla="*/ 1307602 h 1307602"/>
              <a:gd name="connsiteX7" fmla="*/ 35965 w 677534"/>
              <a:gd name="connsiteY7" fmla="*/ 1200922 h 1307602"/>
              <a:gd name="connsiteX8" fmla="*/ 183285 w 677534"/>
              <a:gd name="connsiteY8" fmla="*/ 906282 h 1307602"/>
              <a:gd name="connsiteX9" fmla="*/ 122325 w 677534"/>
              <a:gd name="connsiteY9" fmla="*/ 860562 h 1307602"/>
              <a:gd name="connsiteX10" fmla="*/ 122325 w 677534"/>
              <a:gd name="connsiteY10" fmla="*/ 819922 h 1307602"/>
              <a:gd name="connsiteX11" fmla="*/ 473039 w 677534"/>
              <a:gd name="connsiteY11" fmla="*/ 64911 h 1307602"/>
              <a:gd name="connsiteX0" fmla="*/ 473039 w 677534"/>
              <a:gd name="connsiteY0" fmla="*/ 64911 h 1307602"/>
              <a:gd name="connsiteX1" fmla="*/ 670392 w 677534"/>
              <a:gd name="connsiteY1" fmla="*/ 76792 h 1307602"/>
              <a:gd name="connsiteX2" fmla="*/ 610005 w 677534"/>
              <a:gd name="connsiteY2" fmla="*/ 388122 h 1307602"/>
              <a:gd name="connsiteX3" fmla="*/ 381405 w 677534"/>
              <a:gd name="connsiteY3" fmla="*/ 941842 h 1307602"/>
              <a:gd name="connsiteX4" fmla="*/ 292602 w 677534"/>
              <a:gd name="connsiteY4" fmla="*/ 940121 h 1307602"/>
              <a:gd name="connsiteX5" fmla="*/ 122325 w 677534"/>
              <a:gd name="connsiteY5" fmla="*/ 1200922 h 1307602"/>
              <a:gd name="connsiteX6" fmla="*/ 5485 w 677534"/>
              <a:gd name="connsiteY6" fmla="*/ 1307602 h 1307602"/>
              <a:gd name="connsiteX7" fmla="*/ 35965 w 677534"/>
              <a:gd name="connsiteY7" fmla="*/ 1200922 h 1307602"/>
              <a:gd name="connsiteX8" fmla="*/ 183285 w 677534"/>
              <a:gd name="connsiteY8" fmla="*/ 906282 h 1307602"/>
              <a:gd name="connsiteX9" fmla="*/ 122325 w 677534"/>
              <a:gd name="connsiteY9" fmla="*/ 860562 h 1307602"/>
              <a:gd name="connsiteX10" fmla="*/ 122325 w 677534"/>
              <a:gd name="connsiteY10" fmla="*/ 819922 h 1307602"/>
              <a:gd name="connsiteX11" fmla="*/ 473039 w 677534"/>
              <a:gd name="connsiteY11" fmla="*/ 64911 h 1307602"/>
              <a:gd name="connsiteX0" fmla="*/ 473039 w 677921"/>
              <a:gd name="connsiteY0" fmla="*/ 64911 h 1307602"/>
              <a:gd name="connsiteX1" fmla="*/ 670392 w 677921"/>
              <a:gd name="connsiteY1" fmla="*/ 76792 h 1307602"/>
              <a:gd name="connsiteX2" fmla="*/ 610005 w 677921"/>
              <a:gd name="connsiteY2" fmla="*/ 388122 h 1307602"/>
              <a:gd name="connsiteX3" fmla="*/ 360942 w 677921"/>
              <a:gd name="connsiteY3" fmla="*/ 914703 h 1307602"/>
              <a:gd name="connsiteX4" fmla="*/ 292602 w 677921"/>
              <a:gd name="connsiteY4" fmla="*/ 940121 h 1307602"/>
              <a:gd name="connsiteX5" fmla="*/ 122325 w 677921"/>
              <a:gd name="connsiteY5" fmla="*/ 1200922 h 1307602"/>
              <a:gd name="connsiteX6" fmla="*/ 5485 w 677921"/>
              <a:gd name="connsiteY6" fmla="*/ 1307602 h 1307602"/>
              <a:gd name="connsiteX7" fmla="*/ 35965 w 677921"/>
              <a:gd name="connsiteY7" fmla="*/ 1200922 h 1307602"/>
              <a:gd name="connsiteX8" fmla="*/ 183285 w 677921"/>
              <a:gd name="connsiteY8" fmla="*/ 906282 h 1307602"/>
              <a:gd name="connsiteX9" fmla="*/ 122325 w 677921"/>
              <a:gd name="connsiteY9" fmla="*/ 860562 h 1307602"/>
              <a:gd name="connsiteX10" fmla="*/ 122325 w 677921"/>
              <a:gd name="connsiteY10" fmla="*/ 819922 h 1307602"/>
              <a:gd name="connsiteX11" fmla="*/ 473039 w 677921"/>
              <a:gd name="connsiteY11" fmla="*/ 64911 h 1307602"/>
              <a:gd name="connsiteX0" fmla="*/ 438326 w 643208"/>
              <a:gd name="connsiteY0" fmla="*/ 64911 h 1235669"/>
              <a:gd name="connsiteX1" fmla="*/ 635679 w 643208"/>
              <a:gd name="connsiteY1" fmla="*/ 76792 h 1235669"/>
              <a:gd name="connsiteX2" fmla="*/ 575292 w 643208"/>
              <a:gd name="connsiteY2" fmla="*/ 388122 h 1235669"/>
              <a:gd name="connsiteX3" fmla="*/ 326229 w 643208"/>
              <a:gd name="connsiteY3" fmla="*/ 914703 h 1235669"/>
              <a:gd name="connsiteX4" fmla="*/ 257889 w 643208"/>
              <a:gd name="connsiteY4" fmla="*/ 940121 h 1235669"/>
              <a:gd name="connsiteX5" fmla="*/ 87612 w 643208"/>
              <a:gd name="connsiteY5" fmla="*/ 1200922 h 1235669"/>
              <a:gd name="connsiteX6" fmla="*/ 1252 w 643208"/>
              <a:gd name="connsiteY6" fmla="*/ 1200922 h 1235669"/>
              <a:gd name="connsiteX7" fmla="*/ 148572 w 643208"/>
              <a:gd name="connsiteY7" fmla="*/ 906282 h 1235669"/>
              <a:gd name="connsiteX8" fmla="*/ 87612 w 643208"/>
              <a:gd name="connsiteY8" fmla="*/ 860562 h 1235669"/>
              <a:gd name="connsiteX9" fmla="*/ 87612 w 643208"/>
              <a:gd name="connsiteY9" fmla="*/ 819922 h 1235669"/>
              <a:gd name="connsiteX10" fmla="*/ 438326 w 643208"/>
              <a:gd name="connsiteY10" fmla="*/ 64911 h 1235669"/>
              <a:gd name="connsiteX0" fmla="*/ 379102 w 583984"/>
              <a:gd name="connsiteY0" fmla="*/ 64911 h 1201029"/>
              <a:gd name="connsiteX1" fmla="*/ 576455 w 583984"/>
              <a:gd name="connsiteY1" fmla="*/ 76792 h 1201029"/>
              <a:gd name="connsiteX2" fmla="*/ 516068 w 583984"/>
              <a:gd name="connsiteY2" fmla="*/ 388122 h 1201029"/>
              <a:gd name="connsiteX3" fmla="*/ 267005 w 583984"/>
              <a:gd name="connsiteY3" fmla="*/ 914703 h 1201029"/>
              <a:gd name="connsiteX4" fmla="*/ 198665 w 583984"/>
              <a:gd name="connsiteY4" fmla="*/ 940121 h 1201029"/>
              <a:gd name="connsiteX5" fmla="*/ 28388 w 583984"/>
              <a:gd name="connsiteY5" fmla="*/ 1200922 h 1201029"/>
              <a:gd name="connsiteX6" fmla="*/ 89348 w 583984"/>
              <a:gd name="connsiteY6" fmla="*/ 906282 h 1201029"/>
              <a:gd name="connsiteX7" fmla="*/ 28388 w 583984"/>
              <a:gd name="connsiteY7" fmla="*/ 860562 h 1201029"/>
              <a:gd name="connsiteX8" fmla="*/ 28388 w 583984"/>
              <a:gd name="connsiteY8" fmla="*/ 819922 h 1201029"/>
              <a:gd name="connsiteX9" fmla="*/ 379102 w 583984"/>
              <a:gd name="connsiteY9" fmla="*/ 64911 h 1201029"/>
              <a:gd name="connsiteX0" fmla="*/ 379102 w 583984"/>
              <a:gd name="connsiteY0" fmla="*/ 64911 h 963826"/>
              <a:gd name="connsiteX1" fmla="*/ 576455 w 583984"/>
              <a:gd name="connsiteY1" fmla="*/ 76792 h 963826"/>
              <a:gd name="connsiteX2" fmla="*/ 516068 w 583984"/>
              <a:gd name="connsiteY2" fmla="*/ 388122 h 963826"/>
              <a:gd name="connsiteX3" fmla="*/ 267005 w 583984"/>
              <a:gd name="connsiteY3" fmla="*/ 914703 h 963826"/>
              <a:gd name="connsiteX4" fmla="*/ 198665 w 583984"/>
              <a:gd name="connsiteY4" fmla="*/ 940121 h 963826"/>
              <a:gd name="connsiteX5" fmla="*/ 89348 w 583984"/>
              <a:gd name="connsiteY5" fmla="*/ 906282 h 963826"/>
              <a:gd name="connsiteX6" fmla="*/ 28388 w 583984"/>
              <a:gd name="connsiteY6" fmla="*/ 860562 h 963826"/>
              <a:gd name="connsiteX7" fmla="*/ 28388 w 583984"/>
              <a:gd name="connsiteY7" fmla="*/ 819922 h 963826"/>
              <a:gd name="connsiteX8" fmla="*/ 379102 w 583984"/>
              <a:gd name="connsiteY8" fmla="*/ 64911 h 963826"/>
              <a:gd name="connsiteX0" fmla="*/ 365767 w 570649"/>
              <a:gd name="connsiteY0" fmla="*/ 64911 h 963826"/>
              <a:gd name="connsiteX1" fmla="*/ 563120 w 570649"/>
              <a:gd name="connsiteY1" fmla="*/ 76792 h 963826"/>
              <a:gd name="connsiteX2" fmla="*/ 502733 w 570649"/>
              <a:gd name="connsiteY2" fmla="*/ 388122 h 963826"/>
              <a:gd name="connsiteX3" fmla="*/ 253670 w 570649"/>
              <a:gd name="connsiteY3" fmla="*/ 914703 h 963826"/>
              <a:gd name="connsiteX4" fmla="*/ 185330 w 570649"/>
              <a:gd name="connsiteY4" fmla="*/ 940121 h 963826"/>
              <a:gd name="connsiteX5" fmla="*/ 76013 w 570649"/>
              <a:gd name="connsiteY5" fmla="*/ 906282 h 963826"/>
              <a:gd name="connsiteX6" fmla="*/ 15053 w 570649"/>
              <a:gd name="connsiteY6" fmla="*/ 819922 h 963826"/>
              <a:gd name="connsiteX7" fmla="*/ 365767 w 570649"/>
              <a:gd name="connsiteY7" fmla="*/ 64911 h 963826"/>
              <a:gd name="connsiteX0" fmla="*/ 311634 w 516516"/>
              <a:gd name="connsiteY0" fmla="*/ 58260 h 957175"/>
              <a:gd name="connsiteX1" fmla="*/ 508987 w 516516"/>
              <a:gd name="connsiteY1" fmla="*/ 70141 h 957175"/>
              <a:gd name="connsiteX2" fmla="*/ 448600 w 516516"/>
              <a:gd name="connsiteY2" fmla="*/ 381471 h 957175"/>
              <a:gd name="connsiteX3" fmla="*/ 199537 w 516516"/>
              <a:gd name="connsiteY3" fmla="*/ 908052 h 957175"/>
              <a:gd name="connsiteX4" fmla="*/ 131197 w 516516"/>
              <a:gd name="connsiteY4" fmla="*/ 933470 h 957175"/>
              <a:gd name="connsiteX5" fmla="*/ 21880 w 516516"/>
              <a:gd name="connsiteY5" fmla="*/ 899631 h 957175"/>
              <a:gd name="connsiteX6" fmla="*/ 28156 w 516516"/>
              <a:gd name="connsiteY6" fmla="*/ 721678 h 957175"/>
              <a:gd name="connsiteX7" fmla="*/ 311634 w 516516"/>
              <a:gd name="connsiteY7" fmla="*/ 58260 h 957175"/>
              <a:gd name="connsiteX0" fmla="*/ 315498 w 520380"/>
              <a:gd name="connsiteY0" fmla="*/ 58260 h 951531"/>
              <a:gd name="connsiteX1" fmla="*/ 512851 w 520380"/>
              <a:gd name="connsiteY1" fmla="*/ 70141 h 951531"/>
              <a:gd name="connsiteX2" fmla="*/ 452464 w 520380"/>
              <a:gd name="connsiteY2" fmla="*/ 381471 h 951531"/>
              <a:gd name="connsiteX3" fmla="*/ 203401 w 520380"/>
              <a:gd name="connsiteY3" fmla="*/ 908052 h 951531"/>
              <a:gd name="connsiteX4" fmla="*/ 25744 w 520380"/>
              <a:gd name="connsiteY4" fmla="*/ 899631 h 951531"/>
              <a:gd name="connsiteX5" fmla="*/ 32020 w 520380"/>
              <a:gd name="connsiteY5" fmla="*/ 721678 h 951531"/>
              <a:gd name="connsiteX6" fmla="*/ 315498 w 520380"/>
              <a:gd name="connsiteY6" fmla="*/ 58260 h 951531"/>
              <a:gd name="connsiteX0" fmla="*/ 313962 w 519392"/>
              <a:gd name="connsiteY0" fmla="*/ 58260 h 941915"/>
              <a:gd name="connsiteX1" fmla="*/ 511315 w 519392"/>
              <a:gd name="connsiteY1" fmla="*/ 70141 h 941915"/>
              <a:gd name="connsiteX2" fmla="*/ 450928 w 519392"/>
              <a:gd name="connsiteY2" fmla="*/ 381471 h 941915"/>
              <a:gd name="connsiteX3" fmla="*/ 175555 w 519392"/>
              <a:gd name="connsiteY3" fmla="*/ 894483 h 941915"/>
              <a:gd name="connsiteX4" fmla="*/ 24208 w 519392"/>
              <a:gd name="connsiteY4" fmla="*/ 899631 h 941915"/>
              <a:gd name="connsiteX5" fmla="*/ 30484 w 519392"/>
              <a:gd name="connsiteY5" fmla="*/ 721678 h 941915"/>
              <a:gd name="connsiteX6" fmla="*/ 313962 w 519392"/>
              <a:gd name="connsiteY6" fmla="*/ 58260 h 941915"/>
              <a:gd name="connsiteX0" fmla="*/ 313962 w 519392"/>
              <a:gd name="connsiteY0" fmla="*/ 58260 h 922432"/>
              <a:gd name="connsiteX1" fmla="*/ 511315 w 519392"/>
              <a:gd name="connsiteY1" fmla="*/ 70141 h 922432"/>
              <a:gd name="connsiteX2" fmla="*/ 450928 w 519392"/>
              <a:gd name="connsiteY2" fmla="*/ 381471 h 922432"/>
              <a:gd name="connsiteX3" fmla="*/ 175555 w 519392"/>
              <a:gd name="connsiteY3" fmla="*/ 894483 h 922432"/>
              <a:gd name="connsiteX4" fmla="*/ 24208 w 519392"/>
              <a:gd name="connsiteY4" fmla="*/ 899631 h 922432"/>
              <a:gd name="connsiteX5" fmla="*/ 30484 w 519392"/>
              <a:gd name="connsiteY5" fmla="*/ 721678 h 922432"/>
              <a:gd name="connsiteX6" fmla="*/ 313962 w 519392"/>
              <a:gd name="connsiteY6" fmla="*/ 58260 h 92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392" h="922432">
                <a:moveTo>
                  <a:pt x="313962" y="58260"/>
                </a:moveTo>
                <a:cubicBezTo>
                  <a:pt x="394100" y="-50329"/>
                  <a:pt x="488487" y="16272"/>
                  <a:pt x="511315" y="70141"/>
                </a:cubicBezTo>
                <a:cubicBezTo>
                  <a:pt x="534143" y="124010"/>
                  <a:pt x="506888" y="244081"/>
                  <a:pt x="450928" y="381471"/>
                </a:cubicBezTo>
                <a:cubicBezTo>
                  <a:pt x="394968" y="518861"/>
                  <a:pt x="284678" y="855616"/>
                  <a:pt x="175555" y="894483"/>
                </a:cubicBezTo>
                <a:cubicBezTo>
                  <a:pt x="66432" y="933350"/>
                  <a:pt x="48386" y="928432"/>
                  <a:pt x="24208" y="899631"/>
                </a:cubicBezTo>
                <a:cubicBezTo>
                  <a:pt x="30" y="870830"/>
                  <a:pt x="-17808" y="861906"/>
                  <a:pt x="30484" y="721678"/>
                </a:cubicBezTo>
                <a:cubicBezTo>
                  <a:pt x="78776" y="581450"/>
                  <a:pt x="233824" y="166849"/>
                  <a:pt x="313962" y="58260"/>
                </a:cubicBezTo>
                <a:close/>
              </a:path>
            </a:pathLst>
          </a:custGeom>
          <a:solidFill>
            <a:srgbClr val="C00000"/>
          </a:solidFill>
          <a:ln w="9525" cap="flat" cmpd="sng" algn="ctr">
            <a:noFill/>
            <a:prstDash val="solid"/>
            <a:round/>
            <a:headEnd type="none" w="med" len="med"/>
            <a:tailEnd type="none" w="med" len="med"/>
          </a:ln>
          <a:effectLst>
            <a:softEdge rad="127000"/>
          </a:effectLst>
        </p:spPr>
        <p:txBody>
          <a:bodyPr anchor="ctr"/>
          <a:lstStyle/>
          <a:p>
            <a:pPr>
              <a:defRPr/>
            </a:pPr>
            <a:endParaRPr lang="en-GB">
              <a:latin typeface="Calibri" pitchFamily="34" charset="0"/>
            </a:endParaRPr>
          </a:p>
        </p:txBody>
      </p:sp>
      <p:sp>
        <p:nvSpPr>
          <p:cNvPr id="247" name="Rettangolo 246"/>
          <p:cNvSpPr/>
          <p:nvPr/>
        </p:nvSpPr>
        <p:spPr bwMode="auto">
          <a:xfrm>
            <a:off x="3768725" y="6448425"/>
            <a:ext cx="365125" cy="260350"/>
          </a:xfrm>
          <a:prstGeom prst="rect">
            <a:avLst/>
          </a:prstGeom>
          <a:solidFill>
            <a:srgbClr val="C00000"/>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cxnSp>
        <p:nvCxnSpPr>
          <p:cNvPr id="248" name="Connettore 1 247"/>
          <p:cNvCxnSpPr>
            <a:cxnSpLocks noChangeShapeType="1"/>
          </p:cNvCxnSpPr>
          <p:nvPr/>
        </p:nvCxnSpPr>
        <p:spPr bwMode="auto">
          <a:xfrm rot="5400000" flipH="1" flipV="1">
            <a:off x="6723062" y="6157913"/>
            <a:ext cx="327025" cy="6350"/>
          </a:xfrm>
          <a:prstGeom prst="line">
            <a:avLst/>
          </a:prstGeom>
          <a:noFill/>
          <a:ln w="38100" algn="ctr">
            <a:solidFill>
              <a:srgbClr val="C00000"/>
            </a:solidFill>
            <a:round/>
            <a:headEnd/>
            <a:tailEnd type="arrow" w="med" len="med"/>
          </a:ln>
          <a:effectLst>
            <a:outerShdw blurRad="50800" dist="38100" dir="2700000" algn="tl" rotWithShape="0">
              <a:prstClr val="black">
                <a:alpha val="40000"/>
              </a:prstClr>
            </a:outerShdw>
          </a:effectLst>
        </p:spPr>
      </p:cxnSp>
      <p:cxnSp>
        <p:nvCxnSpPr>
          <p:cNvPr id="249" name="Connettore 1 248"/>
          <p:cNvCxnSpPr>
            <a:cxnSpLocks noChangeShapeType="1"/>
          </p:cNvCxnSpPr>
          <p:nvPr/>
        </p:nvCxnSpPr>
        <p:spPr bwMode="auto">
          <a:xfrm flipV="1">
            <a:off x="4546603" y="3522663"/>
            <a:ext cx="11110" cy="432000"/>
          </a:xfrm>
          <a:prstGeom prst="line">
            <a:avLst/>
          </a:prstGeom>
          <a:noFill/>
          <a:ln w="38100" algn="ctr">
            <a:solidFill>
              <a:srgbClr val="C00000"/>
            </a:solidFill>
            <a:round/>
            <a:headEnd/>
            <a:tailEnd type="arrow" w="med" len="med"/>
          </a:ln>
          <a:effectLst>
            <a:outerShdw blurRad="50800" dist="38100" dir="2700000" algn="tl" rotWithShape="0">
              <a:prstClr val="black">
                <a:alpha val="40000"/>
              </a:prstClr>
            </a:outerShdw>
          </a:effectLst>
        </p:spPr>
      </p:cxnSp>
      <p:cxnSp>
        <p:nvCxnSpPr>
          <p:cNvPr id="250" name="Connettore 1 249"/>
          <p:cNvCxnSpPr>
            <a:cxnSpLocks noChangeShapeType="1"/>
          </p:cNvCxnSpPr>
          <p:nvPr/>
        </p:nvCxnSpPr>
        <p:spPr bwMode="auto">
          <a:xfrm flipV="1">
            <a:off x="4722813" y="3157538"/>
            <a:ext cx="6350" cy="432000"/>
          </a:xfrm>
          <a:prstGeom prst="line">
            <a:avLst/>
          </a:prstGeom>
          <a:noFill/>
          <a:ln w="38100" algn="ctr">
            <a:solidFill>
              <a:srgbClr val="C00000"/>
            </a:solidFill>
            <a:round/>
            <a:headEnd/>
            <a:tailEnd type="arrow" w="med" len="med"/>
          </a:ln>
          <a:effectLst>
            <a:outerShdw blurRad="50800" dist="38100" dir="2700000" algn="tl" rotWithShape="0">
              <a:prstClr val="black">
                <a:alpha val="40000"/>
              </a:prstClr>
            </a:outerShdw>
          </a:effectLst>
        </p:spPr>
      </p:cxnSp>
      <p:cxnSp>
        <p:nvCxnSpPr>
          <p:cNvPr id="251" name="Connettore 1 250"/>
          <p:cNvCxnSpPr>
            <a:cxnSpLocks noChangeShapeType="1"/>
          </p:cNvCxnSpPr>
          <p:nvPr/>
        </p:nvCxnSpPr>
        <p:spPr bwMode="auto">
          <a:xfrm flipV="1">
            <a:off x="4886325" y="2855913"/>
            <a:ext cx="6350" cy="432000"/>
          </a:xfrm>
          <a:prstGeom prst="line">
            <a:avLst/>
          </a:prstGeom>
          <a:noFill/>
          <a:ln w="38100" algn="ctr">
            <a:solidFill>
              <a:srgbClr val="C00000"/>
            </a:solidFill>
            <a:round/>
            <a:headEnd/>
            <a:tailEnd type="arrow" w="med" len="med"/>
          </a:ln>
          <a:effectLst>
            <a:outerShdw blurRad="50800" dist="38100" dir="2700000" algn="tl" rotWithShape="0">
              <a:prstClr val="black">
                <a:alpha val="40000"/>
              </a:prstClr>
            </a:outerShdw>
          </a:effectLst>
        </p:spPr>
      </p:cxnSp>
      <p:sp>
        <p:nvSpPr>
          <p:cNvPr id="36" name="Rettangolo 35"/>
          <p:cNvSpPr/>
          <p:nvPr/>
        </p:nvSpPr>
        <p:spPr bwMode="auto">
          <a:xfrm>
            <a:off x="3768725" y="6134100"/>
            <a:ext cx="365125" cy="258763"/>
          </a:xfrm>
          <a:prstGeom prst="rect">
            <a:avLst/>
          </a:prstGeom>
          <a:solidFill>
            <a:srgbClr val="0066FF">
              <a:alpha val="50196"/>
            </a:srgbClr>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25" name="Text Box 102"/>
          <p:cNvSpPr txBox="1">
            <a:spLocks noChangeArrowheads="1"/>
          </p:cNvSpPr>
          <p:nvPr/>
        </p:nvSpPr>
        <p:spPr bwMode="auto">
          <a:xfrm>
            <a:off x="5983287" y="184150"/>
            <a:ext cx="2998787" cy="522288"/>
          </a:xfrm>
          <a:prstGeom prst="rect">
            <a:avLst/>
          </a:prstGeom>
          <a:noFill/>
          <a:ln w="9525" algn="ctr">
            <a:noFill/>
            <a:miter lim="800000"/>
            <a:headEnd/>
            <a:tailEnd/>
          </a:ln>
        </p:spPr>
        <p:txBody>
          <a:bodyPr wrap="square">
            <a:spAutoFit/>
          </a:bodyPr>
          <a:lstStyle/>
          <a:p>
            <a:pPr algn="r">
              <a:spcBef>
                <a:spcPct val="50000"/>
              </a:spcBef>
            </a:pPr>
            <a:r>
              <a:rPr lang="en-GB" sz="1400" dirty="0" err="1" smtClean="0">
                <a:solidFill>
                  <a:schemeClr val="tx1"/>
                </a:solidFill>
                <a:effectLst/>
                <a:latin typeface="Calibri" pitchFamily="34" charset="0"/>
              </a:rPr>
              <a:t>Niida</a:t>
            </a:r>
            <a:r>
              <a:rPr lang="en-GB" sz="1400" dirty="0" smtClean="0">
                <a:solidFill>
                  <a:schemeClr val="tx1"/>
                </a:solidFill>
                <a:effectLst/>
                <a:latin typeface="Calibri" pitchFamily="34" charset="0"/>
              </a:rPr>
              <a:t> </a:t>
            </a:r>
            <a:r>
              <a:rPr lang="en-GB" sz="1400" dirty="0" smtClean="0">
                <a:solidFill>
                  <a:schemeClr val="tx1"/>
                </a:solidFill>
                <a:effectLst/>
                <a:latin typeface="Calibri" pitchFamily="34" charset="0"/>
              </a:rPr>
              <a:t>and </a:t>
            </a:r>
            <a:r>
              <a:rPr lang="en-GB" sz="1400" dirty="0" smtClean="0">
                <a:solidFill>
                  <a:schemeClr val="tx1"/>
                </a:solidFill>
                <a:effectLst/>
                <a:latin typeface="Calibri" pitchFamily="34" charset="0"/>
              </a:rPr>
              <a:t>Green, 1999 (Contrib</a:t>
            </a:r>
            <a:r>
              <a:rPr lang="en-GB" sz="1400" dirty="0" smtClean="0">
                <a:solidFill>
                  <a:schemeClr val="tx1"/>
                </a:solidFill>
                <a:effectLst/>
                <a:latin typeface="Calibri" pitchFamily="34" charset="0"/>
              </a:rPr>
              <a:t>. Mineral. Petrol., 135, </a:t>
            </a:r>
            <a:r>
              <a:rPr lang="en-GB" sz="1400" dirty="0" smtClean="0">
                <a:solidFill>
                  <a:schemeClr val="tx1"/>
                </a:solidFill>
                <a:effectLst/>
                <a:latin typeface="Calibri" pitchFamily="34" charset="0"/>
              </a:rPr>
              <a:t>18-40)</a:t>
            </a:r>
            <a:endParaRPr lang="en-GB" sz="1400" dirty="0">
              <a:solidFill>
                <a:schemeClr val="tx1"/>
              </a:solidFill>
              <a:effectLst/>
              <a:latin typeface="Calibri" pitchFamily="34" charset="0"/>
            </a:endParaRPr>
          </a:p>
        </p:txBody>
      </p:sp>
    </p:spTree>
    <p:extLst>
      <p:ext uri="{BB962C8B-B14F-4D97-AF65-F5344CB8AC3E}">
        <p14:creationId xmlns:p14="http://schemas.microsoft.com/office/powerpoint/2010/main" val="112560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right)">
                                      <p:cBhvr>
                                        <p:cTn id="7" dur="2000"/>
                                        <p:tgtEl>
                                          <p:spTgt spid="3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68"/>
                                        </p:tgtEl>
                                        <p:attrNameLst>
                                          <p:attrName>style.visibility</p:attrName>
                                        </p:attrNameLst>
                                      </p:cBhvr>
                                      <p:to>
                                        <p:strVal val="visible"/>
                                      </p:to>
                                    </p:set>
                                    <p:animEffect transition="in" filter="wipe(right)">
                                      <p:cBhvr>
                                        <p:cTn id="16" dur="500"/>
                                        <p:tgtEl>
                                          <p:spTgt spid="16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9"/>
                                        </p:tgtEl>
                                        <p:attrNameLst>
                                          <p:attrName>style.visibility</p:attrName>
                                        </p:attrNameLst>
                                      </p:cBhvr>
                                      <p:to>
                                        <p:strVal val="visible"/>
                                      </p:to>
                                    </p:set>
                                    <p:animEffect transition="in" filter="fade">
                                      <p:cBhvr>
                                        <p:cTn id="20" dur="500"/>
                                        <p:tgtEl>
                                          <p:spTgt spid="16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4"/>
                                        </p:tgtEl>
                                        <p:attrNameLst>
                                          <p:attrName>style.visibility</p:attrName>
                                        </p:attrNameLst>
                                      </p:cBhvr>
                                      <p:to>
                                        <p:strVal val="visible"/>
                                      </p:to>
                                    </p:set>
                                    <p:animEffect transition="in" filter="wipe(left)">
                                      <p:cBhvr>
                                        <p:cTn id="30" dur="2000"/>
                                        <p:tgtEl>
                                          <p:spTgt spid="24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5"/>
                                        </p:tgtEl>
                                        <p:attrNameLst>
                                          <p:attrName>style.visibility</p:attrName>
                                        </p:attrNameLst>
                                      </p:cBhvr>
                                      <p:to>
                                        <p:strVal val="visible"/>
                                      </p:to>
                                    </p:set>
                                    <p:animEffect transition="in" filter="fade">
                                      <p:cBhvr>
                                        <p:cTn id="35" dur="500"/>
                                        <p:tgtEl>
                                          <p:spTgt spid="24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6"/>
                                        </p:tgtEl>
                                        <p:attrNameLst>
                                          <p:attrName>style.visibility</p:attrName>
                                        </p:attrNameLst>
                                      </p:cBhvr>
                                      <p:to>
                                        <p:strVal val="visible"/>
                                      </p:to>
                                    </p:set>
                                    <p:animEffect transition="in" filter="wipe(down)">
                                      <p:cBhvr>
                                        <p:cTn id="40" dur="2000"/>
                                        <p:tgtEl>
                                          <p:spTgt spid="246"/>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47"/>
                                        </p:tgtEl>
                                        <p:attrNameLst>
                                          <p:attrName>style.visibility</p:attrName>
                                        </p:attrNameLst>
                                      </p:cBhvr>
                                      <p:to>
                                        <p:strVal val="visible"/>
                                      </p:to>
                                    </p:set>
                                    <p:animEffect transition="in" filter="fade">
                                      <p:cBhvr>
                                        <p:cTn id="44" dur="500"/>
                                        <p:tgtEl>
                                          <p:spTgt spid="24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48"/>
                                        </p:tgtEl>
                                        <p:attrNameLst>
                                          <p:attrName>style.visibility</p:attrName>
                                        </p:attrNameLst>
                                      </p:cBhvr>
                                      <p:to>
                                        <p:strVal val="visible"/>
                                      </p:to>
                                    </p:set>
                                    <p:animEffect transition="in" filter="wipe(down)">
                                      <p:cBhvr>
                                        <p:cTn id="49" dur="1000"/>
                                        <p:tgtEl>
                                          <p:spTgt spid="248"/>
                                        </p:tgtEl>
                                      </p:cBhvr>
                                    </p:animEffec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249"/>
                                        </p:tgtEl>
                                        <p:attrNameLst>
                                          <p:attrName>style.visibility</p:attrName>
                                        </p:attrNameLst>
                                      </p:cBhvr>
                                      <p:to>
                                        <p:strVal val="visible"/>
                                      </p:to>
                                    </p:set>
                                    <p:animEffect transition="in" filter="wipe(down)">
                                      <p:cBhvr>
                                        <p:cTn id="53" dur="1000"/>
                                        <p:tgtEl>
                                          <p:spTgt spid="249"/>
                                        </p:tgtEl>
                                      </p:cBhvr>
                                    </p:animEffect>
                                  </p:childTnLst>
                                </p:cTn>
                              </p:par>
                              <p:par>
                                <p:cTn id="54" presetID="22" presetClass="entr" presetSubtype="4" fill="hold" nodeType="withEffect">
                                  <p:stCondLst>
                                    <p:cond delay="0"/>
                                  </p:stCondLst>
                                  <p:childTnLst>
                                    <p:set>
                                      <p:cBhvr>
                                        <p:cTn id="55" dur="1" fill="hold">
                                          <p:stCondLst>
                                            <p:cond delay="0"/>
                                          </p:stCondLst>
                                        </p:cTn>
                                        <p:tgtEl>
                                          <p:spTgt spid="250"/>
                                        </p:tgtEl>
                                        <p:attrNameLst>
                                          <p:attrName>style.visibility</p:attrName>
                                        </p:attrNameLst>
                                      </p:cBhvr>
                                      <p:to>
                                        <p:strVal val="visible"/>
                                      </p:to>
                                    </p:set>
                                    <p:animEffect transition="in" filter="wipe(down)">
                                      <p:cBhvr>
                                        <p:cTn id="56" dur="1000"/>
                                        <p:tgtEl>
                                          <p:spTgt spid="250"/>
                                        </p:tgtEl>
                                      </p:cBhvr>
                                    </p:animEffect>
                                  </p:childTnLst>
                                </p:cTn>
                              </p:par>
                              <p:par>
                                <p:cTn id="57" presetID="22" presetClass="entr" presetSubtype="4" fill="hold" nodeType="withEffect">
                                  <p:stCondLst>
                                    <p:cond delay="0"/>
                                  </p:stCondLst>
                                  <p:childTnLst>
                                    <p:set>
                                      <p:cBhvr>
                                        <p:cTn id="58" dur="1" fill="hold">
                                          <p:stCondLst>
                                            <p:cond delay="0"/>
                                          </p:stCondLst>
                                        </p:cTn>
                                        <p:tgtEl>
                                          <p:spTgt spid="251"/>
                                        </p:tgtEl>
                                        <p:attrNameLst>
                                          <p:attrName>style.visibility</p:attrName>
                                        </p:attrNameLst>
                                      </p:cBhvr>
                                      <p:to>
                                        <p:strVal val="visible"/>
                                      </p:to>
                                    </p:set>
                                    <p:animEffect transition="in" filter="wipe(down)">
                                      <p:cBhvr>
                                        <p:cTn id="59" dur="10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68" grpId="0" animBg="1"/>
      <p:bldP spid="169" grpId="0"/>
      <p:bldP spid="244" grpId="0" animBg="1"/>
      <p:bldP spid="245" grpId="0"/>
      <p:bldP spid="246" grpId="0" animBg="1"/>
      <p:bldP spid="247"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918" name="Text Box 46"/>
          <p:cNvSpPr txBox="1">
            <a:spLocks noChangeArrowheads="1"/>
          </p:cNvSpPr>
          <p:nvPr/>
        </p:nvSpPr>
        <p:spPr bwMode="auto">
          <a:xfrm>
            <a:off x="71438" y="711200"/>
            <a:ext cx="9072562" cy="5355312"/>
          </a:xfrm>
          <a:prstGeom prst="rect">
            <a:avLst/>
          </a:prstGeom>
          <a:noFill/>
          <a:ln w="9525" algn="ctr">
            <a:noFill/>
            <a:miter lim="800000"/>
            <a:headEnd/>
            <a:tailEnd/>
          </a:ln>
          <a:effectLst/>
        </p:spPr>
        <p:txBody>
          <a:bodyPr wrap="square">
            <a:spAutoFit/>
          </a:bodyPr>
          <a:lstStyle/>
          <a:p>
            <a:pPr>
              <a:spcBef>
                <a:spcPts val="1200"/>
              </a:spcBef>
              <a:defRPr/>
            </a:pPr>
            <a:r>
              <a:rPr lang="en-GB" sz="2600" dirty="0" smtClean="0">
                <a:solidFill>
                  <a:schemeClr val="bg1"/>
                </a:solidFill>
                <a:effectLst>
                  <a:outerShdw blurRad="38100" dist="38100" dir="2700000" algn="tl">
                    <a:srgbClr val="000000"/>
                  </a:outerShdw>
                </a:effectLst>
                <a:latin typeface="Calibri" pitchFamily="34" charset="0"/>
              </a:rPr>
              <a:t>Experimental studies of hydrous systems under mantle pressures suggest the existence of several dense hydrous phases.</a:t>
            </a:r>
          </a:p>
          <a:p>
            <a:pPr>
              <a:spcBef>
                <a:spcPts val="1200"/>
              </a:spcBef>
              <a:defRPr/>
            </a:pPr>
            <a:r>
              <a:rPr lang="en-GB" sz="2600" dirty="0" smtClean="0">
                <a:solidFill>
                  <a:schemeClr val="bg1"/>
                </a:solidFill>
                <a:effectLst>
                  <a:outerShdw blurRad="38100" dist="38100" dir="2700000" algn="tl">
                    <a:srgbClr val="000000"/>
                  </a:outerShdw>
                </a:effectLst>
                <a:latin typeface="Calibri" pitchFamily="34" charset="0"/>
              </a:rPr>
              <a:t>The major hydrous phases in pyrolite with increasing pressure are </a:t>
            </a:r>
            <a:r>
              <a:rPr lang="en-GB" sz="2600" dirty="0" smtClean="0">
                <a:solidFill>
                  <a:srgbClr val="FFFF00"/>
                </a:solidFill>
                <a:effectLst>
                  <a:outerShdw blurRad="38100" dist="38100" dir="2700000" algn="tl">
                    <a:srgbClr val="000000"/>
                  </a:outerShdw>
                </a:effectLst>
                <a:latin typeface="Calibri" pitchFamily="34" charset="0"/>
              </a:rPr>
              <a:t>serpentine</a:t>
            </a:r>
            <a:r>
              <a:rPr lang="en-GB" sz="2600" dirty="0" smtClean="0">
                <a:solidFill>
                  <a:schemeClr val="bg1"/>
                </a:solidFill>
                <a:effectLst>
                  <a:outerShdw blurRad="38100" dist="38100" dir="2700000" algn="tl">
                    <a:srgbClr val="000000"/>
                  </a:outerShdw>
                </a:effectLst>
                <a:latin typeface="Calibri" pitchFamily="34" charset="0"/>
              </a:rPr>
              <a:t>,</a:t>
            </a:r>
            <a:r>
              <a:rPr lang="en-GB" sz="2600" dirty="0" smtClean="0">
                <a:solidFill>
                  <a:srgbClr val="FFFF00"/>
                </a:solidFill>
                <a:effectLst>
                  <a:outerShdw blurRad="38100" dist="38100" dir="2700000" algn="tl">
                    <a:srgbClr val="000000"/>
                  </a:outerShdw>
                </a:effectLst>
                <a:latin typeface="Calibri" pitchFamily="34" charset="0"/>
              </a:rPr>
              <a:t> chlorite</a:t>
            </a:r>
            <a:r>
              <a:rPr lang="en-GB" sz="2600" dirty="0" smtClean="0">
                <a:solidFill>
                  <a:schemeClr val="bg1"/>
                </a:solidFill>
                <a:effectLst>
                  <a:outerShdw blurRad="38100" dist="38100" dir="2700000" algn="tl">
                    <a:srgbClr val="000000"/>
                  </a:outerShdw>
                </a:effectLst>
                <a:latin typeface="Calibri" pitchFamily="34" charset="0"/>
              </a:rPr>
              <a:t>,</a:t>
            </a:r>
            <a:r>
              <a:rPr lang="en-GB" sz="2600" dirty="0" smtClean="0">
                <a:solidFill>
                  <a:srgbClr val="FFFF00"/>
                </a:solidFill>
                <a:effectLst>
                  <a:outerShdw blurRad="38100" dist="38100" dir="2700000" algn="tl">
                    <a:srgbClr val="000000"/>
                  </a:outerShdw>
                </a:effectLst>
                <a:latin typeface="Calibri" pitchFamily="34" charset="0"/>
              </a:rPr>
              <a:t> amphibole</a:t>
            </a:r>
            <a:r>
              <a:rPr lang="en-GB" sz="2600" dirty="0" smtClean="0">
                <a:solidFill>
                  <a:srgbClr val="FF6600"/>
                </a:solidFill>
                <a:effectLst>
                  <a:outerShdw blurRad="38100" dist="38100" dir="2700000" algn="tl">
                    <a:srgbClr val="000000"/>
                  </a:outerShdw>
                </a:effectLst>
                <a:latin typeface="Calibri" pitchFamily="34" charset="0"/>
              </a:rPr>
              <a:t> </a:t>
            </a:r>
            <a:r>
              <a:rPr lang="en-GB" sz="2600" dirty="0" smtClean="0">
                <a:solidFill>
                  <a:srgbClr val="FFFF00"/>
                </a:solidFill>
                <a:effectLst>
                  <a:outerShdw blurRad="38100" dist="38100" dir="2700000" algn="tl">
                    <a:srgbClr val="000000"/>
                  </a:outerShdw>
                </a:effectLst>
                <a:latin typeface="Calibri" pitchFamily="34" charset="0"/>
              </a:rPr>
              <a:t>(pargasite) </a:t>
            </a:r>
            <a:r>
              <a:rPr lang="en-GB" sz="2600" dirty="0" smtClean="0">
                <a:solidFill>
                  <a:schemeClr val="bg1"/>
                </a:solidFill>
                <a:effectLst>
                  <a:outerShdw blurRad="38100" dist="38100" dir="2700000" algn="tl">
                    <a:srgbClr val="000000"/>
                  </a:outerShdw>
                </a:effectLst>
                <a:latin typeface="Calibri" pitchFamily="34" charset="0"/>
              </a:rPr>
              <a:t>and so-called dense hydrous magnesium silicate (DHMS)</a:t>
            </a:r>
            <a:r>
              <a:rPr lang="en-GB" sz="2600" dirty="0" smtClean="0">
                <a:solidFill>
                  <a:srgbClr val="FFFF00"/>
                </a:solidFill>
                <a:effectLst>
                  <a:outerShdw blurRad="38100" dist="38100" dir="2700000" algn="tl">
                    <a:srgbClr val="000000"/>
                  </a:outerShdw>
                </a:effectLst>
                <a:latin typeface="Calibri" pitchFamily="34" charset="0"/>
              </a:rPr>
              <a:t> </a:t>
            </a:r>
            <a:r>
              <a:rPr lang="en-GB" sz="2600" dirty="0" smtClean="0">
                <a:solidFill>
                  <a:schemeClr val="bg1"/>
                </a:solidFill>
                <a:effectLst>
                  <a:outerShdw blurRad="38100" dist="38100" dir="2700000" algn="tl">
                    <a:srgbClr val="000000"/>
                  </a:outerShdw>
                </a:effectLst>
                <a:latin typeface="Calibri" pitchFamily="34" charset="0"/>
              </a:rPr>
              <a:t>phases:</a:t>
            </a:r>
            <a:r>
              <a:rPr lang="en-GB" sz="2600" dirty="0" smtClean="0">
                <a:solidFill>
                  <a:srgbClr val="FFFF00"/>
                </a:solidFill>
                <a:effectLst>
                  <a:outerShdw blurRad="38100" dist="38100" dir="2700000" algn="tl">
                    <a:srgbClr val="000000"/>
                  </a:outerShdw>
                </a:effectLst>
                <a:latin typeface="Calibri" pitchFamily="34" charset="0"/>
              </a:rPr>
              <a:t> phase A</a:t>
            </a:r>
            <a:r>
              <a:rPr lang="en-GB" sz="2600" dirty="0" smtClean="0">
                <a:solidFill>
                  <a:schemeClr val="bg1"/>
                </a:solidFill>
                <a:effectLst>
                  <a:outerShdw blurRad="38100" dist="38100" dir="2700000" algn="tl">
                    <a:srgbClr val="000000"/>
                  </a:outerShdw>
                </a:effectLst>
                <a:latin typeface="Calibri" pitchFamily="34" charset="0"/>
              </a:rPr>
              <a:t>,</a:t>
            </a:r>
            <a:r>
              <a:rPr lang="en-GB" sz="2600" dirty="0" smtClean="0">
                <a:solidFill>
                  <a:srgbClr val="FFFF00"/>
                </a:solidFill>
                <a:effectLst>
                  <a:outerShdw blurRad="38100" dist="38100" dir="2700000" algn="tl">
                    <a:srgbClr val="000000"/>
                  </a:outerShdw>
                </a:effectLst>
                <a:latin typeface="Calibri" pitchFamily="34" charset="0"/>
              </a:rPr>
              <a:t> phase E</a:t>
            </a:r>
            <a:r>
              <a:rPr lang="en-GB" sz="2600" dirty="0" smtClean="0">
                <a:solidFill>
                  <a:schemeClr val="bg1"/>
                </a:solidFill>
                <a:effectLst>
                  <a:outerShdw blurRad="38100" dist="38100" dir="2700000" algn="tl">
                    <a:srgbClr val="000000"/>
                  </a:outerShdw>
                </a:effectLst>
                <a:latin typeface="Calibri" pitchFamily="34" charset="0"/>
              </a:rPr>
              <a:t>, </a:t>
            </a:r>
            <a:r>
              <a:rPr lang="en-GB" sz="2600" dirty="0" smtClean="0">
                <a:solidFill>
                  <a:srgbClr val="FFFF00"/>
                </a:solidFill>
                <a:effectLst>
                  <a:outerShdw blurRad="38100" dist="38100" dir="2700000" algn="tl">
                    <a:srgbClr val="000000"/>
                  </a:outerShdw>
                </a:effectLst>
                <a:latin typeface="Calibri" pitchFamily="34" charset="0"/>
              </a:rPr>
              <a:t>phase B </a:t>
            </a:r>
            <a:r>
              <a:rPr lang="en-GB" sz="2600" dirty="0" smtClean="0">
                <a:solidFill>
                  <a:schemeClr val="bg1"/>
                </a:solidFill>
                <a:effectLst>
                  <a:outerShdw blurRad="38100" dist="38100" dir="2700000" algn="tl">
                    <a:srgbClr val="000000"/>
                  </a:outerShdw>
                </a:effectLst>
                <a:latin typeface="Calibri" pitchFamily="34" charset="0"/>
              </a:rPr>
              <a:t>(</a:t>
            </a:r>
            <a:r>
              <a:rPr lang="en-GB" sz="2600" dirty="0" smtClean="0">
                <a:solidFill>
                  <a:srgbClr val="FFFF00"/>
                </a:solidFill>
                <a:effectLst>
                  <a:outerShdw blurRad="38100" dist="38100" dir="2700000" algn="tl">
                    <a:srgbClr val="000000"/>
                  </a:outerShdw>
                </a:effectLst>
                <a:latin typeface="Calibri" pitchFamily="34" charset="0"/>
              </a:rPr>
              <a:t>or</a:t>
            </a:r>
            <a:r>
              <a:rPr lang="en-GB" sz="2600" dirty="0" smtClean="0">
                <a:solidFill>
                  <a:srgbClr val="FF6600"/>
                </a:solidFill>
                <a:effectLst>
                  <a:outerShdw blurRad="38100" dist="38100" dir="2700000" algn="tl">
                    <a:srgbClr val="000000"/>
                  </a:outerShdw>
                </a:effectLst>
                <a:latin typeface="Calibri" pitchFamily="34" charset="0"/>
              </a:rPr>
              <a:t> </a:t>
            </a:r>
            <a:r>
              <a:rPr lang="en-GB" sz="2600" dirty="0" smtClean="0">
                <a:solidFill>
                  <a:srgbClr val="FFFF00"/>
                </a:solidFill>
                <a:effectLst>
                  <a:outerShdw blurRad="38100" dist="38100" dir="2700000" algn="tl">
                    <a:srgbClr val="000000"/>
                  </a:outerShdw>
                </a:effectLst>
                <a:latin typeface="Calibri" pitchFamily="34" charset="0"/>
              </a:rPr>
              <a:t>phase C</a:t>
            </a:r>
            <a:r>
              <a:rPr lang="en-GB" sz="2600" dirty="0" smtClean="0">
                <a:solidFill>
                  <a:schemeClr val="bg1"/>
                </a:solidFill>
                <a:effectLst>
                  <a:outerShdw blurRad="38100" dist="38100" dir="2700000" algn="tl">
                    <a:srgbClr val="000000"/>
                  </a:outerShdw>
                </a:effectLst>
                <a:latin typeface="Calibri" pitchFamily="34" charset="0"/>
              </a:rPr>
              <a:t>) and</a:t>
            </a:r>
            <a:r>
              <a:rPr lang="en-GB" sz="2600" dirty="0" smtClean="0">
                <a:solidFill>
                  <a:srgbClr val="FFFF00"/>
                </a:solidFill>
                <a:effectLst>
                  <a:outerShdw blurRad="38100" dist="38100" dir="2700000" algn="tl">
                    <a:srgbClr val="000000"/>
                  </a:outerShdw>
                </a:effectLst>
                <a:latin typeface="Calibri" pitchFamily="34" charset="0"/>
              </a:rPr>
              <a:t> phase G </a:t>
            </a:r>
            <a:r>
              <a:rPr lang="en-GB" sz="2600" dirty="0" smtClean="0">
                <a:solidFill>
                  <a:schemeClr val="bg1"/>
                </a:solidFill>
                <a:effectLst>
                  <a:outerShdw blurRad="38100" dist="38100" dir="2700000" algn="tl">
                    <a:srgbClr val="000000"/>
                  </a:outerShdw>
                </a:effectLst>
                <a:latin typeface="Calibri" pitchFamily="34" charset="0"/>
              </a:rPr>
              <a:t>(</a:t>
            </a:r>
            <a:r>
              <a:rPr lang="en-GB" sz="2600" dirty="0" smtClean="0">
                <a:solidFill>
                  <a:srgbClr val="FFFF00"/>
                </a:solidFill>
                <a:effectLst>
                  <a:outerShdw blurRad="38100" dist="38100" dir="2700000" algn="tl">
                    <a:srgbClr val="000000"/>
                  </a:outerShdw>
                </a:effectLst>
                <a:latin typeface="Calibri" pitchFamily="34" charset="0"/>
              </a:rPr>
              <a:t>or phases D/F</a:t>
            </a:r>
            <a:r>
              <a:rPr lang="en-GB" sz="2600" dirty="0" smtClean="0">
                <a:solidFill>
                  <a:schemeClr val="bg1"/>
                </a:solidFill>
                <a:effectLst>
                  <a:outerShdw blurRad="38100" dist="38100" dir="2700000" algn="tl">
                    <a:srgbClr val="000000"/>
                  </a:outerShdw>
                </a:effectLst>
                <a:latin typeface="Calibri" pitchFamily="34" charset="0"/>
              </a:rPr>
              <a:t>). The latter are known only in laboratory studies.</a:t>
            </a:r>
          </a:p>
          <a:p>
            <a:pPr>
              <a:spcBef>
                <a:spcPts val="1200"/>
              </a:spcBef>
              <a:defRPr/>
            </a:pPr>
            <a:r>
              <a:rPr lang="en-GB" sz="2600" dirty="0" smtClean="0">
                <a:solidFill>
                  <a:schemeClr val="bg1"/>
                </a:solidFill>
                <a:effectLst>
                  <a:outerShdw blurRad="38100" dist="38100" dir="2700000" algn="tl">
                    <a:srgbClr val="000000"/>
                  </a:outerShdw>
                </a:effectLst>
                <a:latin typeface="Calibri" pitchFamily="34" charset="0"/>
              </a:rPr>
              <a:t>All these phases are stable at temperatures below 1300 °C (many are stable at temperature &lt;900 °C). This strongly limits their stability only in the coldest and wettest portions of the mantle.</a:t>
            </a:r>
          </a:p>
          <a:p>
            <a:pPr>
              <a:spcBef>
                <a:spcPts val="1200"/>
              </a:spcBef>
              <a:defRPr/>
            </a:pPr>
            <a:r>
              <a:rPr lang="en-GB" sz="2600" dirty="0" smtClean="0">
                <a:solidFill>
                  <a:schemeClr val="bg1"/>
                </a:solidFill>
                <a:effectLst>
                  <a:outerShdw blurRad="38100" dist="38100" dir="2700000" algn="tl">
                    <a:srgbClr val="000000"/>
                  </a:outerShdw>
                </a:effectLst>
                <a:latin typeface="Calibri" pitchFamily="34" charset="0"/>
              </a:rPr>
              <a:t>Most of the hydrous phases were synthesized via a simple silicate–water system or under water-saturated conditions.</a:t>
            </a:r>
            <a:endParaRPr lang="en-GB" sz="2600" dirty="0">
              <a:solidFill>
                <a:schemeClr val="bg1"/>
              </a:solidFill>
              <a:effectLst>
                <a:outerShdw blurRad="38100" dist="38100" dir="2700000" algn="tl">
                  <a:srgbClr val="000000"/>
                </a:outerShdw>
              </a:effectLst>
              <a:latin typeface="Calibri" pitchFamily="34" charset="0"/>
            </a:endParaRPr>
          </a:p>
        </p:txBody>
      </p:sp>
      <p:sp>
        <p:nvSpPr>
          <p:cNvPr id="719919" name="Text Box 47"/>
          <p:cNvSpPr txBox="1">
            <a:spLocks noChangeArrowheads="1"/>
          </p:cNvSpPr>
          <p:nvPr/>
        </p:nvSpPr>
        <p:spPr bwMode="auto">
          <a:xfrm>
            <a:off x="0" y="0"/>
            <a:ext cx="9144000" cy="641350"/>
          </a:xfrm>
          <a:prstGeom prst="rect">
            <a:avLst/>
          </a:prstGeom>
          <a:noFill/>
          <a:ln w="9525" algn="ctr">
            <a:noFill/>
            <a:miter lim="800000"/>
            <a:headEnd/>
            <a:tailEnd/>
          </a:ln>
          <a:effectLst/>
        </p:spPr>
        <p:txBody>
          <a:bodyPr>
            <a:spAutoFit/>
          </a:bodyPr>
          <a:lstStyle/>
          <a:p>
            <a:pPr algn="ctr">
              <a:defRPr/>
            </a:pPr>
            <a:r>
              <a:rPr lang="en-GB" sz="3600" smtClean="0">
                <a:solidFill>
                  <a:schemeClr val="bg1"/>
                </a:solidFill>
                <a:effectLst>
                  <a:outerShdw blurRad="38100" dist="38100" dir="2700000" algn="tl">
                    <a:srgbClr val="000000"/>
                  </a:outerShdw>
                </a:effectLst>
                <a:latin typeface="Calibri" pitchFamily="34" charset="0"/>
              </a:rPr>
              <a:t>Focus on Hydrous Mg Silicate Minerals</a:t>
            </a:r>
            <a:endParaRPr lang="en-GB" sz="3600">
              <a:solidFill>
                <a:schemeClr val="bg1"/>
              </a:solidFill>
              <a:effectLst>
                <a:outerShdw blurRad="38100" dist="38100" dir="2700000" algn="tl">
                  <a:srgbClr val="000000"/>
                </a:outerShdw>
              </a:effectLst>
              <a:latin typeface="Calibri" pitchFamily="34" charset="0"/>
            </a:endParaRPr>
          </a:p>
        </p:txBody>
      </p:sp>
      <p:sp>
        <p:nvSpPr>
          <p:cNvPr id="719920" name="Text Box 48"/>
          <p:cNvSpPr txBox="1">
            <a:spLocks noChangeArrowheads="1"/>
          </p:cNvSpPr>
          <p:nvPr/>
        </p:nvSpPr>
        <p:spPr bwMode="auto">
          <a:xfrm>
            <a:off x="457200" y="6197600"/>
            <a:ext cx="5295900" cy="307777"/>
          </a:xfrm>
          <a:prstGeom prst="rect">
            <a:avLst/>
          </a:prstGeom>
          <a:noFill/>
          <a:ln w="9525" algn="ctr">
            <a:noFill/>
            <a:miter lim="800000"/>
            <a:headEnd/>
            <a:tailEnd/>
          </a:ln>
          <a:effectLst/>
        </p:spPr>
        <p:txBody>
          <a:bodyPr wrap="square">
            <a:spAutoFit/>
          </a:bodyPr>
          <a:lstStyle/>
          <a:p>
            <a:pPr>
              <a:spcBef>
                <a:spcPct val="50000"/>
              </a:spcBef>
              <a:defRPr/>
            </a:pPr>
            <a:r>
              <a:rPr lang="en-GB" sz="1400" dirty="0" err="1" smtClean="0">
                <a:solidFill>
                  <a:schemeClr val="bg1"/>
                </a:solidFill>
                <a:effectLst>
                  <a:outerShdw blurRad="38100" dist="38100" dir="2700000" algn="tl">
                    <a:srgbClr val="000000"/>
                  </a:outerShdw>
                </a:effectLst>
                <a:latin typeface="Calibri" pitchFamily="34" charset="0"/>
              </a:rPr>
              <a:t>Litasov</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and </a:t>
            </a:r>
            <a:r>
              <a:rPr lang="en-GB" sz="1400" dirty="0" smtClean="0">
                <a:solidFill>
                  <a:schemeClr val="bg1"/>
                </a:solidFill>
                <a:effectLst>
                  <a:outerShdw blurRad="38100" dist="38100" dir="2700000" algn="tl">
                    <a:srgbClr val="000000"/>
                  </a:outerShdw>
                </a:effectLst>
                <a:latin typeface="Calibri" pitchFamily="34" charset="0"/>
              </a:rPr>
              <a:t>Ohtani</a:t>
            </a:r>
            <a:r>
              <a:rPr lang="en-GB" sz="1400" dirty="0" smtClean="0">
                <a:solidFill>
                  <a:schemeClr val="bg1"/>
                </a:solidFill>
                <a:effectLst>
                  <a:outerShdw blurRad="38100" dist="38100" dir="2700000" algn="tl">
                    <a:srgbClr val="000000"/>
                  </a:outerShdw>
                </a:effectLst>
                <a:latin typeface="Calibri" pitchFamily="34" charset="0"/>
              </a:rPr>
              <a:t>,</a:t>
            </a:r>
            <a:r>
              <a:rPr lang="en-GB" sz="1400" dirty="0" smtClean="0">
                <a:solidFill>
                  <a:schemeClr val="bg1"/>
                </a:solidFill>
                <a:effectLst>
                  <a:outerShdw blurRad="38100" dist="38100" dir="2700000" algn="tl">
                    <a:srgbClr val="000000"/>
                  </a:outerShdw>
                </a:effectLst>
                <a:latin typeface="Calibri" pitchFamily="34" charset="0"/>
              </a:rPr>
              <a:t>2003 (Phys</a:t>
            </a:r>
            <a:r>
              <a:rPr lang="en-GB" sz="1400" dirty="0" smtClean="0">
                <a:solidFill>
                  <a:schemeClr val="bg1"/>
                </a:solidFill>
                <a:effectLst>
                  <a:outerShdw blurRad="38100" dist="38100" dir="2700000" algn="tl">
                    <a:srgbClr val="000000"/>
                  </a:outerShdw>
                </a:effectLst>
                <a:latin typeface="Calibri" pitchFamily="34" charset="0"/>
              </a:rPr>
              <a:t>. Chem. Mineral., 30, </a:t>
            </a:r>
            <a:r>
              <a:rPr lang="en-GB" sz="1400" dirty="0" smtClean="0">
                <a:solidFill>
                  <a:schemeClr val="bg1"/>
                </a:solidFill>
                <a:effectLst>
                  <a:outerShdw blurRad="38100" dist="38100" dir="2700000" algn="tl">
                    <a:srgbClr val="000000"/>
                  </a:outerShdw>
                </a:effectLst>
                <a:latin typeface="Calibri" pitchFamily="34" charset="0"/>
              </a:rPr>
              <a:t>147-156)</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9919"/>
                                        </p:tgtEl>
                                        <p:attrNameLst>
                                          <p:attrName>style.visibility</p:attrName>
                                        </p:attrNameLst>
                                      </p:cBhvr>
                                      <p:to>
                                        <p:strVal val="visible"/>
                                      </p:to>
                                    </p:set>
                                    <p:animEffect transition="in" filter="fade">
                                      <p:cBhvr>
                                        <p:cTn id="7" dur="500"/>
                                        <p:tgtEl>
                                          <p:spTgt spid="7199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9918">
                                            <p:txEl>
                                              <p:pRg st="0" end="0"/>
                                            </p:txEl>
                                          </p:spTgt>
                                        </p:tgtEl>
                                        <p:attrNameLst>
                                          <p:attrName>style.visibility</p:attrName>
                                        </p:attrNameLst>
                                      </p:cBhvr>
                                      <p:to>
                                        <p:strVal val="visible"/>
                                      </p:to>
                                    </p:set>
                                    <p:animEffect transition="in" filter="fade">
                                      <p:cBhvr>
                                        <p:cTn id="12" dur="500"/>
                                        <p:tgtEl>
                                          <p:spTgt spid="7199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9918">
                                            <p:txEl>
                                              <p:pRg st="1" end="1"/>
                                            </p:txEl>
                                          </p:spTgt>
                                        </p:tgtEl>
                                        <p:attrNameLst>
                                          <p:attrName>style.visibility</p:attrName>
                                        </p:attrNameLst>
                                      </p:cBhvr>
                                      <p:to>
                                        <p:strVal val="visible"/>
                                      </p:to>
                                    </p:set>
                                    <p:animEffect transition="in" filter="fade">
                                      <p:cBhvr>
                                        <p:cTn id="17" dur="500"/>
                                        <p:tgtEl>
                                          <p:spTgt spid="7199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9918">
                                            <p:txEl>
                                              <p:pRg st="2" end="2"/>
                                            </p:txEl>
                                          </p:spTgt>
                                        </p:tgtEl>
                                        <p:attrNameLst>
                                          <p:attrName>style.visibility</p:attrName>
                                        </p:attrNameLst>
                                      </p:cBhvr>
                                      <p:to>
                                        <p:strVal val="visible"/>
                                      </p:to>
                                    </p:set>
                                    <p:animEffect transition="in" filter="fade">
                                      <p:cBhvr>
                                        <p:cTn id="22" dur="500"/>
                                        <p:tgtEl>
                                          <p:spTgt spid="7199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19918">
                                            <p:txEl>
                                              <p:pRg st="3" end="3"/>
                                            </p:txEl>
                                          </p:spTgt>
                                        </p:tgtEl>
                                        <p:attrNameLst>
                                          <p:attrName>style.visibility</p:attrName>
                                        </p:attrNameLst>
                                      </p:cBhvr>
                                      <p:to>
                                        <p:strVal val="visible"/>
                                      </p:to>
                                    </p:set>
                                    <p:animEffect transition="in" filter="fade">
                                      <p:cBhvr>
                                        <p:cTn id="27" dur="500"/>
                                        <p:tgtEl>
                                          <p:spTgt spid="7199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918" grpId="0" build="p"/>
      <p:bldP spid="7199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3"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23684" name="Text Box 4"/>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smtClean="0">
                <a:solidFill>
                  <a:schemeClr val="bg1"/>
                </a:solidFill>
                <a:effectLst>
                  <a:outerShdw blurRad="38100" dist="38100" dir="2700000" algn="tl">
                    <a:srgbClr val="000000"/>
                  </a:outerShdw>
                </a:effectLst>
                <a:latin typeface="Calibri" pitchFamily="34" charset="0"/>
              </a:rPr>
              <a:t>What type of magmas are produced?</a:t>
            </a:r>
            <a:endParaRPr lang="en-GB" sz="3200" i="1">
              <a:solidFill>
                <a:schemeClr val="bg1"/>
              </a:solidFill>
              <a:effectLst>
                <a:outerShdw blurRad="38100" dist="38100" dir="2700000" algn="tl">
                  <a:srgbClr val="000000"/>
                </a:outerShdw>
              </a:effectLst>
              <a:latin typeface="Calibri" pitchFamily="34" charset="0"/>
            </a:endParaRPr>
          </a:p>
        </p:txBody>
      </p:sp>
      <p:sp>
        <p:nvSpPr>
          <p:cNvPr id="1223685" name="Text Box 5"/>
          <p:cNvSpPr txBox="1">
            <a:spLocks noChangeArrowheads="1"/>
          </p:cNvSpPr>
          <p:nvPr/>
        </p:nvSpPr>
        <p:spPr bwMode="auto">
          <a:xfrm>
            <a:off x="342900" y="1354138"/>
            <a:ext cx="8458200" cy="4955203"/>
          </a:xfrm>
          <a:prstGeom prst="rect">
            <a:avLst/>
          </a:prstGeom>
          <a:noFill/>
          <a:ln w="9525" algn="ctr">
            <a:noFill/>
            <a:miter lim="800000"/>
            <a:headEnd/>
            <a:tailEnd/>
          </a:ln>
          <a:effectLst/>
        </p:spPr>
        <p:txBody>
          <a:bodyPr wrap="square">
            <a:spAutoFit/>
          </a:bodyPr>
          <a:lstStyle/>
          <a:p>
            <a:pPr marL="268288" indent="-268288">
              <a:defRPr/>
            </a:pPr>
            <a:r>
              <a:rPr lang="en-GB" sz="2400" dirty="0" smtClean="0">
                <a:solidFill>
                  <a:srgbClr val="FFFF00"/>
                </a:solidFill>
                <a:effectLst>
                  <a:outerShdw blurRad="38100" dist="38100" dir="2700000" algn="tl">
                    <a:srgbClr val="000000"/>
                  </a:outerShdw>
                </a:effectLst>
                <a:latin typeface="Calibri" pitchFamily="34" charset="0"/>
              </a:rPr>
              <a:t>Convergent margin magmas typically have geochemical signatures that include:</a:t>
            </a:r>
          </a:p>
          <a:p>
            <a:pPr marL="268288" indent="-268288">
              <a:defRPr/>
            </a:pPr>
            <a:endParaRPr lang="en-GB" sz="700" dirty="0" smtClean="0">
              <a:solidFill>
                <a:srgbClr val="FFFF00"/>
              </a:solidFill>
              <a:effectLst>
                <a:outerShdw blurRad="38100" dist="38100" dir="2700000" algn="tl">
                  <a:srgbClr val="000000"/>
                </a:outerShdw>
              </a:effectLst>
              <a:latin typeface="Calibri" pitchFamily="34" charset="0"/>
            </a:endParaRPr>
          </a:p>
          <a:p>
            <a:pPr marL="268288" indent="-268288">
              <a:defRPr/>
            </a:pPr>
            <a:r>
              <a:rPr lang="en-GB" sz="2400" dirty="0" smtClean="0">
                <a:solidFill>
                  <a:schemeClr val="bg1"/>
                </a:solidFill>
                <a:effectLst>
                  <a:outerShdw blurRad="38100" dist="38100" dir="2700000" algn="tl">
                    <a:srgbClr val="000000"/>
                  </a:outerShdw>
                </a:effectLst>
                <a:latin typeface="Calibri" pitchFamily="34" charset="0"/>
              </a:rPr>
              <a:t>- Elevated concentrations of </a:t>
            </a:r>
            <a:r>
              <a:rPr lang="en-GB" sz="2400" dirty="0" smtClean="0">
                <a:solidFill>
                  <a:srgbClr val="FFFF00"/>
                </a:solidFill>
                <a:effectLst>
                  <a:outerShdw blurRad="38100" dist="38100" dir="2700000" algn="tl">
                    <a:srgbClr val="000000"/>
                  </a:outerShdw>
                </a:effectLst>
                <a:latin typeface="Calibri" pitchFamily="34" charset="0"/>
              </a:rPr>
              <a:t>L</a:t>
            </a:r>
            <a:r>
              <a:rPr lang="en-GB" sz="2400" dirty="0" smtClean="0">
                <a:solidFill>
                  <a:schemeClr val="bg1"/>
                </a:solidFill>
                <a:effectLst>
                  <a:outerShdw blurRad="38100" dist="38100" dir="2700000" algn="tl">
                    <a:srgbClr val="000000"/>
                  </a:outerShdw>
                </a:effectLst>
                <a:latin typeface="Calibri" pitchFamily="34" charset="0"/>
              </a:rPr>
              <a:t>arge-</a:t>
            </a:r>
            <a:r>
              <a:rPr lang="en-GB" sz="2400" dirty="0" smtClean="0">
                <a:solidFill>
                  <a:srgbClr val="FFFF00"/>
                </a:solidFill>
                <a:effectLst>
                  <a:outerShdw blurRad="38100" dist="38100" dir="2700000" algn="tl">
                    <a:srgbClr val="000000"/>
                  </a:outerShdw>
                </a:effectLst>
                <a:latin typeface="Calibri" pitchFamily="34" charset="0"/>
              </a:rPr>
              <a:t>I</a:t>
            </a:r>
            <a:r>
              <a:rPr lang="en-GB" sz="2400" dirty="0" smtClean="0">
                <a:solidFill>
                  <a:schemeClr val="bg1"/>
                </a:solidFill>
                <a:effectLst>
                  <a:outerShdw blurRad="38100" dist="38100" dir="2700000" algn="tl">
                    <a:srgbClr val="000000"/>
                  </a:outerShdw>
                </a:effectLst>
                <a:latin typeface="Calibri" pitchFamily="34" charset="0"/>
              </a:rPr>
              <a:t>on </a:t>
            </a:r>
            <a:r>
              <a:rPr lang="en-GB" sz="2400" dirty="0" smtClean="0">
                <a:solidFill>
                  <a:srgbClr val="FFFF00"/>
                </a:solidFill>
                <a:effectLst>
                  <a:outerShdw blurRad="38100" dist="38100" dir="2700000" algn="tl">
                    <a:srgbClr val="000000"/>
                  </a:outerShdw>
                </a:effectLst>
                <a:latin typeface="Calibri" pitchFamily="34" charset="0"/>
              </a:rPr>
              <a:t>L</a:t>
            </a:r>
            <a:r>
              <a:rPr lang="en-GB" sz="2400" dirty="0" smtClean="0">
                <a:solidFill>
                  <a:schemeClr val="bg1"/>
                </a:solidFill>
                <a:effectLst>
                  <a:outerShdw blurRad="38100" dist="38100" dir="2700000" algn="tl">
                    <a:srgbClr val="000000"/>
                  </a:outerShdw>
                </a:effectLst>
                <a:latin typeface="Calibri" pitchFamily="34" charset="0"/>
              </a:rPr>
              <a:t>ithophile </a:t>
            </a:r>
            <a:r>
              <a:rPr lang="en-GB" sz="2400" dirty="0" smtClean="0">
                <a:solidFill>
                  <a:srgbClr val="FFFF00"/>
                </a:solidFill>
                <a:effectLst>
                  <a:outerShdw blurRad="38100" dist="38100" dir="2700000" algn="tl">
                    <a:srgbClr val="000000"/>
                  </a:outerShdw>
                </a:effectLst>
                <a:latin typeface="Calibri" pitchFamily="34" charset="0"/>
              </a:rPr>
              <a:t>E</a:t>
            </a:r>
            <a:r>
              <a:rPr lang="en-GB" sz="2400" dirty="0" smtClean="0">
                <a:solidFill>
                  <a:schemeClr val="bg1"/>
                </a:solidFill>
                <a:effectLst>
                  <a:outerShdw blurRad="38100" dist="38100" dir="2700000" algn="tl">
                    <a:srgbClr val="000000"/>
                  </a:outerShdw>
                </a:effectLst>
                <a:latin typeface="Calibri" pitchFamily="34" charset="0"/>
              </a:rPr>
              <a:t>lements (</a:t>
            </a:r>
            <a:r>
              <a:rPr lang="en-GB" sz="2400" dirty="0" smtClean="0">
                <a:solidFill>
                  <a:srgbClr val="FFFF00"/>
                </a:solidFill>
                <a:effectLst>
                  <a:outerShdw blurRad="38100" dist="38100" dir="2700000" algn="tl">
                    <a:srgbClr val="000000"/>
                  </a:outerShdw>
                </a:effectLst>
                <a:latin typeface="Calibri" pitchFamily="34" charset="0"/>
              </a:rPr>
              <a:t>LILE</a:t>
            </a:r>
            <a:r>
              <a:rPr lang="en-GB" sz="2400" dirty="0" smtClean="0">
                <a:solidFill>
                  <a:schemeClr val="bg1"/>
                </a:solidFill>
                <a:effectLst>
                  <a:outerShdw blurRad="38100" dist="38100" dir="2700000" algn="tl">
                    <a:srgbClr val="000000"/>
                  </a:outerShdw>
                </a:effectLst>
                <a:latin typeface="Calibri" pitchFamily="34" charset="0"/>
              </a:rPr>
              <a:t>) and </a:t>
            </a:r>
            <a:r>
              <a:rPr lang="en-GB" sz="2400" dirty="0" smtClean="0">
                <a:solidFill>
                  <a:srgbClr val="FFFF00"/>
                </a:solidFill>
                <a:effectLst>
                  <a:outerShdw blurRad="38100" dist="38100" dir="2700000" algn="tl">
                    <a:srgbClr val="000000"/>
                  </a:outerShdw>
                </a:effectLst>
                <a:latin typeface="Calibri" pitchFamily="34" charset="0"/>
              </a:rPr>
              <a:t>L</a:t>
            </a:r>
            <a:r>
              <a:rPr lang="en-GB" sz="2400" dirty="0" smtClean="0">
                <a:solidFill>
                  <a:schemeClr val="bg1"/>
                </a:solidFill>
                <a:effectLst>
                  <a:outerShdw blurRad="38100" dist="38100" dir="2700000" algn="tl">
                    <a:srgbClr val="000000"/>
                  </a:outerShdw>
                </a:effectLst>
                <a:latin typeface="Calibri" pitchFamily="34" charset="0"/>
              </a:rPr>
              <a:t>ight </a:t>
            </a:r>
            <a:r>
              <a:rPr lang="en-GB" sz="2400" dirty="0" smtClean="0">
                <a:solidFill>
                  <a:srgbClr val="FFFF00"/>
                </a:solidFill>
                <a:effectLst>
                  <a:outerShdw blurRad="38100" dist="38100" dir="2700000" algn="tl">
                    <a:srgbClr val="000000"/>
                  </a:outerShdw>
                </a:effectLst>
                <a:latin typeface="Calibri" pitchFamily="34" charset="0"/>
              </a:rPr>
              <a:t>R</a:t>
            </a:r>
            <a:r>
              <a:rPr lang="en-GB" sz="2400" dirty="0" smtClean="0">
                <a:solidFill>
                  <a:schemeClr val="bg1"/>
                </a:solidFill>
                <a:effectLst>
                  <a:outerShdw blurRad="38100" dist="38100" dir="2700000" algn="tl">
                    <a:srgbClr val="000000"/>
                  </a:outerShdw>
                </a:effectLst>
                <a:latin typeface="Calibri" pitchFamily="34" charset="0"/>
              </a:rPr>
              <a:t>are </a:t>
            </a:r>
            <a:r>
              <a:rPr lang="en-GB" sz="2400" dirty="0" smtClean="0">
                <a:solidFill>
                  <a:srgbClr val="FFFF00"/>
                </a:solidFill>
                <a:effectLst>
                  <a:outerShdw blurRad="38100" dist="38100" dir="2700000" algn="tl">
                    <a:srgbClr val="000000"/>
                  </a:outerShdw>
                </a:effectLst>
                <a:latin typeface="Calibri" pitchFamily="34" charset="0"/>
              </a:rPr>
              <a:t>E</a:t>
            </a:r>
            <a:r>
              <a:rPr lang="en-GB" sz="2400" dirty="0" smtClean="0">
                <a:solidFill>
                  <a:schemeClr val="bg1"/>
                </a:solidFill>
                <a:effectLst>
                  <a:outerShdw blurRad="38100" dist="38100" dir="2700000" algn="tl">
                    <a:srgbClr val="000000"/>
                  </a:outerShdw>
                </a:effectLst>
                <a:latin typeface="Calibri" pitchFamily="34" charset="0"/>
              </a:rPr>
              <a:t>arth </a:t>
            </a:r>
            <a:r>
              <a:rPr lang="en-GB" sz="2400" dirty="0" smtClean="0">
                <a:solidFill>
                  <a:srgbClr val="FFFF00"/>
                </a:solidFill>
                <a:effectLst>
                  <a:outerShdw blurRad="38100" dist="38100" dir="2700000" algn="tl">
                    <a:srgbClr val="000000"/>
                  </a:outerShdw>
                </a:effectLst>
                <a:latin typeface="Calibri" pitchFamily="34" charset="0"/>
              </a:rPr>
              <a:t>E</a:t>
            </a:r>
            <a:r>
              <a:rPr lang="en-GB" sz="2400" dirty="0" smtClean="0">
                <a:solidFill>
                  <a:schemeClr val="bg1"/>
                </a:solidFill>
                <a:effectLst>
                  <a:outerShdw blurRad="38100" dist="38100" dir="2700000" algn="tl">
                    <a:srgbClr val="000000"/>
                  </a:outerShdw>
                </a:effectLst>
                <a:latin typeface="Calibri" pitchFamily="34" charset="0"/>
              </a:rPr>
              <a:t>lements (</a:t>
            </a:r>
            <a:r>
              <a:rPr lang="en-GB" sz="2400" dirty="0" smtClean="0">
                <a:solidFill>
                  <a:srgbClr val="FFFF00"/>
                </a:solidFill>
                <a:effectLst>
                  <a:outerShdw blurRad="38100" dist="38100" dir="2700000" algn="tl">
                    <a:srgbClr val="000000"/>
                  </a:outerShdw>
                </a:effectLst>
                <a:latin typeface="Calibri" pitchFamily="34" charset="0"/>
              </a:rPr>
              <a:t>LREE</a:t>
            </a:r>
            <a:r>
              <a:rPr lang="en-GB" sz="2400" dirty="0" smtClean="0">
                <a:solidFill>
                  <a:schemeClr val="bg1"/>
                </a:solidFill>
                <a:effectLst>
                  <a:outerShdw blurRad="38100" dist="38100" dir="2700000" algn="tl">
                    <a:srgbClr val="000000"/>
                  </a:outerShdw>
                </a:effectLst>
                <a:latin typeface="Calibri" pitchFamily="34" charset="0"/>
              </a:rPr>
              <a:t>);</a:t>
            </a:r>
          </a:p>
          <a:p>
            <a:pPr marL="268288" indent="-268288">
              <a:buFontTx/>
              <a:buChar char="-"/>
              <a:defRPr/>
            </a:pPr>
            <a:r>
              <a:rPr lang="en-GB" sz="2400" dirty="0" smtClean="0">
                <a:solidFill>
                  <a:schemeClr val="bg1"/>
                </a:solidFill>
                <a:effectLst>
                  <a:outerShdw blurRad="38100" dist="38100" dir="2700000" algn="tl">
                    <a:srgbClr val="000000"/>
                  </a:outerShdw>
                </a:effectLst>
                <a:latin typeface="Calibri" pitchFamily="34" charset="0"/>
              </a:rPr>
              <a:t>Depleted </a:t>
            </a:r>
            <a:r>
              <a:rPr lang="en-GB" sz="2400" dirty="0" smtClean="0">
                <a:solidFill>
                  <a:srgbClr val="FFFF00"/>
                </a:solidFill>
                <a:effectLst>
                  <a:outerShdw blurRad="38100" dist="38100" dir="2700000" algn="tl">
                    <a:srgbClr val="000000"/>
                  </a:outerShdw>
                </a:effectLst>
                <a:latin typeface="Calibri" pitchFamily="34" charset="0"/>
              </a:rPr>
              <a:t>H</a:t>
            </a:r>
            <a:r>
              <a:rPr lang="en-GB" sz="2400" dirty="0" smtClean="0">
                <a:solidFill>
                  <a:schemeClr val="bg1"/>
                </a:solidFill>
                <a:effectLst>
                  <a:outerShdw blurRad="38100" dist="38100" dir="2700000" algn="tl">
                    <a:srgbClr val="000000"/>
                  </a:outerShdw>
                </a:effectLst>
                <a:latin typeface="Calibri" pitchFamily="34" charset="0"/>
              </a:rPr>
              <a:t>eavy </a:t>
            </a:r>
            <a:r>
              <a:rPr lang="en-GB" sz="2400" dirty="0" smtClean="0">
                <a:solidFill>
                  <a:srgbClr val="FFFF00"/>
                </a:solidFill>
                <a:effectLst>
                  <a:outerShdw blurRad="38100" dist="38100" dir="2700000" algn="tl">
                    <a:srgbClr val="000000"/>
                  </a:outerShdw>
                </a:effectLst>
                <a:latin typeface="Calibri" pitchFamily="34" charset="0"/>
              </a:rPr>
              <a:t>R</a:t>
            </a:r>
            <a:r>
              <a:rPr lang="en-GB" sz="2400" dirty="0" smtClean="0">
                <a:solidFill>
                  <a:schemeClr val="bg1"/>
                </a:solidFill>
                <a:effectLst>
                  <a:outerShdw blurRad="38100" dist="38100" dir="2700000" algn="tl">
                    <a:srgbClr val="000000"/>
                  </a:outerShdw>
                </a:effectLst>
                <a:latin typeface="Calibri" pitchFamily="34" charset="0"/>
              </a:rPr>
              <a:t>are </a:t>
            </a:r>
            <a:r>
              <a:rPr lang="en-GB" sz="2400" dirty="0" smtClean="0">
                <a:solidFill>
                  <a:srgbClr val="FFFF00"/>
                </a:solidFill>
                <a:effectLst>
                  <a:outerShdw blurRad="38100" dist="38100" dir="2700000" algn="tl">
                    <a:srgbClr val="000000"/>
                  </a:outerShdw>
                </a:effectLst>
                <a:latin typeface="Calibri" pitchFamily="34" charset="0"/>
              </a:rPr>
              <a:t>E</a:t>
            </a:r>
            <a:r>
              <a:rPr lang="en-GB" sz="2400" dirty="0" smtClean="0">
                <a:solidFill>
                  <a:schemeClr val="bg1"/>
                </a:solidFill>
                <a:effectLst>
                  <a:outerShdw blurRad="38100" dist="38100" dir="2700000" algn="tl">
                    <a:srgbClr val="000000"/>
                  </a:outerShdw>
                </a:effectLst>
                <a:latin typeface="Calibri" pitchFamily="34" charset="0"/>
              </a:rPr>
              <a:t>arth </a:t>
            </a:r>
            <a:r>
              <a:rPr lang="en-GB" sz="2400" dirty="0" smtClean="0">
                <a:solidFill>
                  <a:srgbClr val="FFFF00"/>
                </a:solidFill>
                <a:effectLst>
                  <a:outerShdw blurRad="38100" dist="38100" dir="2700000" algn="tl">
                    <a:srgbClr val="000000"/>
                  </a:outerShdw>
                </a:effectLst>
                <a:latin typeface="Calibri" pitchFamily="34" charset="0"/>
              </a:rPr>
              <a:t>E</a:t>
            </a:r>
            <a:r>
              <a:rPr lang="en-GB" sz="2400" dirty="0" smtClean="0">
                <a:solidFill>
                  <a:schemeClr val="bg1"/>
                </a:solidFill>
                <a:effectLst>
                  <a:outerShdw blurRad="38100" dist="38100" dir="2700000" algn="tl">
                    <a:srgbClr val="000000"/>
                  </a:outerShdw>
                </a:effectLst>
                <a:latin typeface="Calibri" pitchFamily="34" charset="0"/>
              </a:rPr>
              <a:t>lements (</a:t>
            </a:r>
            <a:r>
              <a:rPr lang="en-GB" sz="2400" dirty="0" smtClean="0">
                <a:solidFill>
                  <a:srgbClr val="FFFF00"/>
                </a:solidFill>
                <a:effectLst>
                  <a:outerShdw blurRad="38100" dist="38100" dir="2700000" algn="tl">
                    <a:srgbClr val="000000"/>
                  </a:outerShdw>
                </a:effectLst>
                <a:latin typeface="Calibri" pitchFamily="34" charset="0"/>
              </a:rPr>
              <a:t>HREE</a:t>
            </a:r>
            <a:r>
              <a:rPr lang="en-GB" sz="2400" dirty="0" smtClean="0">
                <a:solidFill>
                  <a:schemeClr val="bg1"/>
                </a:solidFill>
                <a:effectLst>
                  <a:outerShdw blurRad="38100" dist="38100" dir="2700000" algn="tl">
                    <a:srgbClr val="000000"/>
                  </a:outerShdw>
                </a:effectLst>
                <a:latin typeface="Calibri" pitchFamily="34" charset="0"/>
              </a:rPr>
              <a:t>) and </a:t>
            </a:r>
            <a:r>
              <a:rPr lang="en-GB" sz="2400" dirty="0" smtClean="0">
                <a:solidFill>
                  <a:srgbClr val="FFFF00"/>
                </a:solidFill>
                <a:effectLst>
                  <a:outerShdw blurRad="38100" dist="38100" dir="2700000" algn="tl">
                    <a:srgbClr val="000000"/>
                  </a:outerShdw>
                </a:effectLst>
                <a:latin typeface="Calibri" pitchFamily="34" charset="0"/>
              </a:rPr>
              <a:t>H</a:t>
            </a:r>
            <a:r>
              <a:rPr lang="en-GB" sz="2400" dirty="0" smtClean="0">
                <a:solidFill>
                  <a:schemeClr val="bg1"/>
                </a:solidFill>
                <a:effectLst>
                  <a:outerShdw blurRad="38100" dist="38100" dir="2700000" algn="tl">
                    <a:srgbClr val="000000"/>
                  </a:outerShdw>
                </a:effectLst>
                <a:latin typeface="Calibri" pitchFamily="34" charset="0"/>
              </a:rPr>
              <a:t>igh </a:t>
            </a:r>
            <a:r>
              <a:rPr lang="en-GB" sz="2400" dirty="0" smtClean="0">
                <a:solidFill>
                  <a:srgbClr val="FFFF00"/>
                </a:solidFill>
                <a:effectLst>
                  <a:outerShdw blurRad="38100" dist="38100" dir="2700000" algn="tl">
                    <a:srgbClr val="000000"/>
                  </a:outerShdw>
                </a:effectLst>
                <a:latin typeface="Calibri" pitchFamily="34" charset="0"/>
              </a:rPr>
              <a:t>F</a:t>
            </a:r>
            <a:r>
              <a:rPr lang="en-GB" sz="2400" dirty="0" smtClean="0">
                <a:solidFill>
                  <a:schemeClr val="bg1"/>
                </a:solidFill>
                <a:effectLst>
                  <a:outerShdw blurRad="38100" dist="38100" dir="2700000" algn="tl">
                    <a:srgbClr val="000000"/>
                  </a:outerShdw>
                </a:effectLst>
                <a:latin typeface="Calibri" pitchFamily="34" charset="0"/>
              </a:rPr>
              <a:t>ield </a:t>
            </a:r>
            <a:r>
              <a:rPr lang="en-GB" sz="2400" dirty="0" smtClean="0">
                <a:solidFill>
                  <a:srgbClr val="FFFF00"/>
                </a:solidFill>
                <a:effectLst>
                  <a:outerShdw blurRad="38100" dist="38100" dir="2700000" algn="tl">
                    <a:srgbClr val="000000"/>
                  </a:outerShdw>
                </a:effectLst>
                <a:latin typeface="Calibri" pitchFamily="34" charset="0"/>
              </a:rPr>
              <a:t>S</a:t>
            </a:r>
            <a:r>
              <a:rPr lang="en-GB" sz="2400" dirty="0" smtClean="0">
                <a:solidFill>
                  <a:schemeClr val="bg1"/>
                </a:solidFill>
                <a:effectLst>
                  <a:outerShdw blurRad="38100" dist="38100" dir="2700000" algn="tl">
                    <a:srgbClr val="000000"/>
                  </a:outerShdw>
                </a:effectLst>
                <a:latin typeface="Calibri" pitchFamily="34" charset="0"/>
              </a:rPr>
              <a:t>trength </a:t>
            </a:r>
            <a:r>
              <a:rPr lang="en-GB" sz="2400" dirty="0" smtClean="0">
                <a:solidFill>
                  <a:srgbClr val="FFFF00"/>
                </a:solidFill>
                <a:effectLst>
                  <a:outerShdw blurRad="38100" dist="38100" dir="2700000" algn="tl">
                    <a:srgbClr val="000000"/>
                  </a:outerShdw>
                </a:effectLst>
                <a:latin typeface="Calibri" pitchFamily="34" charset="0"/>
              </a:rPr>
              <a:t>E</a:t>
            </a:r>
            <a:r>
              <a:rPr lang="en-GB" sz="2400" dirty="0" smtClean="0">
                <a:solidFill>
                  <a:schemeClr val="bg1"/>
                </a:solidFill>
                <a:effectLst>
                  <a:outerShdw blurRad="38100" dist="38100" dir="2700000" algn="tl">
                    <a:srgbClr val="000000"/>
                  </a:outerShdw>
                </a:effectLst>
                <a:latin typeface="Calibri" pitchFamily="34" charset="0"/>
              </a:rPr>
              <a:t>lements (</a:t>
            </a:r>
            <a:r>
              <a:rPr lang="en-GB" sz="2400" dirty="0" smtClean="0">
                <a:solidFill>
                  <a:srgbClr val="FFFF00"/>
                </a:solidFill>
                <a:effectLst>
                  <a:outerShdw blurRad="38100" dist="38100" dir="2700000" algn="tl">
                    <a:srgbClr val="000000"/>
                  </a:outerShdw>
                </a:effectLst>
                <a:latin typeface="Calibri" pitchFamily="34" charset="0"/>
              </a:rPr>
              <a:t>HFSE</a:t>
            </a:r>
            <a:r>
              <a:rPr lang="en-GB" sz="2400" dirty="0" smtClean="0">
                <a:solidFill>
                  <a:schemeClr val="bg1"/>
                </a:solidFill>
                <a:effectLst>
                  <a:outerShdw blurRad="38100" dist="38100" dir="2700000" algn="tl">
                    <a:srgbClr val="000000"/>
                  </a:outerShdw>
                </a:effectLst>
                <a:latin typeface="Calibri" pitchFamily="34" charset="0"/>
              </a:rPr>
              <a:t>);</a:t>
            </a:r>
          </a:p>
          <a:p>
            <a:pPr marL="268288" indent="-268288">
              <a:buFontTx/>
              <a:buChar char="-"/>
              <a:defRPr/>
            </a:pPr>
            <a:r>
              <a:rPr lang="en-GB" sz="2400" dirty="0" smtClean="0">
                <a:solidFill>
                  <a:schemeClr val="bg1"/>
                </a:solidFill>
                <a:effectLst>
                  <a:outerShdw blurRad="38100" dist="38100" dir="2700000" algn="tl">
                    <a:srgbClr val="000000"/>
                  </a:outerShdw>
                </a:effectLst>
                <a:latin typeface="Calibri" pitchFamily="34" charset="0"/>
              </a:rPr>
              <a:t>Elevated Pb;</a:t>
            </a:r>
          </a:p>
          <a:p>
            <a:pPr marL="268288" indent="-268288">
              <a:defRPr/>
            </a:pPr>
            <a:r>
              <a:rPr lang="en-GB" sz="2400" dirty="0" smtClean="0">
                <a:solidFill>
                  <a:schemeClr val="bg1"/>
                </a:solidFill>
                <a:effectLst>
                  <a:outerShdw blurRad="38100" dist="38100" dir="2700000" algn="tl">
                    <a:srgbClr val="000000"/>
                  </a:outerShdw>
                </a:effectLst>
                <a:latin typeface="Calibri" pitchFamily="34" charset="0"/>
              </a:rPr>
              <a:t>- Typically radiogenic Sr, Pb, and unradiogenic Nd isotopic compositions.</a:t>
            </a:r>
          </a:p>
          <a:p>
            <a:pPr marL="268288" indent="-268288">
              <a:defRPr/>
            </a:pPr>
            <a:endParaRPr lang="en-GB" sz="900" dirty="0" smtClean="0">
              <a:solidFill>
                <a:schemeClr val="bg1"/>
              </a:solidFill>
              <a:effectLst>
                <a:outerShdw blurRad="38100" dist="38100" dir="2700000" algn="tl">
                  <a:srgbClr val="000000"/>
                </a:outerShdw>
              </a:effectLst>
              <a:latin typeface="Calibri" pitchFamily="34" charset="0"/>
            </a:endParaRPr>
          </a:p>
          <a:p>
            <a:pPr marL="268288" indent="-268288">
              <a:defRPr/>
            </a:pPr>
            <a:r>
              <a:rPr lang="en-GB" sz="2800" dirty="0" smtClean="0">
                <a:solidFill>
                  <a:srgbClr val="FFFF00"/>
                </a:solidFill>
                <a:effectLst>
                  <a:outerShdw blurRad="38100" dist="38100" dir="2700000" algn="tl">
                    <a:srgbClr val="000000"/>
                  </a:outerShdw>
                </a:effectLst>
                <a:latin typeface="Calibri" pitchFamily="34" charset="0"/>
              </a:rPr>
              <a:t>LILE?</a:t>
            </a:r>
            <a:r>
              <a:rPr lang="en-GB" sz="2800" dirty="0" smtClean="0">
                <a:solidFill>
                  <a:schemeClr val="bg1"/>
                </a:solidFill>
                <a:effectLst>
                  <a:outerShdw blurRad="38100" dist="38100" dir="2700000" algn="tl">
                    <a:srgbClr val="000000"/>
                  </a:outerShdw>
                </a:effectLst>
                <a:latin typeface="Calibri" pitchFamily="34" charset="0"/>
              </a:rPr>
              <a:t> = Cs, Rb, Sr, K, Ba, etc.</a:t>
            </a:r>
          </a:p>
          <a:p>
            <a:pPr marL="268288" indent="-268288">
              <a:defRPr/>
            </a:pPr>
            <a:r>
              <a:rPr lang="en-GB" sz="2800" dirty="0" smtClean="0">
                <a:solidFill>
                  <a:srgbClr val="FFFF00"/>
                </a:solidFill>
                <a:effectLst>
                  <a:outerShdw blurRad="38100" dist="38100" dir="2700000" algn="tl">
                    <a:srgbClr val="000000"/>
                  </a:outerShdw>
                </a:effectLst>
                <a:latin typeface="Calibri" pitchFamily="34" charset="0"/>
              </a:rPr>
              <a:t>HREE?</a:t>
            </a:r>
            <a:r>
              <a:rPr lang="en-GB" sz="2800" dirty="0" smtClean="0">
                <a:solidFill>
                  <a:schemeClr val="bg1"/>
                </a:solidFill>
                <a:effectLst>
                  <a:outerShdw blurRad="38100" dist="38100" dir="2700000" algn="tl">
                    <a:srgbClr val="000000"/>
                  </a:outerShdw>
                </a:effectLst>
                <a:latin typeface="Calibri" pitchFamily="34" charset="0"/>
              </a:rPr>
              <a:t> = Ho, Er, Yb, Lu</a:t>
            </a:r>
          </a:p>
          <a:p>
            <a:pPr marL="268288" indent="-268288">
              <a:defRPr/>
            </a:pPr>
            <a:r>
              <a:rPr lang="en-GB" sz="2800" dirty="0" smtClean="0">
                <a:solidFill>
                  <a:srgbClr val="FFFF00"/>
                </a:solidFill>
                <a:effectLst>
                  <a:outerShdw blurRad="38100" dist="38100" dir="2700000" algn="tl">
                    <a:srgbClr val="000000"/>
                  </a:outerShdw>
                </a:effectLst>
                <a:latin typeface="Calibri" pitchFamily="34" charset="0"/>
              </a:rPr>
              <a:t>HFSE?</a:t>
            </a:r>
            <a:r>
              <a:rPr lang="en-GB" sz="2800" dirty="0" smtClean="0">
                <a:solidFill>
                  <a:schemeClr val="bg1"/>
                </a:solidFill>
                <a:effectLst>
                  <a:outerShdw blurRad="38100" dist="38100" dir="2700000" algn="tl">
                    <a:srgbClr val="000000"/>
                  </a:outerShdw>
                </a:effectLst>
                <a:latin typeface="Calibri" pitchFamily="34" charset="0"/>
              </a:rPr>
              <a:t> = Ti, Nb, Ta, Zr, Hf</a:t>
            </a:r>
            <a:endParaRPr lang="en-GB" sz="2800" dirty="0">
              <a:solidFill>
                <a:schemeClr val="bg1"/>
              </a:solidFill>
              <a:effectLst>
                <a:outerShdw blurRad="38100" dist="38100" dir="2700000" algn="tl">
                  <a:srgbClr val="000000"/>
                </a:outerShdw>
              </a:effectLst>
              <a:latin typeface="Calibri" pitchFamily="34" charset="0"/>
            </a:endParaRPr>
          </a:p>
        </p:txBody>
      </p:sp>
      <p:sp>
        <p:nvSpPr>
          <p:cNvPr id="1223687" name="Text Box 7"/>
          <p:cNvSpPr txBox="1">
            <a:spLocks noChangeArrowheads="1"/>
          </p:cNvSpPr>
          <p:nvPr/>
        </p:nvSpPr>
        <p:spPr bwMode="auto">
          <a:xfrm>
            <a:off x="2775856" y="6313488"/>
            <a:ext cx="6304643" cy="304800"/>
          </a:xfrm>
          <a:prstGeom prst="rect">
            <a:avLst/>
          </a:prstGeom>
          <a:noFill/>
          <a:ln w="9525" algn="ctr">
            <a:noFill/>
            <a:miter lim="800000"/>
            <a:headEnd/>
            <a:tailEnd/>
          </a:ln>
          <a:effectLst/>
        </p:spPr>
        <p:txBody>
          <a:bodyPr wrap="square">
            <a:spAutoFit/>
          </a:bodyPr>
          <a:lstStyle/>
          <a:p>
            <a:pPr algn="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Kimura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2009 (Geochem</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err="1" smtClean="0">
                <a:solidFill>
                  <a:schemeClr val="bg1"/>
                </a:solidFill>
                <a:effectLst>
                  <a:outerShdw blurRad="38100" dist="38100" dir="2700000" algn="tl">
                    <a:srgbClr val="000000"/>
                  </a:outerShdw>
                </a:effectLst>
                <a:latin typeface="Calibri" pitchFamily="34" charset="0"/>
              </a:rPr>
              <a:t>Geophys</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err="1" smtClean="0">
                <a:solidFill>
                  <a:schemeClr val="bg1"/>
                </a:solidFill>
                <a:effectLst>
                  <a:outerShdw blurRad="38100" dist="38100" dir="2700000" algn="tl">
                    <a:srgbClr val="000000"/>
                  </a:outerShdw>
                </a:effectLst>
                <a:latin typeface="Calibri" pitchFamily="34" charset="0"/>
              </a:rPr>
              <a:t>Geosyst</a:t>
            </a:r>
            <a:r>
              <a:rPr lang="en-GB" sz="1400" dirty="0" smtClean="0">
                <a:solidFill>
                  <a:schemeClr val="bg1"/>
                </a:solidFill>
                <a:effectLst>
                  <a:outerShdw blurRad="38100" dist="38100" dir="2700000" algn="tl">
                    <a:srgbClr val="000000"/>
                  </a:outerShdw>
                </a:effectLst>
                <a:latin typeface="Calibri" pitchFamily="34" charset="0"/>
              </a:rPr>
              <a:t>., 10, </a:t>
            </a:r>
            <a:r>
              <a:rPr lang="en-GB" sz="1400" dirty="0" smtClean="0">
                <a:solidFill>
                  <a:schemeClr val="bg1"/>
                </a:solidFill>
                <a:effectLst>
                  <a:outerShdw blurRad="38100" dist="38100" dir="2700000" algn="tl">
                    <a:srgbClr val="000000"/>
                  </a:outerShdw>
                </a:effectLst>
                <a:latin typeface="Calibri" pitchFamily="34" charset="0"/>
              </a:rPr>
              <a:t>doi:10.1029/2008GC002217)</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3684"/>
                                        </p:tgtEl>
                                        <p:attrNameLst>
                                          <p:attrName>style.visibility</p:attrName>
                                        </p:attrNameLst>
                                      </p:cBhvr>
                                      <p:to>
                                        <p:strVal val="visible"/>
                                      </p:to>
                                    </p:set>
                                    <p:animEffect transition="in" filter="fade">
                                      <p:cBhvr>
                                        <p:cTn id="7" dur="500"/>
                                        <p:tgtEl>
                                          <p:spTgt spid="12236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3685">
                                            <p:txEl>
                                              <p:pRg st="0" end="0"/>
                                            </p:txEl>
                                          </p:spTgt>
                                        </p:tgtEl>
                                        <p:attrNameLst>
                                          <p:attrName>style.visibility</p:attrName>
                                        </p:attrNameLst>
                                      </p:cBhvr>
                                      <p:to>
                                        <p:strVal val="visible"/>
                                      </p:to>
                                    </p:set>
                                    <p:animEffect transition="in" filter="fade">
                                      <p:cBhvr>
                                        <p:cTn id="12" dur="500"/>
                                        <p:tgtEl>
                                          <p:spTgt spid="122368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3685">
                                            <p:txEl>
                                              <p:pRg st="2" end="2"/>
                                            </p:txEl>
                                          </p:spTgt>
                                        </p:tgtEl>
                                        <p:attrNameLst>
                                          <p:attrName>style.visibility</p:attrName>
                                        </p:attrNameLst>
                                      </p:cBhvr>
                                      <p:to>
                                        <p:strVal val="visible"/>
                                      </p:to>
                                    </p:set>
                                    <p:animEffect transition="in" filter="fade">
                                      <p:cBhvr>
                                        <p:cTn id="17" dur="500"/>
                                        <p:tgtEl>
                                          <p:spTgt spid="122368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3685">
                                            <p:txEl>
                                              <p:pRg st="3" end="3"/>
                                            </p:txEl>
                                          </p:spTgt>
                                        </p:tgtEl>
                                        <p:attrNameLst>
                                          <p:attrName>style.visibility</p:attrName>
                                        </p:attrNameLst>
                                      </p:cBhvr>
                                      <p:to>
                                        <p:strVal val="visible"/>
                                      </p:to>
                                    </p:set>
                                    <p:animEffect transition="in" filter="fade">
                                      <p:cBhvr>
                                        <p:cTn id="22" dur="500"/>
                                        <p:tgtEl>
                                          <p:spTgt spid="122368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3685">
                                            <p:txEl>
                                              <p:pRg st="4" end="4"/>
                                            </p:txEl>
                                          </p:spTgt>
                                        </p:tgtEl>
                                        <p:attrNameLst>
                                          <p:attrName>style.visibility</p:attrName>
                                        </p:attrNameLst>
                                      </p:cBhvr>
                                      <p:to>
                                        <p:strVal val="visible"/>
                                      </p:to>
                                    </p:set>
                                    <p:animEffect transition="in" filter="fade">
                                      <p:cBhvr>
                                        <p:cTn id="27" dur="500"/>
                                        <p:tgtEl>
                                          <p:spTgt spid="122368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23685">
                                            <p:txEl>
                                              <p:pRg st="5" end="5"/>
                                            </p:txEl>
                                          </p:spTgt>
                                        </p:tgtEl>
                                        <p:attrNameLst>
                                          <p:attrName>style.visibility</p:attrName>
                                        </p:attrNameLst>
                                      </p:cBhvr>
                                      <p:to>
                                        <p:strVal val="visible"/>
                                      </p:to>
                                    </p:set>
                                    <p:animEffect transition="in" filter="fade">
                                      <p:cBhvr>
                                        <p:cTn id="32" dur="500"/>
                                        <p:tgtEl>
                                          <p:spTgt spid="122368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23685">
                                            <p:txEl>
                                              <p:pRg st="7" end="7"/>
                                            </p:txEl>
                                          </p:spTgt>
                                        </p:tgtEl>
                                        <p:attrNameLst>
                                          <p:attrName>style.visibility</p:attrName>
                                        </p:attrNameLst>
                                      </p:cBhvr>
                                      <p:to>
                                        <p:strVal val="visible"/>
                                      </p:to>
                                    </p:set>
                                    <p:animEffect transition="in" filter="fade">
                                      <p:cBhvr>
                                        <p:cTn id="37" dur="500"/>
                                        <p:tgtEl>
                                          <p:spTgt spid="122368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23685">
                                            <p:txEl>
                                              <p:pRg st="8" end="8"/>
                                            </p:txEl>
                                          </p:spTgt>
                                        </p:tgtEl>
                                        <p:attrNameLst>
                                          <p:attrName>style.visibility</p:attrName>
                                        </p:attrNameLst>
                                      </p:cBhvr>
                                      <p:to>
                                        <p:strVal val="visible"/>
                                      </p:to>
                                    </p:set>
                                    <p:animEffect transition="in" filter="fade">
                                      <p:cBhvr>
                                        <p:cTn id="42" dur="500"/>
                                        <p:tgtEl>
                                          <p:spTgt spid="122368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23685">
                                            <p:txEl>
                                              <p:pRg st="9" end="9"/>
                                            </p:txEl>
                                          </p:spTgt>
                                        </p:tgtEl>
                                        <p:attrNameLst>
                                          <p:attrName>style.visibility</p:attrName>
                                        </p:attrNameLst>
                                      </p:cBhvr>
                                      <p:to>
                                        <p:strVal val="visible"/>
                                      </p:to>
                                    </p:set>
                                    <p:animEffect transition="in" filter="fade">
                                      <p:cBhvr>
                                        <p:cTn id="47" dur="500"/>
                                        <p:tgtEl>
                                          <p:spTgt spid="1223685">
                                            <p:txEl>
                                              <p:pRg st="9" end="9"/>
                                            </p:txEl>
                                          </p:spTgt>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223687"/>
                                        </p:tgtEl>
                                        <p:attrNameLst>
                                          <p:attrName>style.visibility</p:attrName>
                                        </p:attrNameLst>
                                      </p:cBhvr>
                                      <p:to>
                                        <p:strVal val="visible"/>
                                      </p:to>
                                    </p:set>
                                    <p:animEffect transition="in" filter="fade">
                                      <p:cBhvr>
                                        <p:cTn id="51" dur="500"/>
                                        <p:tgtEl>
                                          <p:spTgt spid="1223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3684" grpId="0"/>
      <p:bldP spid="1223685" grpId="0" build="p"/>
      <p:bldP spid="122368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547"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60548" name="Text Box 4"/>
          <p:cNvSpPr txBox="1">
            <a:spLocks noChangeArrowheads="1"/>
          </p:cNvSpPr>
          <p:nvPr/>
        </p:nvSpPr>
        <p:spPr bwMode="auto">
          <a:xfrm>
            <a:off x="342900" y="1100138"/>
            <a:ext cx="8458200" cy="5386090"/>
          </a:xfrm>
          <a:prstGeom prst="rect">
            <a:avLst/>
          </a:prstGeom>
          <a:noFill/>
          <a:ln w="9525" algn="ctr">
            <a:noFill/>
            <a:miter lim="800000"/>
            <a:headEnd/>
            <a:tailEnd/>
          </a:ln>
          <a:effectLst/>
        </p:spPr>
        <p:txBody>
          <a:bodyPr wrap="square">
            <a:spAutoFit/>
          </a:bodyPr>
          <a:lstStyle/>
          <a:p>
            <a:pPr>
              <a:defRPr/>
            </a:pPr>
            <a:r>
              <a:rPr lang="en-GB" sz="2400" smtClean="0">
                <a:solidFill>
                  <a:srgbClr val="FFFF00"/>
                </a:solidFill>
                <a:effectLst>
                  <a:outerShdw blurRad="38100" dist="38100" dir="2700000" algn="tl">
                    <a:srgbClr val="000000"/>
                  </a:outerShdw>
                </a:effectLst>
                <a:latin typeface="Calibri" pitchFamily="34" charset="0"/>
              </a:rPr>
              <a:t>These geochemical characteristics have been attributed to the melting of depleted mantle peridotite by the fluxing of fluids or melts derived from subducting oceanic crust.</a:t>
            </a:r>
          </a:p>
          <a:p>
            <a:pPr>
              <a:defRPr/>
            </a:pPr>
            <a:endParaRPr lang="en-GB" sz="900" smtClean="0">
              <a:solidFill>
                <a:srgbClr val="FFFF00"/>
              </a:solidFill>
              <a:effectLst>
                <a:outerShdw blurRad="38100" dist="38100" dir="2700000" algn="tl">
                  <a:srgbClr val="000000"/>
                </a:outerShdw>
              </a:effectLst>
              <a:latin typeface="Calibri" pitchFamily="34" charset="0"/>
            </a:endParaRPr>
          </a:p>
          <a:p>
            <a:pPr>
              <a:defRPr/>
            </a:pPr>
            <a:r>
              <a:rPr lang="en-GB" sz="2400" smtClean="0">
                <a:solidFill>
                  <a:schemeClr val="bg1"/>
                </a:solidFill>
                <a:effectLst>
                  <a:outerShdw blurRad="38100" dist="38100" dir="2700000" algn="tl">
                    <a:srgbClr val="000000"/>
                  </a:outerShdw>
                </a:effectLst>
                <a:latin typeface="Calibri" pitchFamily="34" charset="0"/>
              </a:rPr>
              <a:t>The difference in contributions from the subducted slab found among various arcs appears to be mostly controlled by thermal structure:</a:t>
            </a:r>
          </a:p>
          <a:p>
            <a:pPr>
              <a:defRPr/>
            </a:pPr>
            <a:endParaRPr lang="en-GB" sz="900" smtClean="0">
              <a:solidFill>
                <a:schemeClr val="bg1"/>
              </a:solidFill>
              <a:effectLst>
                <a:outerShdw blurRad="38100" dist="38100" dir="2700000" algn="tl">
                  <a:srgbClr val="000000"/>
                </a:outerShdw>
              </a:effectLst>
              <a:latin typeface="Calibri" pitchFamily="34" charset="0"/>
            </a:endParaRPr>
          </a:p>
          <a:p>
            <a:pPr algn="ctr">
              <a:defRPr/>
            </a:pPr>
            <a:r>
              <a:rPr lang="en-GB" sz="2800" smtClean="0">
                <a:solidFill>
                  <a:srgbClr val="FFFF00"/>
                </a:solidFill>
                <a:effectLst>
                  <a:outerShdw blurRad="38100" dist="38100" dir="2700000" algn="tl">
                    <a:srgbClr val="000000"/>
                  </a:outerShdw>
                </a:effectLst>
                <a:latin typeface="Calibri" pitchFamily="34" charset="0"/>
              </a:rPr>
              <a:t>Cold slabs yield fluids, hot slabs yield melts.</a:t>
            </a:r>
          </a:p>
          <a:p>
            <a:pPr>
              <a:defRPr/>
            </a:pPr>
            <a:endParaRPr lang="en-GB" sz="1000" smtClean="0">
              <a:solidFill>
                <a:srgbClr val="FFFF00"/>
              </a:solidFill>
              <a:effectLst>
                <a:outerShdw blurRad="38100" dist="38100" dir="2700000" algn="tl">
                  <a:srgbClr val="000000"/>
                </a:outerShdw>
              </a:effectLst>
              <a:latin typeface="Calibri" pitchFamily="34" charset="0"/>
            </a:endParaRPr>
          </a:p>
          <a:p>
            <a:pPr>
              <a:defRPr/>
            </a:pPr>
            <a:r>
              <a:rPr lang="en-GB" sz="2400" smtClean="0">
                <a:solidFill>
                  <a:schemeClr val="bg1"/>
                </a:solidFill>
                <a:effectLst>
                  <a:outerShdw blurRad="38100" dist="38100" dir="2700000" algn="tl">
                    <a:srgbClr val="000000"/>
                  </a:outerShdw>
                </a:effectLst>
                <a:latin typeface="Calibri" pitchFamily="34" charset="0"/>
              </a:rPr>
              <a:t>The origin of arc lavas is related to:</a:t>
            </a:r>
          </a:p>
          <a:p>
            <a:pPr>
              <a:defRPr/>
            </a:pPr>
            <a:r>
              <a:rPr lang="en-GB" sz="2400" smtClean="0">
                <a:solidFill>
                  <a:schemeClr val="bg1"/>
                </a:solidFill>
                <a:effectLst>
                  <a:outerShdw blurRad="38100" dist="38100" dir="2700000" algn="tl">
                    <a:srgbClr val="000000"/>
                  </a:outerShdw>
                </a:effectLst>
                <a:latin typeface="Calibri" pitchFamily="34" charset="0"/>
              </a:rPr>
              <a:t>- Melting of mantle wedge metasomatized by slab-derived fluid or melt or</a:t>
            </a:r>
          </a:p>
          <a:p>
            <a:pPr>
              <a:buFontTx/>
              <a:buChar char="-"/>
              <a:defRPr/>
            </a:pPr>
            <a:r>
              <a:rPr lang="en-GB" sz="2400" smtClean="0">
                <a:solidFill>
                  <a:schemeClr val="bg1"/>
                </a:solidFill>
                <a:effectLst>
                  <a:outerShdw blurRad="38100" dist="38100" dir="2700000" algn="tl">
                    <a:srgbClr val="000000"/>
                  </a:outerShdw>
                </a:effectLst>
                <a:latin typeface="Calibri" pitchFamily="34" charset="0"/>
              </a:rPr>
              <a:t>Direct supply of felsic melt from eclogitic slab melting.</a:t>
            </a:r>
          </a:p>
          <a:p>
            <a:pPr>
              <a:buFontTx/>
              <a:buChar char="-"/>
              <a:defRPr/>
            </a:pPr>
            <a:r>
              <a:rPr lang="en-GB" sz="2400" smtClean="0">
                <a:solidFill>
                  <a:srgbClr val="FFFF00"/>
                </a:solidFill>
                <a:effectLst>
                  <a:outerShdw blurRad="38100" dist="38100" dir="2700000" algn="tl">
                    <a:srgbClr val="000000"/>
                  </a:outerShdw>
                </a:effectLst>
                <a:latin typeface="Calibri" pitchFamily="34" charset="0"/>
              </a:rPr>
              <a:t>Combined slab fluid and melt fluxes have also been proposed to explain geochemical variations along or across magmatic arcs.</a:t>
            </a:r>
            <a:endParaRPr lang="en-GB" sz="2400">
              <a:solidFill>
                <a:srgbClr val="FFFF00"/>
              </a:solidFill>
              <a:effectLst>
                <a:outerShdw blurRad="38100" dist="38100" dir="2700000" algn="tl">
                  <a:srgbClr val="000000"/>
                </a:outerShdw>
              </a:effectLst>
              <a:latin typeface="Calibri" pitchFamily="34" charset="0"/>
            </a:endParaRPr>
          </a:p>
        </p:txBody>
      </p:sp>
      <p:sp>
        <p:nvSpPr>
          <p:cNvPr id="1260550"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smtClean="0">
                <a:solidFill>
                  <a:schemeClr val="bg1"/>
                </a:solidFill>
                <a:effectLst>
                  <a:outerShdw blurRad="38100" dist="38100" dir="2700000" algn="tl">
                    <a:srgbClr val="000000"/>
                  </a:outerShdw>
                </a:effectLst>
                <a:latin typeface="Calibri" pitchFamily="34" charset="0"/>
              </a:rPr>
              <a:t>What type of magmas are produced?</a:t>
            </a:r>
            <a:endParaRPr lang="en-GB" sz="3200" i="1">
              <a:solidFill>
                <a:schemeClr val="bg1"/>
              </a:solidFill>
              <a:effectLst>
                <a:outerShdw blurRad="38100" dist="38100" dir="2700000" algn="tl">
                  <a:srgbClr val="000000"/>
                </a:outerShdw>
              </a:effectLst>
              <a:latin typeface="Calibri" pitchFamily="34" charset="0"/>
            </a:endParaRPr>
          </a:p>
        </p:txBody>
      </p:sp>
      <p:sp>
        <p:nvSpPr>
          <p:cNvPr id="6" name="Text Box 7"/>
          <p:cNvSpPr txBox="1">
            <a:spLocks noChangeArrowheads="1"/>
          </p:cNvSpPr>
          <p:nvPr/>
        </p:nvSpPr>
        <p:spPr bwMode="auto">
          <a:xfrm>
            <a:off x="2775856" y="6313488"/>
            <a:ext cx="6304643" cy="304800"/>
          </a:xfrm>
          <a:prstGeom prst="rect">
            <a:avLst/>
          </a:prstGeom>
          <a:noFill/>
          <a:ln w="9525" algn="ctr">
            <a:noFill/>
            <a:miter lim="800000"/>
            <a:headEnd/>
            <a:tailEnd/>
          </a:ln>
          <a:effectLst/>
        </p:spPr>
        <p:txBody>
          <a:bodyPr wrap="square">
            <a:spAutoFit/>
          </a:bodyPr>
          <a:lstStyle/>
          <a:p>
            <a:pPr algn="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Kimura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2009 (Geochem</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err="1" smtClean="0">
                <a:solidFill>
                  <a:schemeClr val="bg1"/>
                </a:solidFill>
                <a:effectLst>
                  <a:outerShdw blurRad="38100" dist="38100" dir="2700000" algn="tl">
                    <a:srgbClr val="000000"/>
                  </a:outerShdw>
                </a:effectLst>
                <a:latin typeface="Calibri" pitchFamily="34" charset="0"/>
              </a:rPr>
              <a:t>Geophys</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err="1" smtClean="0">
                <a:solidFill>
                  <a:schemeClr val="bg1"/>
                </a:solidFill>
                <a:effectLst>
                  <a:outerShdw blurRad="38100" dist="38100" dir="2700000" algn="tl">
                    <a:srgbClr val="000000"/>
                  </a:outerShdw>
                </a:effectLst>
                <a:latin typeface="Calibri" pitchFamily="34" charset="0"/>
              </a:rPr>
              <a:t>Geosyst</a:t>
            </a:r>
            <a:r>
              <a:rPr lang="en-GB" sz="1400" dirty="0" smtClean="0">
                <a:solidFill>
                  <a:schemeClr val="bg1"/>
                </a:solidFill>
                <a:effectLst>
                  <a:outerShdw blurRad="38100" dist="38100" dir="2700000" algn="tl">
                    <a:srgbClr val="000000"/>
                  </a:outerShdw>
                </a:effectLst>
                <a:latin typeface="Calibri" pitchFamily="34" charset="0"/>
              </a:rPr>
              <a:t>., 10, </a:t>
            </a:r>
            <a:r>
              <a:rPr lang="en-GB" sz="1400" dirty="0" smtClean="0">
                <a:solidFill>
                  <a:schemeClr val="bg1"/>
                </a:solidFill>
                <a:effectLst>
                  <a:outerShdw blurRad="38100" dist="38100" dir="2700000" algn="tl">
                    <a:srgbClr val="000000"/>
                  </a:outerShdw>
                </a:effectLst>
                <a:latin typeface="Calibri" pitchFamily="34" charset="0"/>
              </a:rPr>
              <a:t>doi:10.1029/2008GC002217)</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0548">
                                            <p:txEl>
                                              <p:pRg st="0" end="0"/>
                                            </p:txEl>
                                          </p:spTgt>
                                        </p:tgtEl>
                                        <p:attrNameLst>
                                          <p:attrName>style.visibility</p:attrName>
                                        </p:attrNameLst>
                                      </p:cBhvr>
                                      <p:to>
                                        <p:strVal val="visible"/>
                                      </p:to>
                                    </p:set>
                                    <p:animEffect transition="in" filter="fade">
                                      <p:cBhvr>
                                        <p:cTn id="7" dur="500"/>
                                        <p:tgtEl>
                                          <p:spTgt spid="12605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0548">
                                            <p:txEl>
                                              <p:pRg st="2" end="2"/>
                                            </p:txEl>
                                          </p:spTgt>
                                        </p:tgtEl>
                                        <p:attrNameLst>
                                          <p:attrName>style.visibility</p:attrName>
                                        </p:attrNameLst>
                                      </p:cBhvr>
                                      <p:to>
                                        <p:strVal val="visible"/>
                                      </p:to>
                                    </p:set>
                                    <p:animEffect transition="in" filter="fade">
                                      <p:cBhvr>
                                        <p:cTn id="12" dur="500"/>
                                        <p:tgtEl>
                                          <p:spTgt spid="12605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60548">
                                            <p:txEl>
                                              <p:pRg st="4" end="4"/>
                                            </p:txEl>
                                          </p:spTgt>
                                        </p:tgtEl>
                                        <p:attrNameLst>
                                          <p:attrName>style.visibility</p:attrName>
                                        </p:attrNameLst>
                                      </p:cBhvr>
                                      <p:to>
                                        <p:strVal val="visible"/>
                                      </p:to>
                                    </p:set>
                                    <p:animEffect transition="in" filter="fade">
                                      <p:cBhvr>
                                        <p:cTn id="17" dur="500"/>
                                        <p:tgtEl>
                                          <p:spTgt spid="126054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60548">
                                            <p:txEl>
                                              <p:pRg st="6" end="6"/>
                                            </p:txEl>
                                          </p:spTgt>
                                        </p:tgtEl>
                                        <p:attrNameLst>
                                          <p:attrName>style.visibility</p:attrName>
                                        </p:attrNameLst>
                                      </p:cBhvr>
                                      <p:to>
                                        <p:strVal val="visible"/>
                                      </p:to>
                                    </p:set>
                                    <p:animEffect transition="in" filter="fade">
                                      <p:cBhvr>
                                        <p:cTn id="22" dur="500"/>
                                        <p:tgtEl>
                                          <p:spTgt spid="126054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60548">
                                            <p:txEl>
                                              <p:pRg st="7" end="7"/>
                                            </p:txEl>
                                          </p:spTgt>
                                        </p:tgtEl>
                                        <p:attrNameLst>
                                          <p:attrName>style.visibility</p:attrName>
                                        </p:attrNameLst>
                                      </p:cBhvr>
                                      <p:to>
                                        <p:strVal val="visible"/>
                                      </p:to>
                                    </p:set>
                                    <p:animEffect transition="in" filter="fade">
                                      <p:cBhvr>
                                        <p:cTn id="27" dur="500"/>
                                        <p:tgtEl>
                                          <p:spTgt spid="126054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60548">
                                            <p:txEl>
                                              <p:pRg st="8" end="8"/>
                                            </p:txEl>
                                          </p:spTgt>
                                        </p:tgtEl>
                                        <p:attrNameLst>
                                          <p:attrName>style.visibility</p:attrName>
                                        </p:attrNameLst>
                                      </p:cBhvr>
                                      <p:to>
                                        <p:strVal val="visible"/>
                                      </p:to>
                                    </p:set>
                                    <p:animEffect transition="in" filter="fade">
                                      <p:cBhvr>
                                        <p:cTn id="32" dur="500"/>
                                        <p:tgtEl>
                                          <p:spTgt spid="1260548">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60548">
                                            <p:txEl>
                                              <p:pRg st="9" end="9"/>
                                            </p:txEl>
                                          </p:spTgt>
                                        </p:tgtEl>
                                        <p:attrNameLst>
                                          <p:attrName>style.visibility</p:attrName>
                                        </p:attrNameLst>
                                      </p:cBhvr>
                                      <p:to>
                                        <p:strVal val="visible"/>
                                      </p:to>
                                    </p:set>
                                    <p:animEffect transition="in" filter="fade">
                                      <p:cBhvr>
                                        <p:cTn id="37" dur="500"/>
                                        <p:tgtEl>
                                          <p:spTgt spid="126054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0548"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62596" name="Text Box 4"/>
          <p:cNvSpPr txBox="1">
            <a:spLocks noChangeArrowheads="1"/>
          </p:cNvSpPr>
          <p:nvPr/>
        </p:nvSpPr>
        <p:spPr bwMode="auto">
          <a:xfrm>
            <a:off x="342900" y="1100138"/>
            <a:ext cx="8458200" cy="5016758"/>
          </a:xfrm>
          <a:prstGeom prst="rect">
            <a:avLst/>
          </a:prstGeom>
          <a:noFill/>
          <a:ln w="9525" algn="ctr">
            <a:noFill/>
            <a:miter lim="800000"/>
            <a:headEnd/>
            <a:tailEnd/>
          </a:ln>
          <a:effectLst/>
        </p:spPr>
        <p:txBody>
          <a:bodyPr wrap="square">
            <a:spAutoFit/>
          </a:bodyPr>
          <a:lstStyle/>
          <a:p>
            <a:pPr>
              <a:defRPr/>
            </a:pPr>
            <a:r>
              <a:rPr lang="en-GB" sz="2400" smtClean="0">
                <a:solidFill>
                  <a:srgbClr val="FFFF00"/>
                </a:solidFill>
                <a:effectLst>
                  <a:outerShdw blurRad="38100" dist="38100" dir="2700000" algn="tl">
                    <a:srgbClr val="000000"/>
                  </a:outerShdw>
                </a:effectLst>
                <a:latin typeface="Calibri" pitchFamily="34" charset="0"/>
              </a:rPr>
              <a:t>It is possible to say that:</a:t>
            </a:r>
          </a:p>
          <a:p>
            <a:pPr>
              <a:defRPr/>
            </a:pPr>
            <a:endParaRPr lang="en-GB" sz="1400" smtClean="0">
              <a:solidFill>
                <a:srgbClr val="FFFF00"/>
              </a:solidFill>
              <a:effectLst>
                <a:outerShdw blurRad="38100" dist="38100" dir="2700000" algn="tl">
                  <a:srgbClr val="000000"/>
                </a:outerShdw>
              </a:effectLst>
              <a:latin typeface="Calibri" pitchFamily="34" charset="0"/>
            </a:endParaRPr>
          </a:p>
          <a:p>
            <a:pPr>
              <a:defRPr/>
            </a:pPr>
            <a:r>
              <a:rPr lang="en-GB" sz="2400" smtClean="0">
                <a:solidFill>
                  <a:schemeClr val="bg1"/>
                </a:solidFill>
                <a:effectLst>
                  <a:outerShdw blurRad="38100" dist="38100" dir="2700000" algn="tl">
                    <a:srgbClr val="000000"/>
                  </a:outerShdw>
                </a:effectLst>
                <a:latin typeface="Calibri" pitchFamily="34" charset="0"/>
              </a:rPr>
              <a:t>Two major but contrasting proposals exist to explain arc magma genesis.</a:t>
            </a:r>
          </a:p>
          <a:p>
            <a:pPr>
              <a:defRPr/>
            </a:pPr>
            <a:endParaRPr lang="en-GB" sz="1400" smtClean="0">
              <a:solidFill>
                <a:schemeClr val="bg1"/>
              </a:solidFill>
              <a:effectLst>
                <a:outerShdw blurRad="38100" dist="38100" dir="2700000" algn="tl">
                  <a:srgbClr val="000000"/>
                </a:outerShdw>
              </a:effectLst>
              <a:latin typeface="Calibri" pitchFamily="34" charset="0"/>
            </a:endParaRPr>
          </a:p>
          <a:p>
            <a:pPr>
              <a:defRPr/>
            </a:pPr>
            <a:r>
              <a:rPr lang="en-GB" sz="2400" smtClean="0">
                <a:solidFill>
                  <a:schemeClr val="bg1"/>
                </a:solidFill>
                <a:effectLst>
                  <a:outerShdw blurRad="38100" dist="38100" dir="2700000" algn="tl">
                    <a:srgbClr val="000000"/>
                  </a:outerShdw>
                </a:effectLst>
                <a:latin typeface="Calibri" pitchFamily="34" charset="0"/>
              </a:rPr>
              <a:t>The first invokes the </a:t>
            </a:r>
            <a:r>
              <a:rPr lang="en-GB" sz="2400" smtClean="0">
                <a:solidFill>
                  <a:srgbClr val="FFFF00"/>
                </a:solidFill>
                <a:effectLst>
                  <a:outerShdw blurRad="38100" dist="38100" dir="2700000" algn="tl">
                    <a:srgbClr val="000000"/>
                  </a:outerShdw>
                </a:effectLst>
                <a:latin typeface="Calibri" pitchFamily="34" charset="0"/>
              </a:rPr>
              <a:t>dehydration of oceanic plate slab</a:t>
            </a:r>
            <a:r>
              <a:rPr lang="en-GB" sz="2400" smtClean="0">
                <a:solidFill>
                  <a:schemeClr val="bg1"/>
                </a:solidFill>
                <a:effectLst>
                  <a:outerShdw blurRad="38100" dist="38100" dir="2700000" algn="tl">
                    <a:srgbClr val="000000"/>
                  </a:outerShdw>
                </a:effectLst>
                <a:latin typeface="Calibri" pitchFamily="34" charset="0"/>
              </a:rPr>
              <a:t> whereas the other predicts </a:t>
            </a:r>
            <a:r>
              <a:rPr lang="en-GB" sz="2400" smtClean="0">
                <a:solidFill>
                  <a:srgbClr val="FFFF00"/>
                </a:solidFill>
                <a:effectLst>
                  <a:outerShdw blurRad="38100" dist="38100" dir="2700000" algn="tl">
                    <a:srgbClr val="000000"/>
                  </a:outerShdw>
                </a:effectLst>
                <a:latin typeface="Calibri" pitchFamily="34" charset="0"/>
              </a:rPr>
              <a:t>direct melting of the slab</a:t>
            </a:r>
            <a:r>
              <a:rPr lang="en-GB" sz="2400" smtClean="0">
                <a:solidFill>
                  <a:schemeClr val="bg1"/>
                </a:solidFill>
                <a:effectLst>
                  <a:outerShdw blurRad="38100" dist="38100" dir="2700000" algn="tl">
                    <a:srgbClr val="000000"/>
                  </a:outerShdw>
                </a:effectLst>
                <a:latin typeface="Calibri" pitchFamily="34" charset="0"/>
              </a:rPr>
              <a:t>.</a:t>
            </a:r>
          </a:p>
          <a:p>
            <a:pPr>
              <a:defRPr/>
            </a:pPr>
            <a:endParaRPr lang="en-GB" sz="1400" smtClean="0">
              <a:solidFill>
                <a:schemeClr val="bg1"/>
              </a:solidFill>
              <a:effectLst>
                <a:outerShdw blurRad="38100" dist="38100" dir="2700000" algn="tl">
                  <a:srgbClr val="000000"/>
                </a:outerShdw>
              </a:effectLst>
              <a:latin typeface="Calibri" pitchFamily="34" charset="0"/>
            </a:endParaRPr>
          </a:p>
          <a:p>
            <a:pPr>
              <a:defRPr/>
            </a:pPr>
            <a:r>
              <a:rPr lang="en-GB" sz="2400" smtClean="0">
                <a:solidFill>
                  <a:schemeClr val="bg1"/>
                </a:solidFill>
                <a:effectLst>
                  <a:outerShdw blurRad="38100" dist="38100" dir="2700000" algn="tl">
                    <a:srgbClr val="000000"/>
                  </a:outerShdw>
                </a:effectLst>
                <a:latin typeface="Calibri" pitchFamily="34" charset="0"/>
              </a:rPr>
              <a:t>The fundamental control appears to be the pressure-temperature path of the subducting slab.</a:t>
            </a:r>
          </a:p>
          <a:p>
            <a:pPr>
              <a:defRPr/>
            </a:pPr>
            <a:endParaRPr lang="en-GB" sz="1400" smtClean="0">
              <a:solidFill>
                <a:schemeClr val="bg1"/>
              </a:solidFill>
              <a:effectLst>
                <a:outerShdw blurRad="38100" dist="38100" dir="2700000" algn="tl">
                  <a:srgbClr val="000000"/>
                </a:outerShdw>
              </a:effectLst>
              <a:latin typeface="Calibri" pitchFamily="34" charset="0"/>
            </a:endParaRPr>
          </a:p>
          <a:p>
            <a:pPr>
              <a:defRPr/>
            </a:pPr>
            <a:r>
              <a:rPr lang="en-GB" sz="2400" smtClean="0">
                <a:solidFill>
                  <a:srgbClr val="FFFF00"/>
                </a:solidFill>
                <a:effectLst>
                  <a:outerShdw blurRad="38100" dist="38100" dir="2700000" algn="tl">
                    <a:srgbClr val="000000"/>
                  </a:outerShdw>
                </a:effectLst>
                <a:latin typeface="Calibri" pitchFamily="34" charset="0"/>
              </a:rPr>
              <a:t>In these models with an isoviscous mantle wedge, subduction of old and cold oceanic plate leads to low slab surface temperature. Subduction of young and hot oceanic crust results in higher slab surface temperatures.</a:t>
            </a:r>
            <a:endParaRPr lang="en-GB" sz="2400">
              <a:solidFill>
                <a:srgbClr val="FFFF00"/>
              </a:solidFill>
              <a:effectLst>
                <a:outerShdw blurRad="38100" dist="38100" dir="2700000" algn="tl">
                  <a:srgbClr val="000000"/>
                </a:outerShdw>
              </a:effectLst>
              <a:latin typeface="Calibri" pitchFamily="34" charset="0"/>
            </a:endParaRP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smtClean="0">
                <a:solidFill>
                  <a:schemeClr val="bg1"/>
                </a:solidFill>
                <a:effectLst>
                  <a:outerShdw blurRad="38100" dist="38100" dir="2700000" algn="tl">
                    <a:srgbClr val="000000"/>
                  </a:outerShdw>
                </a:effectLst>
                <a:latin typeface="Calibri" pitchFamily="34" charset="0"/>
              </a:rPr>
              <a:t>What type of magmas are produced?</a:t>
            </a:r>
            <a:endParaRPr lang="en-GB" sz="3200" i="1">
              <a:solidFill>
                <a:schemeClr val="bg1"/>
              </a:solidFill>
              <a:effectLst>
                <a:outerShdw blurRad="38100" dist="38100" dir="2700000" algn="tl">
                  <a:srgbClr val="000000"/>
                </a:outerShdw>
              </a:effectLst>
              <a:latin typeface="Calibri" pitchFamily="34" charset="0"/>
            </a:endParaRPr>
          </a:p>
        </p:txBody>
      </p:sp>
      <p:sp>
        <p:nvSpPr>
          <p:cNvPr id="6" name="Text Box 7"/>
          <p:cNvSpPr txBox="1">
            <a:spLocks noChangeArrowheads="1"/>
          </p:cNvSpPr>
          <p:nvPr/>
        </p:nvSpPr>
        <p:spPr bwMode="auto">
          <a:xfrm>
            <a:off x="2775856" y="6313488"/>
            <a:ext cx="6304643" cy="304800"/>
          </a:xfrm>
          <a:prstGeom prst="rect">
            <a:avLst/>
          </a:prstGeom>
          <a:noFill/>
          <a:ln w="9525" algn="ctr">
            <a:noFill/>
            <a:miter lim="800000"/>
            <a:headEnd/>
            <a:tailEnd/>
          </a:ln>
          <a:effectLst/>
        </p:spPr>
        <p:txBody>
          <a:bodyPr wrap="square">
            <a:spAutoFit/>
          </a:bodyPr>
          <a:lstStyle/>
          <a:p>
            <a:pPr algn="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Kimura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2009 (Geochem</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err="1" smtClean="0">
                <a:solidFill>
                  <a:schemeClr val="bg1"/>
                </a:solidFill>
                <a:effectLst>
                  <a:outerShdw blurRad="38100" dist="38100" dir="2700000" algn="tl">
                    <a:srgbClr val="000000"/>
                  </a:outerShdw>
                </a:effectLst>
                <a:latin typeface="Calibri" pitchFamily="34" charset="0"/>
              </a:rPr>
              <a:t>Geophys</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err="1" smtClean="0">
                <a:solidFill>
                  <a:schemeClr val="bg1"/>
                </a:solidFill>
                <a:effectLst>
                  <a:outerShdw blurRad="38100" dist="38100" dir="2700000" algn="tl">
                    <a:srgbClr val="000000"/>
                  </a:outerShdw>
                </a:effectLst>
                <a:latin typeface="Calibri" pitchFamily="34" charset="0"/>
              </a:rPr>
              <a:t>Geosyst</a:t>
            </a:r>
            <a:r>
              <a:rPr lang="en-GB" sz="1400" dirty="0" smtClean="0">
                <a:solidFill>
                  <a:schemeClr val="bg1"/>
                </a:solidFill>
                <a:effectLst>
                  <a:outerShdw blurRad="38100" dist="38100" dir="2700000" algn="tl">
                    <a:srgbClr val="000000"/>
                  </a:outerShdw>
                </a:effectLst>
                <a:latin typeface="Calibri" pitchFamily="34" charset="0"/>
              </a:rPr>
              <a:t>., 10, </a:t>
            </a:r>
            <a:r>
              <a:rPr lang="en-GB" sz="1400" dirty="0" smtClean="0">
                <a:solidFill>
                  <a:schemeClr val="bg1"/>
                </a:solidFill>
                <a:effectLst>
                  <a:outerShdw blurRad="38100" dist="38100" dir="2700000" algn="tl">
                    <a:srgbClr val="000000"/>
                  </a:outerShdw>
                </a:effectLst>
                <a:latin typeface="Calibri" pitchFamily="34" charset="0"/>
              </a:rPr>
              <a:t>doi:10.1029/2008GC002217)</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2596">
                                            <p:txEl>
                                              <p:pRg st="0" end="0"/>
                                            </p:txEl>
                                          </p:spTgt>
                                        </p:tgtEl>
                                        <p:attrNameLst>
                                          <p:attrName>style.visibility</p:attrName>
                                        </p:attrNameLst>
                                      </p:cBhvr>
                                      <p:to>
                                        <p:strVal val="visible"/>
                                      </p:to>
                                    </p:set>
                                    <p:animEffect transition="in" filter="fade">
                                      <p:cBhvr>
                                        <p:cTn id="7" dur="500"/>
                                        <p:tgtEl>
                                          <p:spTgt spid="12625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62596">
                                            <p:txEl>
                                              <p:pRg st="2" end="2"/>
                                            </p:txEl>
                                          </p:spTgt>
                                        </p:tgtEl>
                                        <p:attrNameLst>
                                          <p:attrName>style.visibility</p:attrName>
                                        </p:attrNameLst>
                                      </p:cBhvr>
                                      <p:to>
                                        <p:strVal val="visible"/>
                                      </p:to>
                                    </p:set>
                                    <p:animEffect transition="in" filter="fade">
                                      <p:cBhvr>
                                        <p:cTn id="12" dur="500"/>
                                        <p:tgtEl>
                                          <p:spTgt spid="126259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62596">
                                            <p:txEl>
                                              <p:pRg st="4" end="4"/>
                                            </p:txEl>
                                          </p:spTgt>
                                        </p:tgtEl>
                                        <p:attrNameLst>
                                          <p:attrName>style.visibility</p:attrName>
                                        </p:attrNameLst>
                                      </p:cBhvr>
                                      <p:to>
                                        <p:strVal val="visible"/>
                                      </p:to>
                                    </p:set>
                                    <p:animEffect transition="in" filter="fade">
                                      <p:cBhvr>
                                        <p:cTn id="17" dur="500"/>
                                        <p:tgtEl>
                                          <p:spTgt spid="126259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62596">
                                            <p:txEl>
                                              <p:pRg st="6" end="6"/>
                                            </p:txEl>
                                          </p:spTgt>
                                        </p:tgtEl>
                                        <p:attrNameLst>
                                          <p:attrName>style.visibility</p:attrName>
                                        </p:attrNameLst>
                                      </p:cBhvr>
                                      <p:to>
                                        <p:strVal val="visible"/>
                                      </p:to>
                                    </p:set>
                                    <p:animEffect transition="in" filter="fade">
                                      <p:cBhvr>
                                        <p:cTn id="22" dur="500"/>
                                        <p:tgtEl>
                                          <p:spTgt spid="126259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62596">
                                            <p:txEl>
                                              <p:pRg st="8" end="8"/>
                                            </p:txEl>
                                          </p:spTgt>
                                        </p:tgtEl>
                                        <p:attrNameLst>
                                          <p:attrName>style.visibility</p:attrName>
                                        </p:attrNameLst>
                                      </p:cBhvr>
                                      <p:to>
                                        <p:strVal val="visible"/>
                                      </p:to>
                                    </p:set>
                                    <p:animEffect transition="in" filter="fade">
                                      <p:cBhvr>
                                        <p:cTn id="27" dur="500"/>
                                        <p:tgtEl>
                                          <p:spTgt spid="126259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2596"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62596" name="Text Box 4"/>
          <p:cNvSpPr txBox="1">
            <a:spLocks noChangeArrowheads="1"/>
          </p:cNvSpPr>
          <p:nvPr/>
        </p:nvSpPr>
        <p:spPr bwMode="auto">
          <a:xfrm>
            <a:off x="638629" y="911456"/>
            <a:ext cx="7866742" cy="954107"/>
          </a:xfrm>
          <a:prstGeom prst="rect">
            <a:avLst/>
          </a:prstGeom>
          <a:noFill/>
          <a:ln w="9525" algn="ctr">
            <a:noFill/>
            <a:miter lim="800000"/>
            <a:headEnd/>
            <a:tailEnd/>
          </a:ln>
          <a:effectLst/>
        </p:spPr>
        <p:txBody>
          <a:bodyPr wrap="square">
            <a:spAutoFit/>
          </a:bodyPr>
          <a:lstStyle/>
          <a:p>
            <a:pPr algn="ctr"/>
            <a:r>
              <a:rPr lang="en-US" sz="2800" dirty="0">
                <a:solidFill>
                  <a:schemeClr val="bg1"/>
                </a:solidFill>
                <a:latin typeface="Calibri" panose="020F0502020204030204" pitchFamily="34" charset="0"/>
                <a:cs typeface="Calibri" panose="020F0502020204030204" pitchFamily="34" charset="0"/>
              </a:rPr>
              <a:t>The thermal regime of subduction zones can be categorized into </a:t>
            </a:r>
            <a:r>
              <a:rPr lang="en-US" sz="2800" dirty="0">
                <a:solidFill>
                  <a:srgbClr val="FFFF00"/>
                </a:solidFill>
                <a:latin typeface="Calibri" panose="020F0502020204030204" pitchFamily="34" charset="0"/>
                <a:cs typeface="Calibri" panose="020F0502020204030204" pitchFamily="34" charset="0"/>
              </a:rPr>
              <a:t>two stages </a:t>
            </a:r>
            <a:r>
              <a:rPr lang="en-US" sz="2800" dirty="0">
                <a:solidFill>
                  <a:schemeClr val="bg1"/>
                </a:solidFill>
                <a:latin typeface="Calibri" panose="020F0502020204030204" pitchFamily="34" charset="0"/>
                <a:cs typeface="Calibri" panose="020F0502020204030204" pitchFamily="34" charset="0"/>
              </a:rPr>
              <a:t>in both time and space</a:t>
            </a:r>
            <a:r>
              <a:rPr lang="en-US" sz="2800" dirty="0" smtClean="0">
                <a:solidFill>
                  <a:schemeClr val="bg1"/>
                </a:solidFill>
                <a:latin typeface="Calibri" panose="020F0502020204030204" pitchFamily="34" charset="0"/>
                <a:cs typeface="Calibri" panose="020F0502020204030204" pitchFamily="34" charset="0"/>
              </a:rPr>
              <a:t>.</a:t>
            </a:r>
            <a:endParaRPr lang="en-GB" sz="28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smtClean="0">
                <a:solidFill>
                  <a:schemeClr val="bg1"/>
                </a:solidFill>
                <a:effectLst>
                  <a:outerShdw blurRad="38100" dist="38100" dir="2700000" algn="tl">
                    <a:srgbClr val="000000"/>
                  </a:outerShdw>
                </a:effectLst>
                <a:latin typeface="Calibri" pitchFamily="34" charset="0"/>
              </a:rPr>
              <a:t>What type of magmas are produced?</a:t>
            </a:r>
            <a:endParaRPr lang="en-GB" sz="3200" i="1">
              <a:solidFill>
                <a:schemeClr val="bg1"/>
              </a:solidFill>
              <a:effectLst>
                <a:outerShdw blurRad="38100" dist="38100" dir="2700000" algn="tl">
                  <a:srgbClr val="000000"/>
                </a:outerShdw>
              </a:effectLst>
              <a:latin typeface="Calibri" pitchFamily="34" charset="0"/>
            </a:endParaRPr>
          </a:p>
        </p:txBody>
      </p:sp>
      <p:sp>
        <p:nvSpPr>
          <p:cNvPr id="7" name="Text Box 4"/>
          <p:cNvSpPr txBox="1">
            <a:spLocks noChangeArrowheads="1"/>
          </p:cNvSpPr>
          <p:nvPr/>
        </p:nvSpPr>
        <p:spPr bwMode="auto">
          <a:xfrm>
            <a:off x="342900" y="1825858"/>
            <a:ext cx="8458200" cy="584775"/>
          </a:xfrm>
          <a:prstGeom prst="rect">
            <a:avLst/>
          </a:prstGeom>
          <a:noFill/>
          <a:ln w="9525" algn="ctr">
            <a:noFill/>
            <a:miter lim="800000"/>
            <a:headEnd/>
            <a:tailEnd/>
          </a:ln>
          <a:effectLst/>
        </p:spPr>
        <p:txBody>
          <a:bodyPr wrap="square">
            <a:spAutoFit/>
          </a:bodyPr>
          <a:lstStyle/>
          <a:p>
            <a:r>
              <a:rPr lang="en-US" sz="3200" dirty="0" smtClean="0">
                <a:solidFill>
                  <a:srgbClr val="FFFF00"/>
                </a:solidFill>
                <a:latin typeface="Calibri" panose="020F0502020204030204" pitchFamily="34" charset="0"/>
                <a:cs typeface="Calibri" panose="020F0502020204030204" pitchFamily="34" charset="0"/>
              </a:rPr>
              <a:t>First stage</a:t>
            </a:r>
            <a:r>
              <a:rPr lang="en-US" sz="2400" dirty="0" smtClean="0">
                <a:solidFill>
                  <a:schemeClr val="bg1"/>
                </a:solidFill>
                <a:latin typeface="Calibri" panose="020F0502020204030204" pitchFamily="34" charset="0"/>
                <a:cs typeface="Calibri" panose="020F0502020204030204" pitchFamily="34" charset="0"/>
              </a:rPr>
              <a:t>: </a:t>
            </a:r>
            <a:r>
              <a:rPr lang="en-US" sz="2400" u="sng" dirty="0" smtClean="0">
                <a:solidFill>
                  <a:schemeClr val="bg1"/>
                </a:solidFill>
                <a:latin typeface="Calibri" panose="020F0502020204030204" pitchFamily="34" charset="0"/>
                <a:cs typeface="Calibri" panose="020F0502020204030204" pitchFamily="34" charset="0"/>
              </a:rPr>
              <a:t>Compressional </a:t>
            </a:r>
            <a:r>
              <a:rPr lang="en-US" sz="2400" u="sng" dirty="0">
                <a:solidFill>
                  <a:schemeClr val="bg1"/>
                </a:solidFill>
                <a:latin typeface="Calibri" panose="020F0502020204030204" pitchFamily="34" charset="0"/>
                <a:cs typeface="Calibri" panose="020F0502020204030204" pitchFamily="34" charset="0"/>
              </a:rPr>
              <a:t>tectonism at low thermal gradients</a:t>
            </a:r>
            <a:r>
              <a:rPr lang="en-US" sz="2400" dirty="0">
                <a:solidFill>
                  <a:schemeClr val="bg1"/>
                </a:solidFill>
                <a:latin typeface="Calibri" panose="020F0502020204030204" pitchFamily="34" charset="0"/>
                <a:cs typeface="Calibri" panose="020F0502020204030204" pitchFamily="34" charset="0"/>
              </a:rPr>
              <a:t>. </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8" name="Text Box 4"/>
          <p:cNvSpPr txBox="1">
            <a:spLocks noChangeArrowheads="1"/>
          </p:cNvSpPr>
          <p:nvPr/>
        </p:nvSpPr>
        <p:spPr bwMode="auto">
          <a:xfrm>
            <a:off x="152400" y="2433639"/>
            <a:ext cx="8928099" cy="1200329"/>
          </a:xfrm>
          <a:prstGeom prst="rect">
            <a:avLst/>
          </a:prstGeom>
          <a:noFill/>
          <a:ln w="9525" algn="ctr">
            <a:noFill/>
            <a:miter lim="800000"/>
            <a:headEnd/>
            <a:tailEnd/>
          </a:ln>
          <a:effectLst/>
        </p:spPr>
        <p:txBody>
          <a:bodyPr wrap="square">
            <a:spAutoFit/>
          </a:bodyPr>
          <a:lstStyle/>
          <a:p>
            <a:r>
              <a:rPr lang="en-US" sz="2400" dirty="0" smtClean="0">
                <a:solidFill>
                  <a:schemeClr val="bg1"/>
                </a:solidFill>
                <a:latin typeface="Calibri" panose="020F0502020204030204" pitchFamily="34" charset="0"/>
                <a:cs typeface="Calibri" panose="020F0502020204030204" pitchFamily="34" charset="0"/>
              </a:rPr>
              <a:t>Metamorphic </a:t>
            </a:r>
            <a:r>
              <a:rPr lang="en-US" sz="2400" dirty="0">
                <a:solidFill>
                  <a:schemeClr val="bg1"/>
                </a:solidFill>
                <a:latin typeface="Calibri" panose="020F0502020204030204" pitchFamily="34" charset="0"/>
                <a:cs typeface="Calibri" panose="020F0502020204030204" pitchFamily="34" charset="0"/>
              </a:rPr>
              <a:t>dehydration of the subducting crust prevails at forearc to </a:t>
            </a:r>
            <a:r>
              <a:rPr lang="en-US" sz="2400" dirty="0" smtClean="0">
                <a:solidFill>
                  <a:schemeClr val="bg1"/>
                </a:solidFill>
                <a:latin typeface="Calibri" panose="020F0502020204030204" pitchFamily="34" charset="0"/>
                <a:cs typeface="Calibri" panose="020F0502020204030204" pitchFamily="34" charset="0"/>
              </a:rPr>
              <a:t>sub-arc </a:t>
            </a:r>
            <a:r>
              <a:rPr lang="en-US" sz="2400" dirty="0">
                <a:solidFill>
                  <a:schemeClr val="bg1"/>
                </a:solidFill>
                <a:latin typeface="Calibri" panose="020F0502020204030204" pitchFamily="34" charset="0"/>
                <a:cs typeface="Calibri" panose="020F0502020204030204" pitchFamily="34" charset="0"/>
              </a:rPr>
              <a:t>depths due to </a:t>
            </a:r>
            <a:r>
              <a:rPr lang="en-US" sz="2400" dirty="0" smtClean="0">
                <a:solidFill>
                  <a:schemeClr val="bg1"/>
                </a:solidFill>
                <a:latin typeface="Calibri" panose="020F0502020204030204" pitchFamily="34" charset="0"/>
                <a:cs typeface="Calibri" panose="020F0502020204030204" pitchFamily="34" charset="0"/>
              </a:rPr>
              <a:t>the breakdown </a:t>
            </a:r>
            <a:r>
              <a:rPr lang="en-US" sz="2400" dirty="0">
                <a:solidFill>
                  <a:schemeClr val="bg1"/>
                </a:solidFill>
                <a:latin typeface="Calibri" panose="020F0502020204030204" pitchFamily="34" charset="0"/>
                <a:cs typeface="Calibri" panose="020F0502020204030204" pitchFamily="34" charset="0"/>
              </a:rPr>
              <a:t>of hydrous minerals such as mica and amphibole in the stability field of garnet and </a:t>
            </a:r>
            <a:r>
              <a:rPr lang="en-US" sz="2400" dirty="0" smtClean="0">
                <a:solidFill>
                  <a:schemeClr val="bg1"/>
                </a:solidFill>
                <a:latin typeface="Calibri" panose="020F0502020204030204" pitchFamily="34" charset="0"/>
                <a:cs typeface="Calibri" panose="020F0502020204030204" pitchFamily="34" charset="0"/>
              </a:rPr>
              <a:t>rutile</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3" name="Text Box 5"/>
          <p:cNvSpPr txBox="1">
            <a:spLocks noChangeArrowheads="1"/>
          </p:cNvSpPr>
          <p:nvPr/>
        </p:nvSpPr>
        <p:spPr bwMode="auto">
          <a:xfrm>
            <a:off x="5600700" y="6416900"/>
            <a:ext cx="3479800" cy="307777"/>
          </a:xfrm>
          <a:prstGeom prst="rect">
            <a:avLst/>
          </a:prstGeom>
          <a:noFill/>
          <a:ln w="9525" algn="ctr">
            <a:noFill/>
            <a:miter lim="800000"/>
            <a:headEnd/>
            <a:tailEnd/>
          </a:ln>
          <a:effectLst/>
        </p:spPr>
        <p:txBody>
          <a:bodyPr wrap="square">
            <a:spAutoFit/>
          </a:bodyPr>
          <a:lstStyle/>
          <a:p>
            <a:pPr algn="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Zheng, 2019 (</a:t>
            </a:r>
            <a:r>
              <a:rPr lang="en-GB" sz="1400" dirty="0" err="1" smtClean="0">
                <a:solidFill>
                  <a:schemeClr val="bg1"/>
                </a:solidFill>
                <a:effectLst>
                  <a:outerShdw blurRad="38100" dist="38100" dir="2700000" algn="tl">
                    <a:srgbClr val="000000"/>
                  </a:outerShdw>
                </a:effectLst>
                <a:latin typeface="Calibri" pitchFamily="34" charset="0"/>
              </a:rPr>
              <a:t>Geosci</a:t>
            </a:r>
            <a:r>
              <a:rPr lang="en-GB" sz="1400" dirty="0" smtClean="0">
                <a:solidFill>
                  <a:schemeClr val="bg1"/>
                </a:solidFill>
                <a:effectLst>
                  <a:outerShdw blurRad="38100" dist="38100" dir="2700000" algn="tl">
                    <a:srgbClr val="000000"/>
                  </a:outerShdw>
                </a:effectLst>
                <a:latin typeface="Calibri" pitchFamily="34" charset="0"/>
              </a:rPr>
              <a:t>. Front. , 10, </a:t>
            </a:r>
            <a:r>
              <a:rPr lang="en-GB" sz="1400" dirty="0" smtClean="0">
                <a:solidFill>
                  <a:schemeClr val="bg1"/>
                </a:solidFill>
                <a:effectLst>
                  <a:outerShdw blurRad="38100" dist="38100" dir="2700000" algn="tl">
                    <a:srgbClr val="000000"/>
                  </a:outerShdw>
                </a:effectLst>
                <a:latin typeface="Calibri" pitchFamily="34" charset="0"/>
              </a:rPr>
              <a:t>1223-1254)</a:t>
            </a:r>
            <a:endParaRPr lang="en-GB" sz="1400" dirty="0">
              <a:solidFill>
                <a:schemeClr val="bg1"/>
              </a:solidFill>
              <a:effectLst>
                <a:outerShdw blurRad="38100" dist="38100" dir="2700000" algn="tl">
                  <a:srgbClr val="000000"/>
                </a:outerShdw>
              </a:effectLst>
              <a:latin typeface="Calibri" pitchFamily="34" charset="0"/>
            </a:endParaRPr>
          </a:p>
        </p:txBody>
      </p:sp>
      <p:sp>
        <p:nvSpPr>
          <p:cNvPr id="10" name="Text Box 4"/>
          <p:cNvSpPr txBox="1">
            <a:spLocks noChangeArrowheads="1"/>
          </p:cNvSpPr>
          <p:nvPr/>
        </p:nvSpPr>
        <p:spPr bwMode="auto">
          <a:xfrm>
            <a:off x="152400" y="3651401"/>
            <a:ext cx="8928099" cy="1200329"/>
          </a:xfrm>
          <a:prstGeom prst="rect">
            <a:avLst/>
          </a:prstGeom>
          <a:noFill/>
          <a:ln w="9525" algn="ctr">
            <a:noFill/>
            <a:miter lim="800000"/>
            <a:headEnd/>
            <a:tailEnd/>
          </a:ln>
          <a:effectLst/>
        </p:spPr>
        <p:txBody>
          <a:bodyPr wrap="square">
            <a:spAutoFit/>
          </a:bodyPr>
          <a:lstStyle/>
          <a:p>
            <a:r>
              <a:rPr lang="en-US" sz="2400" dirty="0" smtClean="0">
                <a:solidFill>
                  <a:schemeClr val="bg1"/>
                </a:solidFill>
                <a:latin typeface="Calibri" panose="020F0502020204030204" pitchFamily="34" charset="0"/>
                <a:cs typeface="Calibri" panose="020F0502020204030204" pitchFamily="34" charset="0"/>
              </a:rPr>
              <a:t>This results  </a:t>
            </a:r>
            <a:r>
              <a:rPr lang="en-US" sz="2400" dirty="0">
                <a:solidFill>
                  <a:schemeClr val="bg1"/>
                </a:solidFill>
                <a:latin typeface="Calibri" panose="020F0502020204030204" pitchFamily="34" charset="0"/>
                <a:cs typeface="Calibri" panose="020F0502020204030204" pitchFamily="34" charset="0"/>
              </a:rPr>
              <a:t>in the liberation of aqueous solutions with the trace element composition that is </a:t>
            </a:r>
            <a:r>
              <a:rPr lang="en-US" sz="2400" dirty="0" smtClean="0">
                <a:solidFill>
                  <a:schemeClr val="bg1"/>
                </a:solidFill>
                <a:latin typeface="Calibri" panose="020F0502020204030204" pitchFamily="34" charset="0"/>
                <a:cs typeface="Calibri" panose="020F0502020204030204" pitchFamily="34" charset="0"/>
              </a:rPr>
              <a:t>considerably enriched </a:t>
            </a:r>
            <a:r>
              <a:rPr lang="en-US" sz="2400" dirty="0">
                <a:solidFill>
                  <a:schemeClr val="bg1"/>
                </a:solidFill>
                <a:latin typeface="Calibri" panose="020F0502020204030204" pitchFamily="34" charset="0"/>
                <a:cs typeface="Calibri" panose="020F0502020204030204" pitchFamily="34" charset="0"/>
              </a:rPr>
              <a:t>in LILE, Pb and LREE but depleted in HFSE and HREE relative to normal MORB</a:t>
            </a:r>
            <a:r>
              <a:rPr lang="en-US" sz="2400" dirty="0" smtClean="0">
                <a:solidFill>
                  <a:schemeClr val="bg1"/>
                </a:solidFill>
                <a:latin typeface="Calibri" panose="020F0502020204030204" pitchFamily="34" charset="0"/>
                <a:cs typeface="Calibri" panose="020F0502020204030204" pitchFamily="34" charset="0"/>
              </a:rPr>
              <a:t>.</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2" name="Text Box 4"/>
          <p:cNvSpPr txBox="1">
            <a:spLocks noChangeArrowheads="1"/>
          </p:cNvSpPr>
          <p:nvPr/>
        </p:nvSpPr>
        <p:spPr bwMode="auto">
          <a:xfrm>
            <a:off x="152400" y="4883301"/>
            <a:ext cx="8928099" cy="830997"/>
          </a:xfrm>
          <a:prstGeom prst="rect">
            <a:avLst/>
          </a:prstGeom>
          <a:noFill/>
          <a:ln w="9525" algn="ctr">
            <a:noFill/>
            <a:miter lim="800000"/>
            <a:headEnd/>
            <a:tailEnd/>
          </a:ln>
          <a:effectLst/>
        </p:spPr>
        <p:txBody>
          <a:bodyPr wrap="square">
            <a:spAutoFit/>
          </a:bodyPr>
          <a:lstStyle/>
          <a:p>
            <a:r>
              <a:rPr lang="en-US" sz="2400" dirty="0" smtClean="0">
                <a:solidFill>
                  <a:schemeClr val="bg1"/>
                </a:solidFill>
                <a:latin typeface="Calibri" panose="020F0502020204030204" pitchFamily="34" charset="0"/>
                <a:cs typeface="Calibri" panose="020F0502020204030204" pitchFamily="34" charset="0"/>
              </a:rPr>
              <a:t>These processes provide the crustal </a:t>
            </a:r>
            <a:r>
              <a:rPr lang="en-US" sz="2400" dirty="0">
                <a:solidFill>
                  <a:schemeClr val="bg1"/>
                </a:solidFill>
                <a:latin typeface="Calibri" panose="020F0502020204030204" pitchFamily="34" charset="0"/>
                <a:cs typeface="Calibri" panose="020F0502020204030204" pitchFamily="34" charset="0"/>
              </a:rPr>
              <a:t>signature for the </a:t>
            </a:r>
            <a:r>
              <a:rPr lang="en-US" sz="2400" dirty="0">
                <a:solidFill>
                  <a:srgbClr val="FFFF00"/>
                </a:solidFill>
                <a:latin typeface="Calibri" panose="020F0502020204030204" pitchFamily="34" charset="0"/>
                <a:cs typeface="Calibri" panose="020F0502020204030204" pitchFamily="34" charset="0"/>
              </a:rPr>
              <a:t>mantle sources of IAB</a:t>
            </a:r>
            <a:r>
              <a:rPr lang="en-US" sz="2400" dirty="0">
                <a:solidFill>
                  <a:schemeClr val="bg1"/>
                </a:solidFill>
                <a:latin typeface="Calibri" panose="020F0502020204030204" pitchFamily="34" charset="0"/>
                <a:cs typeface="Calibri" panose="020F0502020204030204" pitchFamily="34" charset="0"/>
              </a:rPr>
              <a:t>. </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4" name="Text Box 4"/>
          <p:cNvSpPr txBox="1">
            <a:spLocks noChangeArrowheads="1"/>
          </p:cNvSpPr>
          <p:nvPr/>
        </p:nvSpPr>
        <p:spPr bwMode="auto">
          <a:xfrm>
            <a:off x="2197101" y="5568272"/>
            <a:ext cx="4813300" cy="646331"/>
          </a:xfrm>
          <a:prstGeom prst="rect">
            <a:avLst/>
          </a:prstGeom>
          <a:noFill/>
          <a:ln w="9525" algn="ctr">
            <a:noFill/>
            <a:miter lim="800000"/>
            <a:headEnd/>
            <a:tailEnd/>
          </a:ln>
          <a:effectLst/>
        </p:spPr>
        <p:txBody>
          <a:bodyPr wrap="square">
            <a:spAutoFit/>
          </a:bodyPr>
          <a:lstStyle/>
          <a:p>
            <a:pPr algn="ctr"/>
            <a:r>
              <a:rPr lang="en-US" sz="3600" dirty="0" smtClean="0">
                <a:solidFill>
                  <a:srgbClr val="FFFF00"/>
                </a:solidFill>
                <a:latin typeface="Calibri" panose="020F0502020204030204" pitchFamily="34" charset="0"/>
                <a:cs typeface="Calibri" panose="020F0502020204030204" pitchFamily="34" charset="0"/>
              </a:rPr>
              <a:t>IAB</a:t>
            </a:r>
            <a:r>
              <a:rPr lang="en-US" sz="3600" dirty="0" smtClean="0">
                <a:solidFill>
                  <a:schemeClr val="bg1"/>
                </a:solidFill>
                <a:latin typeface="Calibri" panose="020F0502020204030204" pitchFamily="34" charset="0"/>
                <a:cs typeface="Calibri" panose="020F0502020204030204" pitchFamily="34" charset="0"/>
              </a:rPr>
              <a:t> = Island Arc Basalts</a:t>
            </a:r>
            <a:endParaRPr lang="en-GB" sz="36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Tree>
    <p:extLst>
      <p:ext uri="{BB962C8B-B14F-4D97-AF65-F5344CB8AC3E}">
        <p14:creationId xmlns:p14="http://schemas.microsoft.com/office/powerpoint/2010/main" val="12694606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2596">
                                            <p:txEl>
                                              <p:pRg st="0" end="0"/>
                                            </p:txEl>
                                          </p:spTgt>
                                        </p:tgtEl>
                                        <p:attrNameLst>
                                          <p:attrName>style.visibility</p:attrName>
                                        </p:attrNameLst>
                                      </p:cBhvr>
                                      <p:to>
                                        <p:strVal val="visible"/>
                                      </p:to>
                                    </p:set>
                                    <p:animEffect transition="in" filter="fade">
                                      <p:cBhvr>
                                        <p:cTn id="7" dur="500"/>
                                        <p:tgtEl>
                                          <p:spTgt spid="126259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fade">
                                      <p:cBhvr>
                                        <p:cTn id="3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2596" grpId="0" build="p"/>
      <p:bldP spid="7" grpId="0" build="p"/>
      <p:bldP spid="8" grpId="0" build="p"/>
      <p:bldP spid="13" grpId="0"/>
      <p:bldP spid="10" grpId="0" build="p"/>
      <p:bldP spid="12" grpId="0" build="p"/>
      <p:bldP spid="14"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62596" name="Text Box 4"/>
          <p:cNvSpPr txBox="1">
            <a:spLocks noChangeArrowheads="1"/>
          </p:cNvSpPr>
          <p:nvPr/>
        </p:nvSpPr>
        <p:spPr bwMode="auto">
          <a:xfrm>
            <a:off x="638629" y="911456"/>
            <a:ext cx="7866742" cy="954107"/>
          </a:xfrm>
          <a:prstGeom prst="rect">
            <a:avLst/>
          </a:prstGeom>
          <a:noFill/>
          <a:ln w="9525" algn="ctr">
            <a:noFill/>
            <a:miter lim="800000"/>
            <a:headEnd/>
            <a:tailEnd/>
          </a:ln>
          <a:effectLst/>
        </p:spPr>
        <p:txBody>
          <a:bodyPr wrap="square">
            <a:spAutoFit/>
          </a:bodyPr>
          <a:lstStyle/>
          <a:p>
            <a:pPr algn="ctr"/>
            <a:r>
              <a:rPr lang="en-US" sz="2800" dirty="0">
                <a:solidFill>
                  <a:schemeClr val="bg1"/>
                </a:solidFill>
                <a:latin typeface="Calibri" panose="020F0502020204030204" pitchFamily="34" charset="0"/>
                <a:cs typeface="Calibri" panose="020F0502020204030204" pitchFamily="34" charset="0"/>
              </a:rPr>
              <a:t>The thermal regime of subduction zones can be categorized into </a:t>
            </a:r>
            <a:r>
              <a:rPr lang="en-US" sz="2800" dirty="0">
                <a:solidFill>
                  <a:srgbClr val="FFFF00"/>
                </a:solidFill>
                <a:latin typeface="Calibri" panose="020F0502020204030204" pitchFamily="34" charset="0"/>
                <a:cs typeface="Calibri" panose="020F0502020204030204" pitchFamily="34" charset="0"/>
              </a:rPr>
              <a:t>two stages </a:t>
            </a:r>
            <a:r>
              <a:rPr lang="en-US" sz="2800" dirty="0">
                <a:solidFill>
                  <a:schemeClr val="bg1"/>
                </a:solidFill>
                <a:latin typeface="Calibri" panose="020F0502020204030204" pitchFamily="34" charset="0"/>
                <a:cs typeface="Calibri" panose="020F0502020204030204" pitchFamily="34" charset="0"/>
              </a:rPr>
              <a:t>in both time and space</a:t>
            </a:r>
            <a:r>
              <a:rPr lang="en-US" sz="2800" dirty="0" smtClean="0">
                <a:solidFill>
                  <a:schemeClr val="bg1"/>
                </a:solidFill>
                <a:latin typeface="Calibri" panose="020F0502020204030204" pitchFamily="34" charset="0"/>
                <a:cs typeface="Calibri" panose="020F0502020204030204" pitchFamily="34" charset="0"/>
              </a:rPr>
              <a:t>.</a:t>
            </a:r>
            <a:endParaRPr lang="en-GB" sz="28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smtClean="0">
                <a:solidFill>
                  <a:schemeClr val="bg1"/>
                </a:solidFill>
                <a:effectLst>
                  <a:outerShdw blurRad="38100" dist="38100" dir="2700000" algn="tl">
                    <a:srgbClr val="000000"/>
                  </a:outerShdw>
                </a:effectLst>
                <a:latin typeface="Calibri" pitchFamily="34" charset="0"/>
              </a:rPr>
              <a:t>What type of magmas are produced?</a:t>
            </a:r>
            <a:endParaRPr lang="en-GB" sz="3200" i="1">
              <a:solidFill>
                <a:schemeClr val="bg1"/>
              </a:solidFill>
              <a:effectLst>
                <a:outerShdw blurRad="38100" dist="38100" dir="2700000" algn="tl">
                  <a:srgbClr val="000000"/>
                </a:outerShdw>
              </a:effectLst>
              <a:latin typeface="Calibri" pitchFamily="34" charset="0"/>
            </a:endParaRPr>
          </a:p>
        </p:txBody>
      </p:sp>
      <p:sp>
        <p:nvSpPr>
          <p:cNvPr id="9" name="Text Box 4"/>
          <p:cNvSpPr txBox="1">
            <a:spLocks noChangeArrowheads="1"/>
          </p:cNvSpPr>
          <p:nvPr/>
        </p:nvSpPr>
        <p:spPr bwMode="auto">
          <a:xfrm>
            <a:off x="342900" y="1825855"/>
            <a:ext cx="8801100" cy="584775"/>
          </a:xfrm>
          <a:prstGeom prst="rect">
            <a:avLst/>
          </a:prstGeom>
          <a:noFill/>
          <a:ln w="9525" algn="ctr">
            <a:noFill/>
            <a:miter lim="800000"/>
            <a:headEnd/>
            <a:tailEnd/>
          </a:ln>
          <a:effectLst/>
        </p:spPr>
        <p:txBody>
          <a:bodyPr wrap="square">
            <a:spAutoFit/>
          </a:bodyPr>
          <a:lstStyle/>
          <a:p>
            <a:r>
              <a:rPr lang="en-US" sz="3200" dirty="0">
                <a:solidFill>
                  <a:srgbClr val="FFFF00"/>
                </a:solidFill>
                <a:latin typeface="Calibri" panose="020F0502020204030204" pitchFamily="34" charset="0"/>
                <a:cs typeface="Calibri" panose="020F0502020204030204" pitchFamily="34" charset="0"/>
              </a:rPr>
              <a:t>S</a:t>
            </a:r>
            <a:r>
              <a:rPr lang="en-US" sz="3200" dirty="0" smtClean="0">
                <a:solidFill>
                  <a:srgbClr val="FFFF00"/>
                </a:solidFill>
                <a:latin typeface="Calibri" panose="020F0502020204030204" pitchFamily="34" charset="0"/>
                <a:cs typeface="Calibri" panose="020F0502020204030204" pitchFamily="34" charset="0"/>
              </a:rPr>
              <a:t>econd stage:</a:t>
            </a:r>
            <a:r>
              <a:rPr lang="en-US" sz="2400" dirty="0" smtClean="0">
                <a:solidFill>
                  <a:schemeClr val="bg1"/>
                </a:solidFill>
                <a:latin typeface="Calibri" panose="020F0502020204030204" pitchFamily="34" charset="0"/>
                <a:cs typeface="Calibri" panose="020F0502020204030204" pitchFamily="34" charset="0"/>
              </a:rPr>
              <a:t> </a:t>
            </a:r>
            <a:r>
              <a:rPr lang="en-US" sz="2400" u="sng" dirty="0" smtClean="0">
                <a:solidFill>
                  <a:schemeClr val="bg1"/>
                </a:solidFill>
                <a:latin typeface="Calibri" panose="020F0502020204030204" pitchFamily="34" charset="0"/>
                <a:cs typeface="Calibri" panose="020F0502020204030204" pitchFamily="34" charset="0"/>
              </a:rPr>
              <a:t>Extensional </a:t>
            </a:r>
            <a:r>
              <a:rPr lang="en-US" sz="2400" u="sng" dirty="0">
                <a:solidFill>
                  <a:schemeClr val="bg1"/>
                </a:solidFill>
                <a:latin typeface="Calibri" panose="020F0502020204030204" pitchFamily="34" charset="0"/>
                <a:cs typeface="Calibri" panose="020F0502020204030204" pitchFamily="34" charset="0"/>
              </a:rPr>
              <a:t>tectonism </a:t>
            </a:r>
            <a:r>
              <a:rPr lang="en-US" sz="2400" u="sng" dirty="0" smtClean="0">
                <a:solidFill>
                  <a:schemeClr val="bg1"/>
                </a:solidFill>
                <a:latin typeface="Calibri" panose="020F0502020204030204" pitchFamily="34" charset="0"/>
                <a:cs typeface="Calibri" panose="020F0502020204030204" pitchFamily="34" charset="0"/>
              </a:rPr>
              <a:t>at high </a:t>
            </a:r>
            <a:r>
              <a:rPr lang="en-US" sz="2400" u="sng" dirty="0">
                <a:solidFill>
                  <a:schemeClr val="bg1"/>
                </a:solidFill>
                <a:latin typeface="Calibri" panose="020F0502020204030204" pitchFamily="34" charset="0"/>
                <a:cs typeface="Calibri" panose="020F0502020204030204" pitchFamily="34" charset="0"/>
              </a:rPr>
              <a:t>thermal </a:t>
            </a:r>
            <a:r>
              <a:rPr lang="en-US" sz="2400" u="sng" dirty="0" smtClean="0">
                <a:solidFill>
                  <a:schemeClr val="bg1"/>
                </a:solidFill>
                <a:latin typeface="Calibri" panose="020F0502020204030204" pitchFamily="34" charset="0"/>
                <a:cs typeface="Calibri" panose="020F0502020204030204" pitchFamily="34" charset="0"/>
              </a:rPr>
              <a:t>gradients</a:t>
            </a:r>
            <a:r>
              <a:rPr lang="en-US" sz="2400" dirty="0" smtClean="0">
                <a:solidFill>
                  <a:schemeClr val="bg1"/>
                </a:solidFill>
                <a:latin typeface="Calibri" panose="020F0502020204030204" pitchFamily="34" charset="0"/>
                <a:cs typeface="Calibri" panose="020F0502020204030204" pitchFamily="34" charset="0"/>
              </a:rPr>
              <a:t>.</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1" name="Text Box 4"/>
          <p:cNvSpPr txBox="1">
            <a:spLocks noChangeArrowheads="1"/>
          </p:cNvSpPr>
          <p:nvPr/>
        </p:nvSpPr>
        <p:spPr bwMode="auto">
          <a:xfrm>
            <a:off x="152400" y="2399276"/>
            <a:ext cx="8801100" cy="1569660"/>
          </a:xfrm>
          <a:prstGeom prst="rect">
            <a:avLst/>
          </a:prstGeom>
          <a:noFill/>
          <a:ln w="9525" algn="ctr">
            <a:noFill/>
            <a:miter lim="800000"/>
            <a:headEnd/>
            <a:tailEnd/>
          </a:ln>
          <a:effectLst/>
        </p:spPr>
        <p:txBody>
          <a:bodyPr wrap="square">
            <a:spAutoFit/>
          </a:bodyPr>
          <a:lstStyle/>
          <a:p>
            <a:r>
              <a:rPr lang="en-US" sz="2400" dirty="0" smtClean="0">
                <a:solidFill>
                  <a:schemeClr val="bg1"/>
                </a:solidFill>
                <a:latin typeface="Calibri" panose="020F0502020204030204" pitchFamily="34" charset="0"/>
                <a:cs typeface="Calibri" panose="020F0502020204030204" pitchFamily="34" charset="0"/>
              </a:rPr>
              <a:t>Partial </a:t>
            </a:r>
            <a:r>
              <a:rPr lang="en-US" sz="2400" dirty="0">
                <a:solidFill>
                  <a:schemeClr val="bg1"/>
                </a:solidFill>
                <a:latin typeface="Calibri" panose="020F0502020204030204" pitchFamily="34" charset="0"/>
                <a:cs typeface="Calibri" panose="020F0502020204030204" pitchFamily="34" charset="0"/>
              </a:rPr>
              <a:t>melting of </a:t>
            </a:r>
            <a:r>
              <a:rPr lang="en-US" sz="2400" dirty="0" smtClean="0">
                <a:solidFill>
                  <a:schemeClr val="bg1"/>
                </a:solidFill>
                <a:latin typeface="Calibri" panose="020F0502020204030204" pitchFamily="34" charset="0"/>
                <a:cs typeface="Calibri" panose="020F0502020204030204" pitchFamily="34" charset="0"/>
              </a:rPr>
              <a:t>dehydrated </a:t>
            </a:r>
            <a:r>
              <a:rPr lang="en-US" sz="2400" dirty="0">
                <a:solidFill>
                  <a:schemeClr val="bg1"/>
                </a:solidFill>
                <a:latin typeface="Calibri" panose="020F0502020204030204" pitchFamily="34" charset="0"/>
                <a:cs typeface="Calibri" panose="020F0502020204030204" pitchFamily="34" charset="0"/>
              </a:rPr>
              <a:t>crustal rocks </a:t>
            </a:r>
            <a:r>
              <a:rPr lang="en-US" sz="2400" dirty="0" smtClean="0">
                <a:solidFill>
                  <a:schemeClr val="bg1"/>
                </a:solidFill>
                <a:latin typeface="Calibri" panose="020F0502020204030204" pitchFamily="34" charset="0"/>
                <a:cs typeface="Calibri" panose="020F0502020204030204" pitchFamily="34" charset="0"/>
              </a:rPr>
              <a:t>at sub-arc </a:t>
            </a:r>
            <a:r>
              <a:rPr lang="en-US" sz="2400" dirty="0">
                <a:solidFill>
                  <a:schemeClr val="bg1"/>
                </a:solidFill>
                <a:latin typeface="Calibri" panose="020F0502020204030204" pitchFamily="34" charset="0"/>
                <a:cs typeface="Calibri" panose="020F0502020204030204" pitchFamily="34" charset="0"/>
              </a:rPr>
              <a:t>to </a:t>
            </a:r>
            <a:r>
              <a:rPr lang="en-US" sz="2400" dirty="0" smtClean="0">
                <a:solidFill>
                  <a:schemeClr val="bg1"/>
                </a:solidFill>
                <a:latin typeface="Calibri" panose="020F0502020204030204" pitchFamily="34" charset="0"/>
                <a:cs typeface="Calibri" panose="020F0502020204030204" pitchFamily="34" charset="0"/>
              </a:rPr>
              <a:t>post-arc </a:t>
            </a:r>
            <a:r>
              <a:rPr lang="en-US" sz="2400" dirty="0">
                <a:solidFill>
                  <a:schemeClr val="bg1"/>
                </a:solidFill>
                <a:latin typeface="Calibri" panose="020F0502020204030204" pitchFamily="34" charset="0"/>
                <a:cs typeface="Calibri" panose="020F0502020204030204" pitchFamily="34" charset="0"/>
              </a:rPr>
              <a:t>depths. This involves not only the breakdown of hydrous minerals such as </a:t>
            </a:r>
            <a:r>
              <a:rPr lang="en-US" sz="2400" dirty="0" smtClean="0">
                <a:solidFill>
                  <a:schemeClr val="bg1"/>
                </a:solidFill>
                <a:latin typeface="Calibri" panose="020F0502020204030204" pitchFamily="34" charset="0"/>
                <a:cs typeface="Calibri" panose="020F0502020204030204" pitchFamily="34" charset="0"/>
              </a:rPr>
              <a:t>amphibole, </a:t>
            </a:r>
            <a:r>
              <a:rPr lang="en-US" sz="2400" dirty="0" err="1" smtClean="0">
                <a:solidFill>
                  <a:schemeClr val="bg1"/>
                </a:solidFill>
                <a:latin typeface="Calibri" panose="020F0502020204030204" pitchFamily="34" charset="0"/>
                <a:cs typeface="Calibri" panose="020F0502020204030204" pitchFamily="34" charset="0"/>
              </a:rPr>
              <a:t>phengite</a:t>
            </a:r>
            <a:r>
              <a:rPr lang="en-US" sz="2400" dirty="0" smtClean="0">
                <a:solidFill>
                  <a:schemeClr val="bg1"/>
                </a:solidFill>
                <a:latin typeface="Calibri" panose="020F0502020204030204" pitchFamily="34" charset="0"/>
                <a:cs typeface="Calibri" panose="020F0502020204030204" pitchFamily="34" charset="0"/>
              </a:rPr>
              <a:t> </a:t>
            </a:r>
            <a:r>
              <a:rPr lang="en-US" sz="2400" dirty="0">
                <a:solidFill>
                  <a:schemeClr val="bg1"/>
                </a:solidFill>
                <a:latin typeface="Calibri" panose="020F0502020204030204" pitchFamily="34" charset="0"/>
                <a:cs typeface="Calibri" panose="020F0502020204030204" pitchFamily="34" charset="0"/>
              </a:rPr>
              <a:t>and </a:t>
            </a:r>
            <a:r>
              <a:rPr lang="en-US" sz="2400" dirty="0" err="1" smtClean="0">
                <a:solidFill>
                  <a:schemeClr val="bg1"/>
                </a:solidFill>
                <a:latin typeface="Calibri" panose="020F0502020204030204" pitchFamily="34" charset="0"/>
                <a:cs typeface="Calibri" panose="020F0502020204030204" pitchFamily="34" charset="0"/>
              </a:rPr>
              <a:t>allanite</a:t>
            </a:r>
            <a:r>
              <a:rPr lang="en-US" sz="2400" dirty="0" smtClean="0">
                <a:solidFill>
                  <a:schemeClr val="bg1"/>
                </a:solidFill>
                <a:latin typeface="Calibri" panose="020F0502020204030204" pitchFamily="34" charset="0"/>
                <a:cs typeface="Calibri" panose="020F0502020204030204" pitchFamily="34" charset="0"/>
              </a:rPr>
              <a:t>, but </a:t>
            </a:r>
            <a:r>
              <a:rPr lang="en-US" sz="2400" dirty="0">
                <a:solidFill>
                  <a:schemeClr val="bg1"/>
                </a:solidFill>
                <a:latin typeface="Calibri" panose="020F0502020204030204" pitchFamily="34" charset="0"/>
                <a:cs typeface="Calibri" panose="020F0502020204030204" pitchFamily="34" charset="0"/>
              </a:rPr>
              <a:t>also the dissolution of rutile into hydrous </a:t>
            </a:r>
            <a:r>
              <a:rPr lang="en-US" sz="2400" dirty="0" smtClean="0">
                <a:solidFill>
                  <a:schemeClr val="bg1"/>
                </a:solidFill>
                <a:latin typeface="Calibri" panose="020F0502020204030204" pitchFamily="34" charset="0"/>
                <a:cs typeface="Calibri" panose="020F0502020204030204" pitchFamily="34" charset="0"/>
              </a:rPr>
              <a:t>melts.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0" name="Text Box 4"/>
          <p:cNvSpPr txBox="1">
            <a:spLocks noChangeArrowheads="1"/>
          </p:cNvSpPr>
          <p:nvPr/>
        </p:nvSpPr>
        <p:spPr bwMode="auto">
          <a:xfrm>
            <a:off x="152400" y="3994732"/>
            <a:ext cx="8801100" cy="1200329"/>
          </a:xfrm>
          <a:prstGeom prst="rect">
            <a:avLst/>
          </a:prstGeom>
          <a:noFill/>
          <a:ln w="9525" algn="ctr">
            <a:noFill/>
            <a:miter lim="800000"/>
            <a:headEnd/>
            <a:tailEnd/>
          </a:ln>
          <a:effectLst/>
        </p:spPr>
        <p:txBody>
          <a:bodyPr wrap="square">
            <a:spAutoFit/>
          </a:bodyPr>
          <a:lstStyle/>
          <a:p>
            <a:r>
              <a:rPr lang="en-US" sz="2400" dirty="0" smtClean="0">
                <a:solidFill>
                  <a:schemeClr val="bg1"/>
                </a:solidFill>
                <a:latin typeface="Calibri" panose="020F0502020204030204" pitchFamily="34" charset="0"/>
                <a:cs typeface="Calibri" panose="020F0502020204030204" pitchFamily="34" charset="0"/>
              </a:rPr>
              <a:t>These melts </a:t>
            </a:r>
            <a:r>
              <a:rPr lang="en-US" sz="2400" dirty="0">
                <a:solidFill>
                  <a:schemeClr val="bg1"/>
                </a:solidFill>
                <a:latin typeface="Calibri" panose="020F0502020204030204" pitchFamily="34" charset="0"/>
                <a:cs typeface="Calibri" panose="020F0502020204030204" pitchFamily="34" charset="0"/>
              </a:rPr>
              <a:t>can acquire the trace element composition that is significantly enriched </a:t>
            </a:r>
            <a:r>
              <a:rPr lang="en-US" sz="2400" dirty="0" smtClean="0">
                <a:solidFill>
                  <a:schemeClr val="bg1"/>
                </a:solidFill>
                <a:latin typeface="Calibri" panose="020F0502020204030204" pitchFamily="34" charset="0"/>
                <a:cs typeface="Calibri" panose="020F0502020204030204" pitchFamily="34" charset="0"/>
              </a:rPr>
              <a:t>in LILE</a:t>
            </a:r>
            <a:r>
              <a:rPr lang="en-US" sz="2400" dirty="0">
                <a:solidFill>
                  <a:schemeClr val="bg1"/>
                </a:solidFill>
                <a:latin typeface="Calibri" panose="020F0502020204030204" pitchFamily="34" charset="0"/>
                <a:cs typeface="Calibri" panose="020F0502020204030204" pitchFamily="34" charset="0"/>
              </a:rPr>
              <a:t>, HFSE and LREE but depleted in Pb and HREE relative to normal </a:t>
            </a:r>
            <a:r>
              <a:rPr lang="en-US" sz="2400" dirty="0" smtClean="0">
                <a:solidFill>
                  <a:schemeClr val="bg1"/>
                </a:solidFill>
                <a:latin typeface="Calibri" panose="020F0502020204030204" pitchFamily="34" charset="0"/>
                <a:cs typeface="Calibri" panose="020F0502020204030204" pitchFamily="34" charset="0"/>
              </a:rPr>
              <a:t>MORB</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2" name="Text Box 4"/>
          <p:cNvSpPr txBox="1">
            <a:spLocks noChangeArrowheads="1"/>
          </p:cNvSpPr>
          <p:nvPr/>
        </p:nvSpPr>
        <p:spPr bwMode="auto">
          <a:xfrm>
            <a:off x="152400" y="5187349"/>
            <a:ext cx="8801100" cy="830997"/>
          </a:xfrm>
          <a:prstGeom prst="rect">
            <a:avLst/>
          </a:prstGeom>
          <a:noFill/>
          <a:ln w="9525" algn="ctr">
            <a:noFill/>
            <a:miter lim="800000"/>
            <a:headEnd/>
            <a:tailEnd/>
          </a:ln>
          <a:effectLst/>
        </p:spPr>
        <p:txBody>
          <a:bodyPr wrap="square">
            <a:spAutoFit/>
          </a:bodyPr>
          <a:lstStyle/>
          <a:p>
            <a:r>
              <a:rPr lang="en-US" sz="2400" dirty="0" smtClean="0">
                <a:solidFill>
                  <a:schemeClr val="bg1"/>
                </a:solidFill>
                <a:latin typeface="Calibri" panose="020F0502020204030204" pitchFamily="34" charset="0"/>
                <a:cs typeface="Calibri" panose="020F0502020204030204" pitchFamily="34" charset="0"/>
              </a:rPr>
              <a:t>These latter geochemical characteristics provide </a:t>
            </a:r>
            <a:r>
              <a:rPr lang="en-US" sz="2400" dirty="0">
                <a:solidFill>
                  <a:schemeClr val="bg1"/>
                </a:solidFill>
                <a:latin typeface="Calibri" panose="020F0502020204030204" pitchFamily="34" charset="0"/>
                <a:cs typeface="Calibri" panose="020F0502020204030204" pitchFamily="34" charset="0"/>
              </a:rPr>
              <a:t>the </a:t>
            </a:r>
            <a:r>
              <a:rPr lang="en-US" sz="2400" dirty="0" smtClean="0">
                <a:solidFill>
                  <a:schemeClr val="bg1"/>
                </a:solidFill>
                <a:latin typeface="Calibri" panose="020F0502020204030204" pitchFamily="34" charset="0"/>
                <a:cs typeface="Calibri" panose="020F0502020204030204" pitchFamily="34" charset="0"/>
              </a:rPr>
              <a:t>crustal signature </a:t>
            </a:r>
            <a:r>
              <a:rPr lang="en-US" sz="2400" dirty="0">
                <a:solidFill>
                  <a:schemeClr val="bg1"/>
                </a:solidFill>
                <a:latin typeface="Calibri" panose="020F0502020204030204" pitchFamily="34" charset="0"/>
                <a:cs typeface="Calibri" panose="020F0502020204030204" pitchFamily="34" charset="0"/>
              </a:rPr>
              <a:t>for the </a:t>
            </a:r>
            <a:r>
              <a:rPr lang="en-US" sz="2400" dirty="0">
                <a:solidFill>
                  <a:srgbClr val="FFFF00"/>
                </a:solidFill>
                <a:latin typeface="Calibri" panose="020F0502020204030204" pitchFamily="34" charset="0"/>
                <a:cs typeface="Calibri" panose="020F0502020204030204" pitchFamily="34" charset="0"/>
              </a:rPr>
              <a:t>mantle sources of OIB</a:t>
            </a:r>
            <a:r>
              <a:rPr lang="en-US" sz="2400" dirty="0">
                <a:solidFill>
                  <a:schemeClr val="bg1"/>
                </a:solidFill>
                <a:latin typeface="Calibri" panose="020F0502020204030204" pitchFamily="34" charset="0"/>
                <a:cs typeface="Calibri" panose="020F0502020204030204" pitchFamily="34" charset="0"/>
              </a:rPr>
              <a:t>.</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4" name="Text Box 4"/>
          <p:cNvSpPr txBox="1">
            <a:spLocks noChangeArrowheads="1"/>
          </p:cNvSpPr>
          <p:nvPr/>
        </p:nvSpPr>
        <p:spPr bwMode="auto">
          <a:xfrm>
            <a:off x="1981202" y="5847672"/>
            <a:ext cx="5245098" cy="646331"/>
          </a:xfrm>
          <a:prstGeom prst="rect">
            <a:avLst/>
          </a:prstGeom>
          <a:noFill/>
          <a:ln w="9525" algn="ctr">
            <a:noFill/>
            <a:miter lim="800000"/>
            <a:headEnd/>
            <a:tailEnd/>
          </a:ln>
          <a:effectLst/>
        </p:spPr>
        <p:txBody>
          <a:bodyPr wrap="square">
            <a:spAutoFit/>
          </a:bodyPr>
          <a:lstStyle/>
          <a:p>
            <a:pPr algn="ctr"/>
            <a:r>
              <a:rPr lang="en-US" sz="3600" dirty="0" smtClean="0">
                <a:solidFill>
                  <a:srgbClr val="FFFF00"/>
                </a:solidFill>
                <a:latin typeface="Calibri" panose="020F0502020204030204" pitchFamily="34" charset="0"/>
                <a:cs typeface="Calibri" panose="020F0502020204030204" pitchFamily="34" charset="0"/>
              </a:rPr>
              <a:t>OIB</a:t>
            </a:r>
            <a:r>
              <a:rPr lang="en-US" sz="3600" dirty="0" smtClean="0">
                <a:solidFill>
                  <a:schemeClr val="bg1"/>
                </a:solidFill>
                <a:latin typeface="Calibri" panose="020F0502020204030204" pitchFamily="34" charset="0"/>
                <a:cs typeface="Calibri" panose="020F0502020204030204" pitchFamily="34" charset="0"/>
              </a:rPr>
              <a:t> = Ocean Island Basalts</a:t>
            </a:r>
            <a:endParaRPr lang="en-GB" sz="36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5" name="Text Box 5"/>
          <p:cNvSpPr txBox="1">
            <a:spLocks noChangeArrowheads="1"/>
          </p:cNvSpPr>
          <p:nvPr/>
        </p:nvSpPr>
        <p:spPr bwMode="auto">
          <a:xfrm>
            <a:off x="5600700" y="6416900"/>
            <a:ext cx="3479800" cy="307777"/>
          </a:xfrm>
          <a:prstGeom prst="rect">
            <a:avLst/>
          </a:prstGeom>
          <a:noFill/>
          <a:ln w="9525" algn="ctr">
            <a:noFill/>
            <a:miter lim="800000"/>
            <a:headEnd/>
            <a:tailEnd/>
          </a:ln>
          <a:effectLst/>
        </p:spPr>
        <p:txBody>
          <a:bodyPr wrap="square">
            <a:spAutoFit/>
          </a:bodyPr>
          <a:lstStyle/>
          <a:p>
            <a:pPr algn="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Zheng, 2019 (</a:t>
            </a:r>
            <a:r>
              <a:rPr lang="en-GB" sz="1400" dirty="0" err="1" smtClean="0">
                <a:solidFill>
                  <a:schemeClr val="bg1"/>
                </a:solidFill>
                <a:effectLst>
                  <a:outerShdw blurRad="38100" dist="38100" dir="2700000" algn="tl">
                    <a:srgbClr val="000000"/>
                  </a:outerShdw>
                </a:effectLst>
                <a:latin typeface="Calibri" pitchFamily="34" charset="0"/>
              </a:rPr>
              <a:t>Geosci</a:t>
            </a:r>
            <a:r>
              <a:rPr lang="en-GB" sz="1400" dirty="0" smtClean="0">
                <a:solidFill>
                  <a:schemeClr val="bg1"/>
                </a:solidFill>
                <a:effectLst>
                  <a:outerShdw blurRad="38100" dist="38100" dir="2700000" algn="tl">
                    <a:srgbClr val="000000"/>
                  </a:outerShdw>
                </a:effectLst>
                <a:latin typeface="Calibri" pitchFamily="34" charset="0"/>
              </a:rPr>
              <a:t>. Front. , 10, </a:t>
            </a:r>
            <a:r>
              <a:rPr lang="en-GB" sz="1400" dirty="0" smtClean="0">
                <a:solidFill>
                  <a:schemeClr val="bg1"/>
                </a:solidFill>
                <a:effectLst>
                  <a:outerShdw blurRad="38100" dist="38100" dir="2700000" algn="tl">
                    <a:srgbClr val="000000"/>
                  </a:outerShdw>
                </a:effectLst>
                <a:latin typeface="Calibri" pitchFamily="34" charset="0"/>
              </a:rPr>
              <a:t>1223-1254)</a:t>
            </a:r>
            <a:endParaRPr lang="en-GB" sz="14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1810130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P spid="10" grpId="0" build="p"/>
      <p:bldP spid="12" grpId="0" build="p"/>
      <p:bldP spid="14"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smtClean="0">
                <a:solidFill>
                  <a:schemeClr val="bg1"/>
                </a:solidFill>
                <a:effectLst>
                  <a:outerShdw blurRad="38100" dist="38100" dir="2700000" algn="tl">
                    <a:srgbClr val="000000"/>
                  </a:outerShdw>
                </a:effectLst>
                <a:latin typeface="Calibri" pitchFamily="34" charset="0"/>
              </a:rPr>
              <a:t>What type of magmas are produced?</a:t>
            </a:r>
            <a:endParaRPr lang="en-GB" sz="3200" i="1">
              <a:solidFill>
                <a:schemeClr val="bg1"/>
              </a:solidFill>
              <a:effectLst>
                <a:outerShdw blurRad="38100" dist="38100" dir="2700000" algn="tl">
                  <a:srgbClr val="000000"/>
                </a:outerShdw>
              </a:effectLst>
              <a:latin typeface="Calibri" pitchFamily="34" charset="0"/>
            </a:endParaRPr>
          </a:p>
        </p:txBody>
      </p:sp>
      <p:sp>
        <p:nvSpPr>
          <p:cNvPr id="12" name="Text Box 4"/>
          <p:cNvSpPr txBox="1">
            <a:spLocks noChangeArrowheads="1"/>
          </p:cNvSpPr>
          <p:nvPr/>
        </p:nvSpPr>
        <p:spPr bwMode="auto">
          <a:xfrm>
            <a:off x="6037943" y="824122"/>
            <a:ext cx="3106057" cy="954107"/>
          </a:xfrm>
          <a:prstGeom prst="rect">
            <a:avLst/>
          </a:prstGeom>
          <a:noFill/>
          <a:ln w="9525" algn="ctr">
            <a:noFill/>
            <a:miter lim="800000"/>
            <a:headEnd/>
            <a:tailEnd/>
          </a:ln>
          <a:effectLst/>
        </p:spPr>
        <p:txBody>
          <a:bodyPr wrap="square">
            <a:spAutoFit/>
          </a:bodyPr>
          <a:lstStyle/>
          <a:p>
            <a:pPr algn="ctr"/>
            <a:r>
              <a:rPr lang="en-US" sz="3200" dirty="0" smtClean="0">
                <a:solidFill>
                  <a:srgbClr val="FFFF00"/>
                </a:solidFill>
                <a:latin typeface="Calibri" panose="020F0502020204030204" pitchFamily="34" charset="0"/>
                <a:cs typeface="Calibri" panose="020F0502020204030204" pitchFamily="34" charset="0"/>
              </a:rPr>
              <a:t>First stage</a:t>
            </a:r>
            <a:r>
              <a:rPr lang="en-US" sz="2400" dirty="0" smtClean="0">
                <a:solidFill>
                  <a:schemeClr val="bg1"/>
                </a:solidFill>
                <a:latin typeface="Calibri" panose="020F0502020204030204" pitchFamily="34" charset="0"/>
                <a:cs typeface="Calibri" panose="020F0502020204030204" pitchFamily="34" charset="0"/>
              </a:rPr>
              <a:t>:           </a:t>
            </a:r>
            <a:r>
              <a:rPr lang="en-US" sz="2400" b="1" dirty="0" smtClean="0">
                <a:solidFill>
                  <a:schemeClr val="bg1"/>
                </a:solidFill>
                <a:latin typeface="Calibri" panose="020F0502020204030204" pitchFamily="34" charset="0"/>
                <a:cs typeface="Calibri" panose="020F0502020204030204" pitchFamily="34" charset="0"/>
              </a:rPr>
              <a:t>IAB</a:t>
            </a:r>
            <a:r>
              <a:rPr lang="en-US" sz="2400" dirty="0" smtClean="0">
                <a:solidFill>
                  <a:schemeClr val="bg1"/>
                </a:solidFill>
                <a:latin typeface="Calibri" panose="020F0502020204030204" pitchFamily="34" charset="0"/>
                <a:cs typeface="Calibri" panose="020F0502020204030204" pitchFamily="34" charset="0"/>
              </a:rPr>
              <a:t> = Island Arc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4" name="Text Box 4"/>
          <p:cNvSpPr txBox="1">
            <a:spLocks noChangeArrowheads="1"/>
          </p:cNvSpPr>
          <p:nvPr/>
        </p:nvSpPr>
        <p:spPr bwMode="auto">
          <a:xfrm>
            <a:off x="1262744" y="824122"/>
            <a:ext cx="4209142" cy="1323439"/>
          </a:xfrm>
          <a:prstGeom prst="rect">
            <a:avLst/>
          </a:prstGeom>
          <a:noFill/>
          <a:ln w="9525" algn="ctr">
            <a:noFill/>
            <a:miter lim="800000"/>
            <a:headEnd/>
            <a:tailEnd/>
          </a:ln>
          <a:effectLst/>
        </p:spPr>
        <p:txBody>
          <a:bodyPr wrap="square">
            <a:spAutoFit/>
          </a:bodyPr>
          <a:lstStyle/>
          <a:p>
            <a:pPr algn="ctr"/>
            <a:r>
              <a:rPr lang="en-US" sz="3200" dirty="0" smtClean="0">
                <a:solidFill>
                  <a:srgbClr val="FFFF00"/>
                </a:solidFill>
                <a:latin typeface="Calibri" panose="020F0502020204030204" pitchFamily="34" charset="0"/>
                <a:cs typeface="Calibri" panose="020F0502020204030204" pitchFamily="34" charset="0"/>
              </a:rPr>
              <a:t>Second stage</a:t>
            </a:r>
            <a:r>
              <a:rPr lang="en-US" sz="2400" dirty="0" smtClean="0">
                <a:solidFill>
                  <a:schemeClr val="bg1"/>
                </a:solidFill>
                <a:latin typeface="Calibri" panose="020F0502020204030204" pitchFamily="34" charset="0"/>
                <a:cs typeface="Calibri" panose="020F0502020204030204" pitchFamily="34" charset="0"/>
              </a:rPr>
              <a:t>:                     </a:t>
            </a:r>
            <a:r>
              <a:rPr lang="en-US" sz="2400" b="1" dirty="0" smtClean="0">
                <a:solidFill>
                  <a:schemeClr val="bg1"/>
                </a:solidFill>
                <a:latin typeface="Calibri" panose="020F0502020204030204" pitchFamily="34" charset="0"/>
                <a:cs typeface="Calibri" panose="020F0502020204030204" pitchFamily="34" charset="0"/>
              </a:rPr>
              <a:t>OIB</a:t>
            </a:r>
            <a:r>
              <a:rPr lang="en-US" sz="2400" dirty="0" smtClean="0">
                <a:solidFill>
                  <a:schemeClr val="bg1"/>
                </a:solidFill>
                <a:latin typeface="Calibri" panose="020F0502020204030204" pitchFamily="34" charset="0"/>
                <a:cs typeface="Calibri" panose="020F0502020204030204" pitchFamily="34" charset="0"/>
              </a:rPr>
              <a:t> = Ocean Island Basalts</a:t>
            </a:r>
          </a:p>
          <a:p>
            <a:pPr algn="ctr"/>
            <a:r>
              <a:rPr lang="en-US" sz="2400" b="1" dirty="0" smtClean="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CFB</a:t>
            </a:r>
            <a:r>
              <a:rPr lang="en-US" sz="2400" dirty="0" smtClean="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 = Continental Flood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grpSp>
        <p:nvGrpSpPr>
          <p:cNvPr id="5" name="Gruppo 4"/>
          <p:cNvGrpSpPr/>
          <p:nvPr/>
        </p:nvGrpSpPr>
        <p:grpSpPr>
          <a:xfrm>
            <a:off x="560614" y="2150609"/>
            <a:ext cx="8458200" cy="4124325"/>
            <a:chOff x="560614" y="2150609"/>
            <a:chExt cx="8458200" cy="4124325"/>
          </a:xfrm>
        </p:grpSpPr>
        <p:pic>
          <p:nvPicPr>
            <p:cNvPr id="3" name="Immagine 2"/>
            <p:cNvPicPr>
              <a:picLocks noChangeAspect="1"/>
            </p:cNvPicPr>
            <p:nvPr/>
          </p:nvPicPr>
          <p:blipFill>
            <a:blip r:embed="rId3" cstate="print"/>
            <a:stretch>
              <a:fillRect/>
            </a:stretch>
          </p:blipFill>
          <p:spPr>
            <a:xfrm>
              <a:off x="560614" y="2150609"/>
              <a:ext cx="8458200" cy="4124325"/>
            </a:xfrm>
            <a:prstGeom prst="rect">
              <a:avLst/>
            </a:prstGeom>
          </p:spPr>
        </p:pic>
        <p:sp>
          <p:nvSpPr>
            <p:cNvPr id="4" name="Rettangolo 3"/>
            <p:cNvSpPr/>
            <p:nvPr/>
          </p:nvSpPr>
          <p:spPr bwMode="auto">
            <a:xfrm>
              <a:off x="3905250" y="2266950"/>
              <a:ext cx="2990850" cy="5143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Rettangolo 14"/>
            <p:cNvSpPr/>
            <p:nvPr/>
          </p:nvSpPr>
          <p:spPr bwMode="auto">
            <a:xfrm>
              <a:off x="932329" y="2153464"/>
              <a:ext cx="466165" cy="5143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8" name="Text Box 5"/>
          <p:cNvSpPr txBox="1">
            <a:spLocks noChangeArrowheads="1"/>
          </p:cNvSpPr>
          <p:nvPr/>
        </p:nvSpPr>
        <p:spPr bwMode="auto">
          <a:xfrm>
            <a:off x="5359400" y="6291718"/>
            <a:ext cx="3721100" cy="307777"/>
          </a:xfrm>
          <a:prstGeom prst="rect">
            <a:avLst/>
          </a:prstGeom>
          <a:noFill/>
          <a:ln w="9525" algn="ctr">
            <a:noFill/>
            <a:miter lim="800000"/>
            <a:headEnd/>
            <a:tailEnd/>
          </a:ln>
          <a:effectLst/>
        </p:spPr>
        <p:txBody>
          <a:bodyPr wrap="square">
            <a:spAutoFit/>
          </a:bodyPr>
          <a:lstStyle/>
          <a:p>
            <a:pPr algn="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Ivanov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2015 (GSA-AGU </a:t>
            </a:r>
            <a:r>
              <a:rPr lang="en-GB" sz="1400" dirty="0" smtClean="0">
                <a:solidFill>
                  <a:schemeClr val="bg1"/>
                </a:solidFill>
                <a:effectLst>
                  <a:outerShdw blurRad="38100" dist="38100" dir="2700000" algn="tl">
                    <a:srgbClr val="000000"/>
                  </a:outerShdw>
                </a:effectLst>
                <a:latin typeface="Calibri" pitchFamily="34" charset="0"/>
              </a:rPr>
              <a:t>Spec. Paper </a:t>
            </a:r>
            <a:r>
              <a:rPr lang="en-GB" sz="1400" dirty="0" smtClean="0">
                <a:solidFill>
                  <a:schemeClr val="bg1"/>
                </a:solidFill>
                <a:effectLst>
                  <a:outerShdw blurRad="38100" dist="38100" dir="2700000" algn="tl">
                    <a:srgbClr val="000000"/>
                  </a:outerShdw>
                </a:effectLst>
                <a:latin typeface="Calibri" pitchFamily="34" charset="0"/>
              </a:rPr>
              <a:t>514)</a:t>
            </a:r>
            <a:endParaRPr lang="en-GB" sz="1400" dirty="0">
              <a:solidFill>
                <a:schemeClr val="bg1"/>
              </a:solidFill>
              <a:effectLst>
                <a:outerShdw blurRad="38100" dist="38100" dir="2700000" algn="tl">
                  <a:srgbClr val="000000"/>
                </a:outerShdw>
              </a:effectLst>
              <a:latin typeface="Calibri" pitchFamily="34" charset="0"/>
            </a:endParaRPr>
          </a:p>
        </p:txBody>
      </p:sp>
      <p:sp>
        <p:nvSpPr>
          <p:cNvPr id="13" name="Oval 62"/>
          <p:cNvSpPr>
            <a:spLocks noChangeArrowheads="1"/>
          </p:cNvSpPr>
          <p:nvPr/>
        </p:nvSpPr>
        <p:spPr bwMode="auto">
          <a:xfrm rot="16200000">
            <a:off x="6254752" y="3422651"/>
            <a:ext cx="1130300" cy="1739897"/>
          </a:xfrm>
          <a:prstGeom prst="ellipse">
            <a:avLst/>
          </a:prstGeom>
          <a:solidFill>
            <a:srgbClr val="FF0000"/>
          </a:solidFill>
          <a:ln w="9525" algn="ctr">
            <a:noFill/>
            <a:round/>
            <a:headEnd/>
            <a:tailEnd/>
          </a:ln>
          <a:effectLst>
            <a:softEdge rad="317500"/>
          </a:effectLst>
        </p:spPr>
        <p:txBody>
          <a:bodyPr wrap="none" anchor="ctr"/>
          <a:lstStyle/>
          <a:p>
            <a:pPr>
              <a:defRPr/>
            </a:pPr>
            <a:endParaRPr lang="en-GB">
              <a:latin typeface="Calibri" pitchFamily="34" charset="0"/>
            </a:endParaRPr>
          </a:p>
        </p:txBody>
      </p:sp>
      <p:sp>
        <p:nvSpPr>
          <p:cNvPr id="17" name="Text Box 4"/>
          <p:cNvSpPr txBox="1">
            <a:spLocks noChangeArrowheads="1"/>
          </p:cNvSpPr>
          <p:nvPr/>
        </p:nvSpPr>
        <p:spPr bwMode="auto">
          <a:xfrm>
            <a:off x="6070601" y="3920437"/>
            <a:ext cx="1190174" cy="707886"/>
          </a:xfrm>
          <a:prstGeom prst="rect">
            <a:avLst/>
          </a:prstGeom>
          <a:noFill/>
          <a:ln w="9525" algn="ctr">
            <a:noFill/>
            <a:miter lim="800000"/>
            <a:headEnd/>
            <a:tailEnd/>
          </a:ln>
          <a:effectLst/>
        </p:spPr>
        <p:txBody>
          <a:bodyPr wrap="square">
            <a:spAutoFit/>
          </a:bodyPr>
          <a:lstStyle/>
          <a:p>
            <a:pPr algn="r"/>
            <a:r>
              <a:rPr lang="en-US" sz="2000" b="1" i="1" dirty="0" smtClean="0">
                <a:solidFill>
                  <a:schemeClr val="tx1"/>
                </a:solidFill>
                <a:effectLst/>
                <a:latin typeface="Calibri" panose="020F0502020204030204" pitchFamily="34" charset="0"/>
                <a:cs typeface="Calibri" panose="020F0502020204030204" pitchFamily="34" charset="0"/>
              </a:rPr>
              <a:t>Mantle Wedge</a:t>
            </a:r>
            <a:endParaRPr lang="en-GB" sz="1600" b="1" i="1" dirty="0">
              <a:solidFill>
                <a:schemeClr val="tx1"/>
              </a:solidFill>
              <a:effectLst/>
              <a:latin typeface="Calibri" pitchFamily="34" charset="0"/>
              <a:cs typeface="Calibri" panose="020F0502020204030204" pitchFamily="34" charset="0"/>
            </a:endParaRPr>
          </a:p>
        </p:txBody>
      </p:sp>
      <p:sp>
        <p:nvSpPr>
          <p:cNvPr id="20" name="CasellaDiTesto 19"/>
          <p:cNvSpPr txBox="1"/>
          <p:nvPr/>
        </p:nvSpPr>
        <p:spPr>
          <a:xfrm>
            <a:off x="3159921" y="5799136"/>
            <a:ext cx="1581150" cy="353943"/>
          </a:xfrm>
          <a:prstGeom prst="rect">
            <a:avLst/>
          </a:prstGeom>
          <a:noFill/>
        </p:spPr>
        <p:txBody>
          <a:bodyPr wrap="square" rtlCol="0">
            <a:spAutoFit/>
          </a:bodyPr>
          <a:lstStyle/>
          <a:p>
            <a:r>
              <a:rPr lang="it-IT" sz="1700" dirty="0" err="1" smtClean="0">
                <a:solidFill>
                  <a:schemeClr val="tx1"/>
                </a:solidFill>
                <a:latin typeface="+mj-lt"/>
                <a:cs typeface="Calibri" panose="020F0502020204030204" pitchFamily="34" charset="0"/>
              </a:rPr>
              <a:t>Stagnant</a:t>
            </a:r>
            <a:r>
              <a:rPr lang="it-IT" sz="1700" dirty="0" smtClean="0">
                <a:solidFill>
                  <a:schemeClr val="tx1"/>
                </a:solidFill>
                <a:latin typeface="+mj-lt"/>
                <a:cs typeface="Calibri" panose="020F0502020204030204" pitchFamily="34" charset="0"/>
              </a:rPr>
              <a:t> </a:t>
            </a:r>
            <a:r>
              <a:rPr lang="it-IT" sz="1700" dirty="0" err="1" smtClean="0">
                <a:solidFill>
                  <a:schemeClr val="tx1"/>
                </a:solidFill>
                <a:latin typeface="+mj-lt"/>
                <a:cs typeface="Calibri" panose="020F0502020204030204" pitchFamily="34" charset="0"/>
              </a:rPr>
              <a:t>slab</a:t>
            </a:r>
            <a:endParaRPr lang="it-IT" sz="1700" dirty="0">
              <a:solidFill>
                <a:schemeClr val="tx1"/>
              </a:solidFill>
              <a:latin typeface="+mj-lt"/>
              <a:cs typeface="Calibri" panose="020F0502020204030204" pitchFamily="34" charset="0"/>
            </a:endParaRPr>
          </a:p>
        </p:txBody>
      </p:sp>
    </p:spTree>
    <p:extLst>
      <p:ext uri="{BB962C8B-B14F-4D97-AF65-F5344CB8AC3E}">
        <p14:creationId xmlns:p14="http://schemas.microsoft.com/office/powerpoint/2010/main" val="51463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uiExpand="1"/>
      <p:bldP spid="18" grpId="0"/>
      <p:bldP spid="13" grpId="0" animBg="1"/>
      <p:bldP spid="17"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0" y="0"/>
            <a:ext cx="9144000" cy="6274934"/>
            <a:chOff x="0" y="0"/>
            <a:chExt cx="9144000" cy="6274934"/>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smtClean="0">
                  <a:solidFill>
                    <a:schemeClr val="bg1"/>
                  </a:solidFill>
                  <a:effectLst>
                    <a:outerShdw blurRad="38100" dist="38100" dir="2700000" algn="tl">
                      <a:srgbClr val="000000"/>
                    </a:outerShdw>
                  </a:effectLst>
                  <a:latin typeface="Calibri" pitchFamily="34" charset="0"/>
                </a:rPr>
                <a:t>What type of magmas are produced?</a:t>
              </a:r>
              <a:endParaRPr lang="en-GB" sz="3200" i="1">
                <a:solidFill>
                  <a:schemeClr val="bg1"/>
                </a:solidFill>
                <a:effectLst>
                  <a:outerShdw blurRad="38100" dist="38100" dir="2700000" algn="tl">
                    <a:srgbClr val="000000"/>
                  </a:outerShdw>
                </a:effectLst>
                <a:latin typeface="Calibri" pitchFamily="34" charset="0"/>
              </a:endParaRPr>
            </a:p>
          </p:txBody>
        </p:sp>
        <p:sp>
          <p:nvSpPr>
            <p:cNvPr id="12" name="Text Box 4"/>
            <p:cNvSpPr txBox="1">
              <a:spLocks noChangeArrowheads="1"/>
            </p:cNvSpPr>
            <p:nvPr/>
          </p:nvSpPr>
          <p:spPr bwMode="auto">
            <a:xfrm>
              <a:off x="6037943" y="824122"/>
              <a:ext cx="3106057" cy="954107"/>
            </a:xfrm>
            <a:prstGeom prst="rect">
              <a:avLst/>
            </a:prstGeom>
            <a:noFill/>
            <a:ln w="9525" algn="ctr">
              <a:noFill/>
              <a:miter lim="800000"/>
              <a:headEnd/>
              <a:tailEnd/>
            </a:ln>
            <a:effectLst/>
          </p:spPr>
          <p:txBody>
            <a:bodyPr wrap="square">
              <a:spAutoFit/>
            </a:bodyPr>
            <a:lstStyle/>
            <a:p>
              <a:pPr algn="ctr"/>
              <a:r>
                <a:rPr lang="en-US" sz="3200" dirty="0" smtClean="0">
                  <a:solidFill>
                    <a:srgbClr val="FFFF00"/>
                  </a:solidFill>
                  <a:latin typeface="Calibri" panose="020F0502020204030204" pitchFamily="34" charset="0"/>
                  <a:cs typeface="Calibri" panose="020F0502020204030204" pitchFamily="34" charset="0"/>
                </a:rPr>
                <a:t>First stage</a:t>
              </a:r>
              <a:r>
                <a:rPr lang="en-US" sz="2400" dirty="0" smtClean="0">
                  <a:solidFill>
                    <a:schemeClr val="bg1"/>
                  </a:solidFill>
                  <a:latin typeface="Calibri" panose="020F0502020204030204" pitchFamily="34" charset="0"/>
                  <a:cs typeface="Calibri" panose="020F0502020204030204" pitchFamily="34" charset="0"/>
                </a:rPr>
                <a:t>:           </a:t>
              </a:r>
              <a:r>
                <a:rPr lang="en-US" sz="2400" b="1" dirty="0" smtClean="0">
                  <a:solidFill>
                    <a:schemeClr val="bg1"/>
                  </a:solidFill>
                  <a:latin typeface="Calibri" panose="020F0502020204030204" pitchFamily="34" charset="0"/>
                  <a:cs typeface="Calibri" panose="020F0502020204030204" pitchFamily="34" charset="0"/>
                </a:rPr>
                <a:t>IAB</a:t>
              </a:r>
              <a:r>
                <a:rPr lang="en-US" sz="2400" dirty="0" smtClean="0">
                  <a:solidFill>
                    <a:schemeClr val="bg1"/>
                  </a:solidFill>
                  <a:latin typeface="Calibri" panose="020F0502020204030204" pitchFamily="34" charset="0"/>
                  <a:cs typeface="Calibri" panose="020F0502020204030204" pitchFamily="34" charset="0"/>
                </a:rPr>
                <a:t> = Island Arc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4" name="Text Box 4"/>
            <p:cNvSpPr txBox="1">
              <a:spLocks noChangeArrowheads="1"/>
            </p:cNvSpPr>
            <p:nvPr/>
          </p:nvSpPr>
          <p:spPr bwMode="auto">
            <a:xfrm>
              <a:off x="1262744" y="824122"/>
              <a:ext cx="4209142" cy="1323439"/>
            </a:xfrm>
            <a:prstGeom prst="rect">
              <a:avLst/>
            </a:prstGeom>
            <a:noFill/>
            <a:ln w="9525" algn="ctr">
              <a:noFill/>
              <a:miter lim="800000"/>
              <a:headEnd/>
              <a:tailEnd/>
            </a:ln>
            <a:effectLst/>
          </p:spPr>
          <p:txBody>
            <a:bodyPr wrap="square">
              <a:spAutoFit/>
            </a:bodyPr>
            <a:lstStyle/>
            <a:p>
              <a:pPr algn="ctr"/>
              <a:r>
                <a:rPr lang="en-US" sz="3200" dirty="0" smtClean="0">
                  <a:solidFill>
                    <a:srgbClr val="FFFF00"/>
                  </a:solidFill>
                  <a:latin typeface="Calibri" panose="020F0502020204030204" pitchFamily="34" charset="0"/>
                  <a:cs typeface="Calibri" panose="020F0502020204030204" pitchFamily="34" charset="0"/>
                </a:rPr>
                <a:t>Second stage</a:t>
              </a:r>
              <a:r>
                <a:rPr lang="en-US" sz="2400" dirty="0" smtClean="0">
                  <a:solidFill>
                    <a:schemeClr val="bg1"/>
                  </a:solidFill>
                  <a:latin typeface="Calibri" panose="020F0502020204030204" pitchFamily="34" charset="0"/>
                  <a:cs typeface="Calibri" panose="020F0502020204030204" pitchFamily="34" charset="0"/>
                </a:rPr>
                <a:t>:                     </a:t>
              </a:r>
              <a:r>
                <a:rPr lang="en-US" sz="2400" b="1" dirty="0" smtClean="0">
                  <a:solidFill>
                    <a:schemeClr val="bg1"/>
                  </a:solidFill>
                  <a:latin typeface="Calibri" panose="020F0502020204030204" pitchFamily="34" charset="0"/>
                  <a:cs typeface="Calibri" panose="020F0502020204030204" pitchFamily="34" charset="0"/>
                </a:rPr>
                <a:t>OIB</a:t>
              </a:r>
              <a:r>
                <a:rPr lang="en-US" sz="2400" dirty="0" smtClean="0">
                  <a:solidFill>
                    <a:schemeClr val="bg1"/>
                  </a:solidFill>
                  <a:latin typeface="Calibri" panose="020F0502020204030204" pitchFamily="34" charset="0"/>
                  <a:cs typeface="Calibri" panose="020F0502020204030204" pitchFamily="34" charset="0"/>
                </a:rPr>
                <a:t> = Ocean Island Basalts</a:t>
              </a:r>
            </a:p>
            <a:p>
              <a:pPr algn="ctr"/>
              <a:r>
                <a:rPr lang="en-US" sz="2400" b="1" dirty="0" smtClean="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CFB</a:t>
              </a:r>
              <a:r>
                <a:rPr lang="en-US" sz="2400" dirty="0" smtClean="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 = Continental Flood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grpSp>
          <p:nvGrpSpPr>
            <p:cNvPr id="5" name="Gruppo 4"/>
            <p:cNvGrpSpPr/>
            <p:nvPr/>
          </p:nvGrpSpPr>
          <p:grpSpPr>
            <a:xfrm>
              <a:off x="560614" y="2150609"/>
              <a:ext cx="8458200" cy="4124325"/>
              <a:chOff x="560614" y="2150609"/>
              <a:chExt cx="8458200" cy="4124325"/>
            </a:xfrm>
          </p:grpSpPr>
          <p:pic>
            <p:nvPicPr>
              <p:cNvPr id="3" name="Immagine 2"/>
              <p:cNvPicPr>
                <a:picLocks noChangeAspect="1"/>
              </p:cNvPicPr>
              <p:nvPr/>
            </p:nvPicPr>
            <p:blipFill>
              <a:blip r:embed="rId3" cstate="print"/>
              <a:stretch>
                <a:fillRect/>
              </a:stretch>
            </p:blipFill>
            <p:spPr>
              <a:xfrm>
                <a:off x="560614" y="2150609"/>
                <a:ext cx="8458200" cy="4124325"/>
              </a:xfrm>
              <a:prstGeom prst="rect">
                <a:avLst/>
              </a:prstGeom>
            </p:spPr>
          </p:pic>
          <p:sp>
            <p:nvSpPr>
              <p:cNvPr id="4" name="Rettangolo 3"/>
              <p:cNvSpPr/>
              <p:nvPr/>
            </p:nvSpPr>
            <p:spPr bwMode="auto">
              <a:xfrm>
                <a:off x="3905250" y="2266950"/>
                <a:ext cx="2990850" cy="5143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Rettangolo 14"/>
              <p:cNvSpPr/>
              <p:nvPr/>
            </p:nvSpPr>
            <p:spPr bwMode="auto">
              <a:xfrm>
                <a:off x="932329" y="2153464"/>
                <a:ext cx="466165" cy="5143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grpSp>
      <p:sp>
        <p:nvSpPr>
          <p:cNvPr id="122" name="Oval 62"/>
          <p:cNvSpPr>
            <a:spLocks noChangeArrowheads="1"/>
          </p:cNvSpPr>
          <p:nvPr/>
        </p:nvSpPr>
        <p:spPr bwMode="auto">
          <a:xfrm rot="16200000">
            <a:off x="6254752" y="3422651"/>
            <a:ext cx="1130300" cy="1739897"/>
          </a:xfrm>
          <a:prstGeom prst="ellipse">
            <a:avLst/>
          </a:prstGeom>
          <a:solidFill>
            <a:srgbClr val="FF0000"/>
          </a:solidFill>
          <a:ln w="9525" algn="ctr">
            <a:noFill/>
            <a:round/>
            <a:headEnd/>
            <a:tailEnd/>
          </a:ln>
          <a:effectLst>
            <a:softEdge rad="317500"/>
          </a:effectLst>
        </p:spPr>
        <p:txBody>
          <a:bodyPr wrap="none" anchor="ctr"/>
          <a:lstStyle/>
          <a:p>
            <a:pPr>
              <a:defRPr/>
            </a:pPr>
            <a:endParaRPr lang="en-GB">
              <a:latin typeface="Calibri" pitchFamily="34" charset="0"/>
            </a:endParaRPr>
          </a:p>
        </p:txBody>
      </p:sp>
      <p:sp>
        <p:nvSpPr>
          <p:cNvPr id="123" name="Text Box 4"/>
          <p:cNvSpPr txBox="1">
            <a:spLocks noChangeArrowheads="1"/>
          </p:cNvSpPr>
          <p:nvPr/>
        </p:nvSpPr>
        <p:spPr bwMode="auto">
          <a:xfrm>
            <a:off x="6070601" y="3920437"/>
            <a:ext cx="1190174" cy="707886"/>
          </a:xfrm>
          <a:prstGeom prst="rect">
            <a:avLst/>
          </a:prstGeom>
          <a:noFill/>
          <a:ln w="9525" algn="ctr">
            <a:noFill/>
            <a:miter lim="800000"/>
            <a:headEnd/>
            <a:tailEnd/>
          </a:ln>
          <a:effectLst/>
        </p:spPr>
        <p:txBody>
          <a:bodyPr wrap="square">
            <a:spAutoFit/>
          </a:bodyPr>
          <a:lstStyle/>
          <a:p>
            <a:pPr algn="r"/>
            <a:r>
              <a:rPr lang="en-US" sz="2000" b="1" i="1" dirty="0" smtClean="0">
                <a:solidFill>
                  <a:schemeClr val="tx1"/>
                </a:solidFill>
                <a:effectLst/>
                <a:latin typeface="Calibri" panose="020F0502020204030204" pitchFamily="34" charset="0"/>
                <a:cs typeface="Calibri" panose="020F0502020204030204" pitchFamily="34" charset="0"/>
              </a:rPr>
              <a:t>Mantle Wedge</a:t>
            </a:r>
            <a:endParaRPr lang="en-GB" sz="1600" b="1" i="1" dirty="0">
              <a:solidFill>
                <a:schemeClr val="tx1"/>
              </a:solidFill>
              <a:effectLst/>
              <a:latin typeface="Calibri" pitchFamily="34" charset="0"/>
              <a:cs typeface="Calibri" panose="020F0502020204030204" pitchFamily="34" charset="0"/>
            </a:endParaRPr>
          </a:p>
        </p:txBody>
      </p:sp>
      <p:grpSp>
        <p:nvGrpSpPr>
          <p:cNvPr id="7" name="Gruppo 6"/>
          <p:cNvGrpSpPr/>
          <p:nvPr/>
        </p:nvGrpSpPr>
        <p:grpSpPr>
          <a:xfrm>
            <a:off x="5724935" y="30683"/>
            <a:ext cx="3381633" cy="4800600"/>
            <a:chOff x="5207196" y="63341"/>
            <a:chExt cx="3381633" cy="4800600"/>
          </a:xfrm>
        </p:grpSpPr>
        <p:grpSp>
          <p:nvGrpSpPr>
            <p:cNvPr id="6" name="Gruppo 5"/>
            <p:cNvGrpSpPr>
              <a:grpSpLocks noChangeAspect="1"/>
            </p:cNvGrpSpPr>
            <p:nvPr/>
          </p:nvGrpSpPr>
          <p:grpSpPr>
            <a:xfrm>
              <a:off x="5207196" y="63341"/>
              <a:ext cx="3381633" cy="4800600"/>
              <a:chOff x="3610708" y="0"/>
              <a:chExt cx="4830901" cy="6858000"/>
            </a:xfrm>
          </p:grpSpPr>
          <p:grpSp>
            <p:nvGrpSpPr>
              <p:cNvPr id="16" name="Gruppo 11"/>
              <p:cNvGrpSpPr/>
              <p:nvPr/>
            </p:nvGrpSpPr>
            <p:grpSpPr>
              <a:xfrm>
                <a:off x="3610708" y="0"/>
                <a:ext cx="4830901" cy="6858000"/>
                <a:chOff x="3610708" y="0"/>
                <a:chExt cx="4830901" cy="6858000"/>
              </a:xfrm>
            </p:grpSpPr>
            <p:sp>
              <p:nvSpPr>
                <p:cNvPr id="19" name="Rettangolo 18"/>
                <p:cNvSpPr/>
                <p:nvPr/>
              </p:nvSpPr>
              <p:spPr bwMode="auto">
                <a:xfrm>
                  <a:off x="3610708" y="0"/>
                  <a:ext cx="4830901"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20" name="Gruppo 10"/>
                <p:cNvGrpSpPr/>
                <p:nvPr/>
              </p:nvGrpSpPr>
              <p:grpSpPr>
                <a:xfrm>
                  <a:off x="3622430" y="0"/>
                  <a:ext cx="4819179" cy="6781800"/>
                  <a:chOff x="3622430" y="0"/>
                  <a:chExt cx="4819179" cy="6781800"/>
                </a:xfrm>
              </p:grpSpPr>
              <p:pic>
                <p:nvPicPr>
                  <p:cNvPr id="21" name="Picture 2"/>
                  <p:cNvPicPr>
                    <a:picLocks noChangeAspect="1" noChangeArrowheads="1"/>
                  </p:cNvPicPr>
                  <p:nvPr/>
                </p:nvPicPr>
                <p:blipFill rotWithShape="1">
                  <a:blip r:embed="rId4" cstate="print"/>
                  <a:srcRect l="-444" t="13942" r="1701" b="1957"/>
                  <a:stretch/>
                </p:blipFill>
                <p:spPr bwMode="auto">
                  <a:xfrm rot="5400000">
                    <a:off x="2641120" y="981310"/>
                    <a:ext cx="6781800" cy="4819179"/>
                  </a:xfrm>
                  <a:prstGeom prst="rect">
                    <a:avLst/>
                  </a:prstGeom>
                  <a:noFill/>
                  <a:ln w="9525">
                    <a:noFill/>
                    <a:miter lim="800000"/>
                    <a:headEnd/>
                    <a:tailEnd/>
                  </a:ln>
                </p:spPr>
              </p:pic>
              <p:sp>
                <p:nvSpPr>
                  <p:cNvPr id="22" name="Rettangolo 21"/>
                  <p:cNvSpPr/>
                  <p:nvPr/>
                </p:nvSpPr>
                <p:spPr bwMode="auto">
                  <a:xfrm>
                    <a:off x="7749540" y="1050925"/>
                    <a:ext cx="523240" cy="2309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grpSp>
          <p:sp>
            <p:nvSpPr>
              <p:cNvPr id="23" name="Figura a mano libera 22"/>
              <p:cNvSpPr/>
              <p:nvPr/>
            </p:nvSpPr>
            <p:spPr bwMode="auto">
              <a:xfrm>
                <a:off x="4457700" y="1065847"/>
                <a:ext cx="3797618" cy="5464492"/>
              </a:xfrm>
              <a:custGeom>
                <a:avLst/>
                <a:gdLst>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556260 w 1417320"/>
                  <a:gd name="connsiteY5" fmla="*/ 586740 h 4099560"/>
                  <a:gd name="connsiteX6" fmla="*/ 182880 w 1417320"/>
                  <a:gd name="connsiteY6" fmla="*/ 11430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556260 w 1417320"/>
                  <a:gd name="connsiteY5" fmla="*/ 586740 h 4099560"/>
                  <a:gd name="connsiteX6" fmla="*/ 251460 w 1417320"/>
                  <a:gd name="connsiteY6" fmla="*/ 2286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409700 w 1417320"/>
                  <a:gd name="connsiteY4" fmla="*/ 2697480 h 4099560"/>
                  <a:gd name="connsiteX5" fmla="*/ 1249680 w 1417320"/>
                  <a:gd name="connsiteY5" fmla="*/ 1318260 h 4099560"/>
                  <a:gd name="connsiteX6" fmla="*/ 251460 w 1417320"/>
                  <a:gd name="connsiteY6" fmla="*/ 22860 h 4099560"/>
                  <a:gd name="connsiteX7" fmla="*/ 7620 w 1417320"/>
                  <a:gd name="connsiteY7" fmla="*/ 0 h 4099560"/>
                  <a:gd name="connsiteX0" fmla="*/ 7620 w 1417320"/>
                  <a:gd name="connsiteY0" fmla="*/ 0 h 4099560"/>
                  <a:gd name="connsiteX1" fmla="*/ 0 w 1417320"/>
                  <a:gd name="connsiteY1" fmla="*/ 1341120 h 4099560"/>
                  <a:gd name="connsiteX2" fmla="*/ 922020 w 1417320"/>
                  <a:gd name="connsiteY2" fmla="*/ 4099560 h 4099560"/>
                  <a:gd name="connsiteX3" fmla="*/ 1417320 w 1417320"/>
                  <a:gd name="connsiteY3" fmla="*/ 2857500 h 4099560"/>
                  <a:gd name="connsiteX4" fmla="*/ 1379220 w 1417320"/>
                  <a:gd name="connsiteY4" fmla="*/ 2354580 h 4099560"/>
                  <a:gd name="connsiteX5" fmla="*/ 1249680 w 1417320"/>
                  <a:gd name="connsiteY5" fmla="*/ 1318260 h 4099560"/>
                  <a:gd name="connsiteX6" fmla="*/ 251460 w 1417320"/>
                  <a:gd name="connsiteY6" fmla="*/ 22860 h 4099560"/>
                  <a:gd name="connsiteX7" fmla="*/ 7620 w 1417320"/>
                  <a:gd name="connsiteY7" fmla="*/ 0 h 4099560"/>
                  <a:gd name="connsiteX0" fmla="*/ 7620 w 1524000"/>
                  <a:gd name="connsiteY0" fmla="*/ 0 h 4099560"/>
                  <a:gd name="connsiteX1" fmla="*/ 0 w 1524000"/>
                  <a:gd name="connsiteY1" fmla="*/ 1341120 h 4099560"/>
                  <a:gd name="connsiteX2" fmla="*/ 922020 w 1524000"/>
                  <a:gd name="connsiteY2" fmla="*/ 4099560 h 4099560"/>
                  <a:gd name="connsiteX3" fmla="*/ 1524000 w 1524000"/>
                  <a:gd name="connsiteY3" fmla="*/ 2636520 h 4099560"/>
                  <a:gd name="connsiteX4" fmla="*/ 1379220 w 1524000"/>
                  <a:gd name="connsiteY4" fmla="*/ 2354580 h 4099560"/>
                  <a:gd name="connsiteX5" fmla="*/ 1249680 w 1524000"/>
                  <a:gd name="connsiteY5" fmla="*/ 1318260 h 4099560"/>
                  <a:gd name="connsiteX6" fmla="*/ 251460 w 1524000"/>
                  <a:gd name="connsiteY6" fmla="*/ 22860 h 4099560"/>
                  <a:gd name="connsiteX7" fmla="*/ 7620 w 1524000"/>
                  <a:gd name="connsiteY7" fmla="*/ 0 h 4099560"/>
                  <a:gd name="connsiteX0" fmla="*/ 7620 w 1539240"/>
                  <a:gd name="connsiteY0" fmla="*/ 0 h 4229100"/>
                  <a:gd name="connsiteX1" fmla="*/ 0 w 1539240"/>
                  <a:gd name="connsiteY1" fmla="*/ 1341120 h 4229100"/>
                  <a:gd name="connsiteX2" fmla="*/ 1539240 w 1539240"/>
                  <a:gd name="connsiteY2" fmla="*/ 4229100 h 4229100"/>
                  <a:gd name="connsiteX3" fmla="*/ 1524000 w 1539240"/>
                  <a:gd name="connsiteY3" fmla="*/ 2636520 h 4229100"/>
                  <a:gd name="connsiteX4" fmla="*/ 1379220 w 1539240"/>
                  <a:gd name="connsiteY4" fmla="*/ 2354580 h 4229100"/>
                  <a:gd name="connsiteX5" fmla="*/ 1249680 w 1539240"/>
                  <a:gd name="connsiteY5" fmla="*/ 1318260 h 4229100"/>
                  <a:gd name="connsiteX6" fmla="*/ 251460 w 1539240"/>
                  <a:gd name="connsiteY6" fmla="*/ 22860 h 4229100"/>
                  <a:gd name="connsiteX7" fmla="*/ 7620 w 1539240"/>
                  <a:gd name="connsiteY7" fmla="*/ 0 h 4229100"/>
                  <a:gd name="connsiteX0" fmla="*/ 7620 w 1539240"/>
                  <a:gd name="connsiteY0" fmla="*/ 0 h 4229100"/>
                  <a:gd name="connsiteX1" fmla="*/ 0 w 1539240"/>
                  <a:gd name="connsiteY1" fmla="*/ 1341120 h 4229100"/>
                  <a:gd name="connsiteX2" fmla="*/ 1394460 w 1539240"/>
                  <a:gd name="connsiteY2" fmla="*/ 3741420 h 4229100"/>
                  <a:gd name="connsiteX3" fmla="*/ 1539240 w 1539240"/>
                  <a:gd name="connsiteY3" fmla="*/ 4229100 h 4229100"/>
                  <a:gd name="connsiteX4" fmla="*/ 1524000 w 1539240"/>
                  <a:gd name="connsiteY4" fmla="*/ 2636520 h 4229100"/>
                  <a:gd name="connsiteX5" fmla="*/ 1379220 w 1539240"/>
                  <a:gd name="connsiteY5" fmla="*/ 2354580 h 4229100"/>
                  <a:gd name="connsiteX6" fmla="*/ 1249680 w 1539240"/>
                  <a:gd name="connsiteY6" fmla="*/ 1318260 h 4229100"/>
                  <a:gd name="connsiteX7" fmla="*/ 251460 w 1539240"/>
                  <a:gd name="connsiteY7" fmla="*/ 22860 h 4229100"/>
                  <a:gd name="connsiteX8" fmla="*/ 7620 w 1539240"/>
                  <a:gd name="connsiteY8"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539240 w 1539240"/>
                  <a:gd name="connsiteY4" fmla="*/ 4229100 h 4229100"/>
                  <a:gd name="connsiteX5" fmla="*/ 1524000 w 1539240"/>
                  <a:gd name="connsiteY5" fmla="*/ 2636520 h 4229100"/>
                  <a:gd name="connsiteX6" fmla="*/ 1379220 w 1539240"/>
                  <a:gd name="connsiteY6" fmla="*/ 2354580 h 4229100"/>
                  <a:gd name="connsiteX7" fmla="*/ 1249680 w 1539240"/>
                  <a:gd name="connsiteY7" fmla="*/ 1318260 h 4229100"/>
                  <a:gd name="connsiteX8" fmla="*/ 251460 w 1539240"/>
                  <a:gd name="connsiteY8" fmla="*/ 22860 h 4229100"/>
                  <a:gd name="connsiteX9" fmla="*/ 7620 w 1539240"/>
                  <a:gd name="connsiteY9"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229100"/>
                  <a:gd name="connsiteX1" fmla="*/ 0 w 1539240"/>
                  <a:gd name="connsiteY1" fmla="*/ 1341120 h 4229100"/>
                  <a:gd name="connsiteX2" fmla="*/ 800100 w 1539240"/>
                  <a:gd name="connsiteY2" fmla="*/ 3459480 h 4229100"/>
                  <a:gd name="connsiteX3" fmla="*/ 1394460 w 1539240"/>
                  <a:gd name="connsiteY3" fmla="*/ 3741420 h 4229100"/>
                  <a:gd name="connsiteX4" fmla="*/ 1490663 w 1539240"/>
                  <a:gd name="connsiteY4" fmla="*/ 4180999 h 4229100"/>
                  <a:gd name="connsiteX5" fmla="*/ 1539240 w 1539240"/>
                  <a:gd name="connsiteY5" fmla="*/ 4229100 h 4229100"/>
                  <a:gd name="connsiteX6" fmla="*/ 1524000 w 1539240"/>
                  <a:gd name="connsiteY6" fmla="*/ 2636520 h 4229100"/>
                  <a:gd name="connsiteX7" fmla="*/ 1379220 w 1539240"/>
                  <a:gd name="connsiteY7" fmla="*/ 2354580 h 4229100"/>
                  <a:gd name="connsiteX8" fmla="*/ 1249680 w 1539240"/>
                  <a:gd name="connsiteY8" fmla="*/ 1318260 h 4229100"/>
                  <a:gd name="connsiteX9" fmla="*/ 251460 w 1539240"/>
                  <a:gd name="connsiteY9" fmla="*/ 22860 h 4229100"/>
                  <a:gd name="connsiteX10" fmla="*/ 7620 w 1539240"/>
                  <a:gd name="connsiteY10" fmla="*/ 0 h 4229100"/>
                  <a:gd name="connsiteX0" fmla="*/ 7620 w 1539240"/>
                  <a:gd name="connsiteY0" fmla="*/ 0 h 4791934"/>
                  <a:gd name="connsiteX1" fmla="*/ 0 w 1539240"/>
                  <a:gd name="connsiteY1" fmla="*/ 1341120 h 4791934"/>
                  <a:gd name="connsiteX2" fmla="*/ 800100 w 1539240"/>
                  <a:gd name="connsiteY2" fmla="*/ 3459480 h 4791934"/>
                  <a:gd name="connsiteX3" fmla="*/ 1226820 w 1539240"/>
                  <a:gd name="connsiteY3" fmla="*/ 4777740 h 4791934"/>
                  <a:gd name="connsiteX4" fmla="*/ 1490663 w 1539240"/>
                  <a:gd name="connsiteY4" fmla="*/ 4180999 h 4791934"/>
                  <a:gd name="connsiteX5" fmla="*/ 1539240 w 1539240"/>
                  <a:gd name="connsiteY5" fmla="*/ 4229100 h 4791934"/>
                  <a:gd name="connsiteX6" fmla="*/ 1524000 w 1539240"/>
                  <a:gd name="connsiteY6" fmla="*/ 2636520 h 4791934"/>
                  <a:gd name="connsiteX7" fmla="*/ 1379220 w 1539240"/>
                  <a:gd name="connsiteY7" fmla="*/ 2354580 h 4791934"/>
                  <a:gd name="connsiteX8" fmla="*/ 1249680 w 1539240"/>
                  <a:gd name="connsiteY8" fmla="*/ 1318260 h 4791934"/>
                  <a:gd name="connsiteX9" fmla="*/ 251460 w 1539240"/>
                  <a:gd name="connsiteY9" fmla="*/ 22860 h 4791934"/>
                  <a:gd name="connsiteX10" fmla="*/ 7620 w 1539240"/>
                  <a:gd name="connsiteY10" fmla="*/ 0 h 4791934"/>
                  <a:gd name="connsiteX0" fmla="*/ 7620 w 1539240"/>
                  <a:gd name="connsiteY0" fmla="*/ 0 h 4851559"/>
                  <a:gd name="connsiteX1" fmla="*/ 0 w 1539240"/>
                  <a:gd name="connsiteY1" fmla="*/ 1341120 h 4851559"/>
                  <a:gd name="connsiteX2" fmla="*/ 800100 w 1539240"/>
                  <a:gd name="connsiteY2" fmla="*/ 3459480 h 4851559"/>
                  <a:gd name="connsiteX3" fmla="*/ 1226820 w 1539240"/>
                  <a:gd name="connsiteY3" fmla="*/ 4777740 h 4851559"/>
                  <a:gd name="connsiteX4" fmla="*/ 1528763 w 1539240"/>
                  <a:gd name="connsiteY4" fmla="*/ 4851559 h 4851559"/>
                  <a:gd name="connsiteX5" fmla="*/ 1539240 w 1539240"/>
                  <a:gd name="connsiteY5" fmla="*/ 4229100 h 4851559"/>
                  <a:gd name="connsiteX6" fmla="*/ 1524000 w 1539240"/>
                  <a:gd name="connsiteY6" fmla="*/ 2636520 h 4851559"/>
                  <a:gd name="connsiteX7" fmla="*/ 1379220 w 1539240"/>
                  <a:gd name="connsiteY7" fmla="*/ 2354580 h 4851559"/>
                  <a:gd name="connsiteX8" fmla="*/ 1249680 w 1539240"/>
                  <a:gd name="connsiteY8" fmla="*/ 1318260 h 4851559"/>
                  <a:gd name="connsiteX9" fmla="*/ 251460 w 1539240"/>
                  <a:gd name="connsiteY9" fmla="*/ 22860 h 4851559"/>
                  <a:gd name="connsiteX10" fmla="*/ 7620 w 153924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7620 w 1813560"/>
                  <a:gd name="connsiteY0" fmla="*/ 0 h 4851559"/>
                  <a:gd name="connsiteX1" fmla="*/ 0 w 1813560"/>
                  <a:gd name="connsiteY1" fmla="*/ 1341120 h 4851559"/>
                  <a:gd name="connsiteX2" fmla="*/ 800100 w 1813560"/>
                  <a:gd name="connsiteY2" fmla="*/ 3459480 h 4851559"/>
                  <a:gd name="connsiteX3" fmla="*/ 1226820 w 1813560"/>
                  <a:gd name="connsiteY3" fmla="*/ 4777740 h 4851559"/>
                  <a:gd name="connsiteX4" fmla="*/ 1528763 w 1813560"/>
                  <a:gd name="connsiteY4" fmla="*/ 4851559 h 4851559"/>
                  <a:gd name="connsiteX5" fmla="*/ 1813560 w 1813560"/>
                  <a:gd name="connsiteY5" fmla="*/ 4290060 h 4851559"/>
                  <a:gd name="connsiteX6" fmla="*/ 1524000 w 1813560"/>
                  <a:gd name="connsiteY6" fmla="*/ 2636520 h 4851559"/>
                  <a:gd name="connsiteX7" fmla="*/ 1379220 w 1813560"/>
                  <a:gd name="connsiteY7" fmla="*/ 2354580 h 4851559"/>
                  <a:gd name="connsiteX8" fmla="*/ 1249680 w 1813560"/>
                  <a:gd name="connsiteY8" fmla="*/ 1318260 h 4851559"/>
                  <a:gd name="connsiteX9" fmla="*/ 251460 w 1813560"/>
                  <a:gd name="connsiteY9" fmla="*/ 22860 h 4851559"/>
                  <a:gd name="connsiteX10" fmla="*/ 7620 w 1813560"/>
                  <a:gd name="connsiteY10" fmla="*/ 0 h 4851559"/>
                  <a:gd name="connsiteX0" fmla="*/ 15240 w 1813560"/>
                  <a:gd name="connsiteY0" fmla="*/ 0 h 5491639"/>
                  <a:gd name="connsiteX1" fmla="*/ 0 w 1813560"/>
                  <a:gd name="connsiteY1" fmla="*/ 1981200 h 5491639"/>
                  <a:gd name="connsiteX2" fmla="*/ 800100 w 1813560"/>
                  <a:gd name="connsiteY2" fmla="*/ 4099560 h 5491639"/>
                  <a:gd name="connsiteX3" fmla="*/ 1226820 w 1813560"/>
                  <a:gd name="connsiteY3" fmla="*/ 5417820 h 5491639"/>
                  <a:gd name="connsiteX4" fmla="*/ 1528763 w 1813560"/>
                  <a:gd name="connsiteY4" fmla="*/ 5491639 h 5491639"/>
                  <a:gd name="connsiteX5" fmla="*/ 1813560 w 1813560"/>
                  <a:gd name="connsiteY5" fmla="*/ 4930140 h 5491639"/>
                  <a:gd name="connsiteX6" fmla="*/ 1524000 w 1813560"/>
                  <a:gd name="connsiteY6" fmla="*/ 3276600 h 5491639"/>
                  <a:gd name="connsiteX7" fmla="*/ 1379220 w 1813560"/>
                  <a:gd name="connsiteY7" fmla="*/ 2994660 h 5491639"/>
                  <a:gd name="connsiteX8" fmla="*/ 1249680 w 1813560"/>
                  <a:gd name="connsiteY8" fmla="*/ 1958340 h 5491639"/>
                  <a:gd name="connsiteX9" fmla="*/ 251460 w 1813560"/>
                  <a:gd name="connsiteY9" fmla="*/ 662940 h 5491639"/>
                  <a:gd name="connsiteX10" fmla="*/ 15240 w 1813560"/>
                  <a:gd name="connsiteY10" fmla="*/ 0 h 5491639"/>
                  <a:gd name="connsiteX0" fmla="*/ 15240 w 3764280"/>
                  <a:gd name="connsiteY0" fmla="*/ 0 h 5491639"/>
                  <a:gd name="connsiteX1" fmla="*/ 0 w 3764280"/>
                  <a:gd name="connsiteY1" fmla="*/ 1981200 h 5491639"/>
                  <a:gd name="connsiteX2" fmla="*/ 800100 w 3764280"/>
                  <a:gd name="connsiteY2" fmla="*/ 4099560 h 5491639"/>
                  <a:gd name="connsiteX3" fmla="*/ 1226820 w 3764280"/>
                  <a:gd name="connsiteY3" fmla="*/ 5417820 h 5491639"/>
                  <a:gd name="connsiteX4" fmla="*/ 1528763 w 3764280"/>
                  <a:gd name="connsiteY4" fmla="*/ 5491639 h 5491639"/>
                  <a:gd name="connsiteX5" fmla="*/ 1813560 w 3764280"/>
                  <a:gd name="connsiteY5" fmla="*/ 4930140 h 5491639"/>
                  <a:gd name="connsiteX6" fmla="*/ 1524000 w 3764280"/>
                  <a:gd name="connsiteY6" fmla="*/ 3276600 h 5491639"/>
                  <a:gd name="connsiteX7" fmla="*/ 1379220 w 3764280"/>
                  <a:gd name="connsiteY7" fmla="*/ 2994660 h 5491639"/>
                  <a:gd name="connsiteX8" fmla="*/ 1249680 w 3764280"/>
                  <a:gd name="connsiteY8" fmla="*/ 1958340 h 5491639"/>
                  <a:gd name="connsiteX9" fmla="*/ 3764280 w 3764280"/>
                  <a:gd name="connsiteY9" fmla="*/ 7620 h 5491639"/>
                  <a:gd name="connsiteX10" fmla="*/ 15240 w 3764280"/>
                  <a:gd name="connsiteY10" fmla="*/ 0 h 5491639"/>
                  <a:gd name="connsiteX0" fmla="*/ 15240 w 3764280"/>
                  <a:gd name="connsiteY0" fmla="*/ 0 h 5454822"/>
                  <a:gd name="connsiteX1" fmla="*/ 0 w 3764280"/>
                  <a:gd name="connsiteY1" fmla="*/ 1981200 h 5454822"/>
                  <a:gd name="connsiteX2" fmla="*/ 800100 w 3764280"/>
                  <a:gd name="connsiteY2" fmla="*/ 4099560 h 5454822"/>
                  <a:gd name="connsiteX3" fmla="*/ 1226820 w 3764280"/>
                  <a:gd name="connsiteY3" fmla="*/ 5417820 h 5454822"/>
                  <a:gd name="connsiteX4" fmla="*/ 1813560 w 3764280"/>
                  <a:gd name="connsiteY4" fmla="*/ 4930140 h 5454822"/>
                  <a:gd name="connsiteX5" fmla="*/ 1524000 w 3764280"/>
                  <a:gd name="connsiteY5" fmla="*/ 3276600 h 5454822"/>
                  <a:gd name="connsiteX6" fmla="*/ 1379220 w 3764280"/>
                  <a:gd name="connsiteY6" fmla="*/ 2994660 h 5454822"/>
                  <a:gd name="connsiteX7" fmla="*/ 1249680 w 3764280"/>
                  <a:gd name="connsiteY7" fmla="*/ 1958340 h 5454822"/>
                  <a:gd name="connsiteX8" fmla="*/ 3764280 w 3764280"/>
                  <a:gd name="connsiteY8" fmla="*/ 7620 h 5454822"/>
                  <a:gd name="connsiteX9" fmla="*/ 15240 w 3764280"/>
                  <a:gd name="connsiteY9" fmla="*/ 0 h 5454822"/>
                  <a:gd name="connsiteX0" fmla="*/ 15240 w 3764280"/>
                  <a:gd name="connsiteY0" fmla="*/ 0 h 5417820"/>
                  <a:gd name="connsiteX1" fmla="*/ 0 w 3764280"/>
                  <a:gd name="connsiteY1" fmla="*/ 1981200 h 5417820"/>
                  <a:gd name="connsiteX2" fmla="*/ 800100 w 3764280"/>
                  <a:gd name="connsiteY2" fmla="*/ 4099560 h 5417820"/>
                  <a:gd name="connsiteX3" fmla="*/ 1226820 w 3764280"/>
                  <a:gd name="connsiteY3" fmla="*/ 5417820 h 5417820"/>
                  <a:gd name="connsiteX4" fmla="*/ 1524000 w 3764280"/>
                  <a:gd name="connsiteY4" fmla="*/ 3276600 h 5417820"/>
                  <a:gd name="connsiteX5" fmla="*/ 1379220 w 3764280"/>
                  <a:gd name="connsiteY5" fmla="*/ 2994660 h 5417820"/>
                  <a:gd name="connsiteX6" fmla="*/ 1249680 w 3764280"/>
                  <a:gd name="connsiteY6" fmla="*/ 1958340 h 5417820"/>
                  <a:gd name="connsiteX7" fmla="*/ 3764280 w 3764280"/>
                  <a:gd name="connsiteY7" fmla="*/ 7620 h 5417820"/>
                  <a:gd name="connsiteX8" fmla="*/ 15240 w 3764280"/>
                  <a:gd name="connsiteY8" fmla="*/ 0 h 5417820"/>
                  <a:gd name="connsiteX0" fmla="*/ 15240 w 3764280"/>
                  <a:gd name="connsiteY0" fmla="*/ 0 h 5417820"/>
                  <a:gd name="connsiteX1" fmla="*/ 0 w 3764280"/>
                  <a:gd name="connsiteY1" fmla="*/ 1981200 h 5417820"/>
                  <a:gd name="connsiteX2" fmla="*/ 800100 w 3764280"/>
                  <a:gd name="connsiteY2" fmla="*/ 4099560 h 5417820"/>
                  <a:gd name="connsiteX3" fmla="*/ 1226820 w 3764280"/>
                  <a:gd name="connsiteY3" fmla="*/ 5417820 h 5417820"/>
                  <a:gd name="connsiteX4" fmla="*/ 1524000 w 3764280"/>
                  <a:gd name="connsiteY4" fmla="*/ 3276600 h 5417820"/>
                  <a:gd name="connsiteX5" fmla="*/ 1379220 w 3764280"/>
                  <a:gd name="connsiteY5" fmla="*/ 2994660 h 5417820"/>
                  <a:gd name="connsiteX6" fmla="*/ 1249680 w 3764280"/>
                  <a:gd name="connsiteY6" fmla="*/ 1958340 h 5417820"/>
                  <a:gd name="connsiteX7" fmla="*/ 3764280 w 3764280"/>
                  <a:gd name="connsiteY7" fmla="*/ 7620 h 5417820"/>
                  <a:gd name="connsiteX8" fmla="*/ 15240 w 3764280"/>
                  <a:gd name="connsiteY8" fmla="*/ 0 h 5417820"/>
                  <a:gd name="connsiteX0" fmla="*/ 15240 w 3764280"/>
                  <a:gd name="connsiteY0" fmla="*/ 0 h 5448300"/>
                  <a:gd name="connsiteX1" fmla="*/ 0 w 3764280"/>
                  <a:gd name="connsiteY1" fmla="*/ 1981200 h 5448300"/>
                  <a:gd name="connsiteX2" fmla="*/ 800100 w 3764280"/>
                  <a:gd name="connsiteY2" fmla="*/ 4099560 h 5448300"/>
                  <a:gd name="connsiteX3" fmla="*/ 1226820 w 3764280"/>
                  <a:gd name="connsiteY3" fmla="*/ 5417820 h 5448300"/>
                  <a:gd name="connsiteX4" fmla="*/ 3764280 w 3764280"/>
                  <a:gd name="connsiteY4" fmla="*/ 5448300 h 5448300"/>
                  <a:gd name="connsiteX5" fmla="*/ 1379220 w 3764280"/>
                  <a:gd name="connsiteY5" fmla="*/ 2994660 h 5448300"/>
                  <a:gd name="connsiteX6" fmla="*/ 1249680 w 3764280"/>
                  <a:gd name="connsiteY6" fmla="*/ 1958340 h 5448300"/>
                  <a:gd name="connsiteX7" fmla="*/ 3764280 w 3764280"/>
                  <a:gd name="connsiteY7" fmla="*/ 7620 h 5448300"/>
                  <a:gd name="connsiteX8" fmla="*/ 15240 w 3764280"/>
                  <a:gd name="connsiteY8"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1379220 w 3764280"/>
                  <a:gd name="connsiteY5" fmla="*/ 2994660 h 5448300"/>
                  <a:gd name="connsiteX6" fmla="*/ 1249680 w 3764280"/>
                  <a:gd name="connsiteY6" fmla="*/ 1958340 h 5448300"/>
                  <a:gd name="connsiteX7" fmla="*/ 3764280 w 3764280"/>
                  <a:gd name="connsiteY7" fmla="*/ 7620 h 5448300"/>
                  <a:gd name="connsiteX8" fmla="*/ 15240 w 3764280"/>
                  <a:gd name="connsiteY8"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1249680 w 3764280"/>
                  <a:gd name="connsiteY5" fmla="*/ 1958340 h 5448300"/>
                  <a:gd name="connsiteX6" fmla="*/ 3764280 w 3764280"/>
                  <a:gd name="connsiteY6" fmla="*/ 7620 h 5448300"/>
                  <a:gd name="connsiteX7" fmla="*/ 15240 w 3764280"/>
                  <a:gd name="connsiteY7" fmla="*/ 0 h 5448300"/>
                  <a:gd name="connsiteX0" fmla="*/ 15240 w 3764280"/>
                  <a:gd name="connsiteY0" fmla="*/ 0 h 5448300"/>
                  <a:gd name="connsiteX1" fmla="*/ 0 w 3764280"/>
                  <a:gd name="connsiteY1" fmla="*/ 1981200 h 5448300"/>
                  <a:gd name="connsiteX2" fmla="*/ 800100 w 3764280"/>
                  <a:gd name="connsiteY2" fmla="*/ 4099560 h 5448300"/>
                  <a:gd name="connsiteX3" fmla="*/ 1150620 w 3764280"/>
                  <a:gd name="connsiteY3" fmla="*/ 5440680 h 5448300"/>
                  <a:gd name="connsiteX4" fmla="*/ 3764280 w 3764280"/>
                  <a:gd name="connsiteY4" fmla="*/ 5448300 h 5448300"/>
                  <a:gd name="connsiteX5" fmla="*/ 3764280 w 3764280"/>
                  <a:gd name="connsiteY5" fmla="*/ 7620 h 5448300"/>
                  <a:gd name="connsiteX6" fmla="*/ 15240 w 3764280"/>
                  <a:gd name="connsiteY6" fmla="*/ 0 h 5448300"/>
                  <a:gd name="connsiteX0" fmla="*/ 10478 w 3764280"/>
                  <a:gd name="connsiteY0" fmla="*/ 0 h 5462587"/>
                  <a:gd name="connsiteX1" fmla="*/ 0 w 3764280"/>
                  <a:gd name="connsiteY1" fmla="*/ 1995487 h 5462587"/>
                  <a:gd name="connsiteX2" fmla="*/ 800100 w 3764280"/>
                  <a:gd name="connsiteY2" fmla="*/ 4113847 h 5462587"/>
                  <a:gd name="connsiteX3" fmla="*/ 1150620 w 3764280"/>
                  <a:gd name="connsiteY3" fmla="*/ 5454967 h 5462587"/>
                  <a:gd name="connsiteX4" fmla="*/ 3764280 w 3764280"/>
                  <a:gd name="connsiteY4" fmla="*/ 5462587 h 5462587"/>
                  <a:gd name="connsiteX5" fmla="*/ 3764280 w 3764280"/>
                  <a:gd name="connsiteY5" fmla="*/ 21907 h 5462587"/>
                  <a:gd name="connsiteX6" fmla="*/ 10478 w 3764280"/>
                  <a:gd name="connsiteY6" fmla="*/ 0 h 5462587"/>
                  <a:gd name="connsiteX0" fmla="*/ 10478 w 3797618"/>
                  <a:gd name="connsiteY0" fmla="*/ 1905 h 5464492"/>
                  <a:gd name="connsiteX1" fmla="*/ 0 w 3797618"/>
                  <a:gd name="connsiteY1" fmla="*/ 1997392 h 5464492"/>
                  <a:gd name="connsiteX2" fmla="*/ 800100 w 3797618"/>
                  <a:gd name="connsiteY2" fmla="*/ 4115752 h 5464492"/>
                  <a:gd name="connsiteX3" fmla="*/ 1150620 w 3797618"/>
                  <a:gd name="connsiteY3" fmla="*/ 5456872 h 5464492"/>
                  <a:gd name="connsiteX4" fmla="*/ 3764280 w 3797618"/>
                  <a:gd name="connsiteY4" fmla="*/ 5464492 h 5464492"/>
                  <a:gd name="connsiteX5" fmla="*/ 3797618 w 3797618"/>
                  <a:gd name="connsiteY5" fmla="*/ 0 h 5464492"/>
                  <a:gd name="connsiteX6" fmla="*/ 10478 w 3797618"/>
                  <a:gd name="connsiteY6" fmla="*/ 1905 h 546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7618" h="5464492">
                    <a:moveTo>
                      <a:pt x="10478" y="1905"/>
                    </a:moveTo>
                    <a:cubicBezTo>
                      <a:pt x="6985" y="667067"/>
                      <a:pt x="3493" y="1332230"/>
                      <a:pt x="0" y="1997392"/>
                    </a:cubicBezTo>
                    <a:cubicBezTo>
                      <a:pt x="191770" y="2549842"/>
                      <a:pt x="567690" y="3715702"/>
                      <a:pt x="800100" y="4115752"/>
                    </a:cubicBezTo>
                    <a:lnTo>
                      <a:pt x="1150620" y="5456872"/>
                    </a:lnTo>
                    <a:lnTo>
                      <a:pt x="3764280" y="5464492"/>
                    </a:lnTo>
                    <a:lnTo>
                      <a:pt x="3797618" y="0"/>
                    </a:lnTo>
                    <a:lnTo>
                      <a:pt x="10478" y="190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Figura a mano libera 23"/>
              <p:cNvSpPr/>
              <p:nvPr/>
            </p:nvSpPr>
            <p:spPr bwMode="auto">
              <a:xfrm>
                <a:off x="4770120" y="1051560"/>
                <a:ext cx="2918460" cy="5090160"/>
              </a:xfrm>
              <a:custGeom>
                <a:avLst/>
                <a:gdLst>
                  <a:gd name="connsiteX0" fmla="*/ 0 w 2865120"/>
                  <a:gd name="connsiteY0" fmla="*/ 0 h 4815840"/>
                  <a:gd name="connsiteX1" fmla="*/ 320040 w 2865120"/>
                  <a:gd name="connsiteY1" fmla="*/ 251460 h 4815840"/>
                  <a:gd name="connsiteX2" fmla="*/ 1097280 w 2865120"/>
                  <a:gd name="connsiteY2" fmla="*/ 701040 h 4815840"/>
                  <a:gd name="connsiteX3" fmla="*/ 1684020 w 2865120"/>
                  <a:gd name="connsiteY3" fmla="*/ 1257300 h 4815840"/>
                  <a:gd name="connsiteX4" fmla="*/ 2247900 w 2865120"/>
                  <a:gd name="connsiteY4" fmla="*/ 2278380 h 4815840"/>
                  <a:gd name="connsiteX5" fmla="*/ 2705100 w 2865120"/>
                  <a:gd name="connsiteY5" fmla="*/ 3840480 h 4815840"/>
                  <a:gd name="connsiteX6" fmla="*/ 2865120 w 2865120"/>
                  <a:gd name="connsiteY6" fmla="*/ 4815840 h 4815840"/>
                  <a:gd name="connsiteX0" fmla="*/ 0 w 2918460"/>
                  <a:gd name="connsiteY0" fmla="*/ 0 h 5090160"/>
                  <a:gd name="connsiteX1" fmla="*/ 320040 w 2918460"/>
                  <a:gd name="connsiteY1" fmla="*/ 251460 h 5090160"/>
                  <a:gd name="connsiteX2" fmla="*/ 1097280 w 2918460"/>
                  <a:gd name="connsiteY2" fmla="*/ 701040 h 5090160"/>
                  <a:gd name="connsiteX3" fmla="*/ 1684020 w 2918460"/>
                  <a:gd name="connsiteY3" fmla="*/ 125730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9728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7442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 name="connsiteX0" fmla="*/ 0 w 2918460"/>
                  <a:gd name="connsiteY0" fmla="*/ 0 h 5090160"/>
                  <a:gd name="connsiteX1" fmla="*/ 320040 w 2918460"/>
                  <a:gd name="connsiteY1" fmla="*/ 251460 h 5090160"/>
                  <a:gd name="connsiteX2" fmla="*/ 1074420 w 2918460"/>
                  <a:gd name="connsiteY2" fmla="*/ 701040 h 5090160"/>
                  <a:gd name="connsiteX3" fmla="*/ 1699260 w 2918460"/>
                  <a:gd name="connsiteY3" fmla="*/ 1303020 h 5090160"/>
                  <a:gd name="connsiteX4" fmla="*/ 2247900 w 2918460"/>
                  <a:gd name="connsiteY4" fmla="*/ 2278380 h 5090160"/>
                  <a:gd name="connsiteX5" fmla="*/ 2705100 w 2918460"/>
                  <a:gd name="connsiteY5" fmla="*/ 3840480 h 5090160"/>
                  <a:gd name="connsiteX6" fmla="*/ 2918460 w 2918460"/>
                  <a:gd name="connsiteY6" fmla="*/ 5090160 h 50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460" h="5090160">
                    <a:moveTo>
                      <a:pt x="0" y="0"/>
                    </a:moveTo>
                    <a:cubicBezTo>
                      <a:pt x="68580" y="67310"/>
                      <a:pt x="140970" y="134620"/>
                      <a:pt x="320040" y="251460"/>
                    </a:cubicBezTo>
                    <a:cubicBezTo>
                      <a:pt x="499110" y="368300"/>
                      <a:pt x="829310" y="533400"/>
                      <a:pt x="1074420" y="701040"/>
                    </a:cubicBezTo>
                    <a:cubicBezTo>
                      <a:pt x="1319530" y="868680"/>
                      <a:pt x="1503680" y="1040130"/>
                      <a:pt x="1699260" y="1303020"/>
                    </a:cubicBezTo>
                    <a:cubicBezTo>
                      <a:pt x="1894840" y="1565910"/>
                      <a:pt x="2080260" y="1855470"/>
                      <a:pt x="2247900" y="2278380"/>
                    </a:cubicBezTo>
                    <a:cubicBezTo>
                      <a:pt x="2415540" y="2701290"/>
                      <a:pt x="2593340" y="3371850"/>
                      <a:pt x="2705100" y="3840480"/>
                    </a:cubicBezTo>
                    <a:cubicBezTo>
                      <a:pt x="2816860" y="4309110"/>
                      <a:pt x="2889885" y="4813935"/>
                      <a:pt x="2918460" y="5090160"/>
                    </a:cubicBezTo>
                  </a:path>
                </a:pathLst>
              </a:custGeom>
              <a:noFill/>
              <a:ln w="12700" cap="flat" cmpd="sng" algn="ctr">
                <a:solidFill>
                  <a:srgbClr val="F5813B"/>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5" name="Figura a mano libera 24"/>
              <p:cNvSpPr/>
              <p:nvPr/>
            </p:nvSpPr>
            <p:spPr bwMode="auto">
              <a:xfrm>
                <a:off x="5058791" y="1036320"/>
                <a:ext cx="701930" cy="1760220"/>
              </a:xfrm>
              <a:custGeom>
                <a:avLst/>
                <a:gdLst>
                  <a:gd name="connsiteX0" fmla="*/ 79665 w 734985"/>
                  <a:gd name="connsiteY0" fmla="*/ 0 h 1760220"/>
                  <a:gd name="connsiteX1" fmla="*/ 285405 w 734985"/>
                  <a:gd name="connsiteY1" fmla="*/ 350520 h 1760220"/>
                  <a:gd name="connsiteX2" fmla="*/ 293025 w 734985"/>
                  <a:gd name="connsiteY2" fmla="*/ 426720 h 1760220"/>
                  <a:gd name="connsiteX3" fmla="*/ 26325 w 734985"/>
                  <a:gd name="connsiteY3" fmla="*/ 548640 h 1760220"/>
                  <a:gd name="connsiteX4" fmla="*/ 33945 w 734985"/>
                  <a:gd name="connsiteY4" fmla="*/ 571500 h 1760220"/>
                  <a:gd name="connsiteX5" fmla="*/ 239685 w 734985"/>
                  <a:gd name="connsiteY5" fmla="*/ 982980 h 1760220"/>
                  <a:gd name="connsiteX6" fmla="*/ 468285 w 734985"/>
                  <a:gd name="connsiteY6" fmla="*/ 1386840 h 1760220"/>
                  <a:gd name="connsiteX7" fmla="*/ 734985 w 734985"/>
                  <a:gd name="connsiteY7" fmla="*/ 1760220 h 1760220"/>
                  <a:gd name="connsiteX0" fmla="*/ 46119 w 701439"/>
                  <a:gd name="connsiteY0" fmla="*/ 0 h 1760220"/>
                  <a:gd name="connsiteX1" fmla="*/ 251859 w 701439"/>
                  <a:gd name="connsiteY1" fmla="*/ 350520 h 1760220"/>
                  <a:gd name="connsiteX2" fmla="*/ 259479 w 701439"/>
                  <a:gd name="connsiteY2" fmla="*/ 426720 h 1760220"/>
                  <a:gd name="connsiteX3" fmla="*/ 399 w 701439"/>
                  <a:gd name="connsiteY3" fmla="*/ 571500 h 1760220"/>
                  <a:gd name="connsiteX4" fmla="*/ 206139 w 701439"/>
                  <a:gd name="connsiteY4" fmla="*/ 982980 h 1760220"/>
                  <a:gd name="connsiteX5" fmla="*/ 434739 w 701439"/>
                  <a:gd name="connsiteY5" fmla="*/ 1386840 h 1760220"/>
                  <a:gd name="connsiteX6" fmla="*/ 701439 w 701439"/>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71500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71500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8473 w 703793"/>
                  <a:gd name="connsiteY0" fmla="*/ 0 h 1760220"/>
                  <a:gd name="connsiteX1" fmla="*/ 254213 w 703793"/>
                  <a:gd name="connsiteY1" fmla="*/ 350520 h 1760220"/>
                  <a:gd name="connsiteX2" fmla="*/ 261833 w 703793"/>
                  <a:gd name="connsiteY2" fmla="*/ 426720 h 1760220"/>
                  <a:gd name="connsiteX3" fmla="*/ 2753 w 703793"/>
                  <a:gd name="connsiteY3" fmla="*/ 557213 h 1760220"/>
                  <a:gd name="connsiteX4" fmla="*/ 208493 w 703793"/>
                  <a:gd name="connsiteY4" fmla="*/ 982980 h 1760220"/>
                  <a:gd name="connsiteX5" fmla="*/ 437093 w 703793"/>
                  <a:gd name="connsiteY5" fmla="*/ 1386840 h 1760220"/>
                  <a:gd name="connsiteX6" fmla="*/ 703793 w 703793"/>
                  <a:gd name="connsiteY6" fmla="*/ 1760220 h 1760220"/>
                  <a:gd name="connsiteX0" fmla="*/ 46610 w 701930"/>
                  <a:gd name="connsiteY0" fmla="*/ 0 h 1760220"/>
                  <a:gd name="connsiteX1" fmla="*/ 252350 w 701930"/>
                  <a:gd name="connsiteY1" fmla="*/ 350520 h 1760220"/>
                  <a:gd name="connsiteX2" fmla="*/ 259970 w 701930"/>
                  <a:gd name="connsiteY2" fmla="*/ 426720 h 1760220"/>
                  <a:gd name="connsiteX3" fmla="*/ 890 w 701930"/>
                  <a:gd name="connsiteY3" fmla="*/ 557213 h 1760220"/>
                  <a:gd name="connsiteX4" fmla="*/ 206630 w 701930"/>
                  <a:gd name="connsiteY4" fmla="*/ 982980 h 1760220"/>
                  <a:gd name="connsiteX5" fmla="*/ 435230 w 701930"/>
                  <a:gd name="connsiteY5" fmla="*/ 1386840 h 1760220"/>
                  <a:gd name="connsiteX6" fmla="*/ 701930 w 701930"/>
                  <a:gd name="connsiteY6" fmla="*/ 176022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930" h="1760220">
                    <a:moveTo>
                      <a:pt x="46610" y="0"/>
                    </a:moveTo>
                    <a:cubicBezTo>
                      <a:pt x="131700" y="139700"/>
                      <a:pt x="216790" y="279400"/>
                      <a:pt x="252350" y="350520"/>
                    </a:cubicBezTo>
                    <a:cubicBezTo>
                      <a:pt x="287910" y="421640"/>
                      <a:pt x="301880" y="392271"/>
                      <a:pt x="259970" y="426720"/>
                    </a:cubicBezTo>
                    <a:cubicBezTo>
                      <a:pt x="218060" y="461169"/>
                      <a:pt x="14543" y="540704"/>
                      <a:pt x="890" y="557213"/>
                    </a:cubicBezTo>
                    <a:cubicBezTo>
                      <a:pt x="-12763" y="573722"/>
                      <a:pt x="134240" y="844709"/>
                      <a:pt x="206630" y="982980"/>
                    </a:cubicBezTo>
                    <a:cubicBezTo>
                      <a:pt x="279020" y="1121251"/>
                      <a:pt x="352680" y="1257300"/>
                      <a:pt x="435230" y="1386840"/>
                    </a:cubicBezTo>
                    <a:cubicBezTo>
                      <a:pt x="517780" y="1516380"/>
                      <a:pt x="609855" y="1638300"/>
                      <a:pt x="701930" y="1760220"/>
                    </a:cubicBezTo>
                  </a:path>
                </a:pathLst>
              </a:custGeom>
              <a:noFill/>
              <a:ln w="127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Figura a mano libera 25"/>
              <p:cNvSpPr/>
              <p:nvPr/>
            </p:nvSpPr>
            <p:spPr bwMode="auto">
              <a:xfrm>
                <a:off x="4691063" y="1824038"/>
                <a:ext cx="1109662" cy="1400175"/>
              </a:xfrm>
              <a:custGeom>
                <a:avLst/>
                <a:gdLst>
                  <a:gd name="connsiteX0" fmla="*/ 0 w 1109662"/>
                  <a:gd name="connsiteY0" fmla="*/ 0 h 1400175"/>
                  <a:gd name="connsiteX1" fmla="*/ 666750 w 1109662"/>
                  <a:gd name="connsiteY1" fmla="*/ 909637 h 1400175"/>
                  <a:gd name="connsiteX2" fmla="*/ 1109662 w 1109662"/>
                  <a:gd name="connsiteY2" fmla="*/ 1400175 h 1400175"/>
                  <a:gd name="connsiteX0" fmla="*/ 0 w 1109662"/>
                  <a:gd name="connsiteY0" fmla="*/ 0 h 1400175"/>
                  <a:gd name="connsiteX1" fmla="*/ 666750 w 1109662"/>
                  <a:gd name="connsiteY1" fmla="*/ 909637 h 1400175"/>
                  <a:gd name="connsiteX2" fmla="*/ 1109662 w 1109662"/>
                  <a:gd name="connsiteY2" fmla="*/ 1400175 h 1400175"/>
                </a:gdLst>
                <a:ahLst/>
                <a:cxnLst>
                  <a:cxn ang="0">
                    <a:pos x="connsiteX0" y="connsiteY0"/>
                  </a:cxn>
                  <a:cxn ang="0">
                    <a:pos x="connsiteX1" y="connsiteY1"/>
                  </a:cxn>
                  <a:cxn ang="0">
                    <a:pos x="connsiteX2" y="connsiteY2"/>
                  </a:cxn>
                </a:cxnLst>
                <a:rect l="l" t="t" r="r" b="b"/>
                <a:pathLst>
                  <a:path w="1109662" h="1400175">
                    <a:moveTo>
                      <a:pt x="0" y="0"/>
                    </a:moveTo>
                    <a:cubicBezTo>
                      <a:pt x="217090" y="342899"/>
                      <a:pt x="481806" y="676275"/>
                      <a:pt x="666750" y="909637"/>
                    </a:cubicBezTo>
                    <a:cubicBezTo>
                      <a:pt x="851694" y="1142999"/>
                      <a:pt x="980678" y="1271587"/>
                      <a:pt x="1109662" y="1400175"/>
                    </a:cubicBezTo>
                  </a:path>
                </a:pathLst>
              </a:cu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Figura a mano libera 26"/>
              <p:cNvSpPr/>
              <p:nvPr/>
            </p:nvSpPr>
            <p:spPr bwMode="auto">
              <a:xfrm>
                <a:off x="4832350" y="1644650"/>
                <a:ext cx="682625" cy="4095750"/>
              </a:xfrm>
              <a:custGeom>
                <a:avLst/>
                <a:gdLst>
                  <a:gd name="connsiteX0" fmla="*/ 88900 w 682625"/>
                  <a:gd name="connsiteY0" fmla="*/ 0 h 4095750"/>
                  <a:gd name="connsiteX1" fmla="*/ 488950 w 682625"/>
                  <a:gd name="connsiteY1" fmla="*/ 1149350 h 4095750"/>
                  <a:gd name="connsiteX2" fmla="*/ 641350 w 682625"/>
                  <a:gd name="connsiteY2" fmla="*/ 1854200 h 4095750"/>
                  <a:gd name="connsiteX3" fmla="*/ 641350 w 682625"/>
                  <a:gd name="connsiteY3" fmla="*/ 2254250 h 4095750"/>
                  <a:gd name="connsiteX4" fmla="*/ 393700 w 682625"/>
                  <a:gd name="connsiteY4" fmla="*/ 2603500 h 4095750"/>
                  <a:gd name="connsiteX5" fmla="*/ 63500 w 682625"/>
                  <a:gd name="connsiteY5" fmla="*/ 2959100 h 4095750"/>
                  <a:gd name="connsiteX6" fmla="*/ 12700 w 682625"/>
                  <a:gd name="connsiteY6" fmla="*/ 3390900 h 4095750"/>
                  <a:gd name="connsiteX7" fmla="*/ 6350 w 682625"/>
                  <a:gd name="connsiteY7" fmla="*/ 4095750 h 40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625" h="4095750">
                    <a:moveTo>
                      <a:pt x="88900" y="0"/>
                    </a:moveTo>
                    <a:cubicBezTo>
                      <a:pt x="242887" y="420158"/>
                      <a:pt x="396875" y="840317"/>
                      <a:pt x="488950" y="1149350"/>
                    </a:cubicBezTo>
                    <a:cubicBezTo>
                      <a:pt x="581025" y="1458383"/>
                      <a:pt x="615950" y="1670050"/>
                      <a:pt x="641350" y="1854200"/>
                    </a:cubicBezTo>
                    <a:cubicBezTo>
                      <a:pt x="666750" y="2038350"/>
                      <a:pt x="682625" y="2129367"/>
                      <a:pt x="641350" y="2254250"/>
                    </a:cubicBezTo>
                    <a:cubicBezTo>
                      <a:pt x="600075" y="2379133"/>
                      <a:pt x="490008" y="2486025"/>
                      <a:pt x="393700" y="2603500"/>
                    </a:cubicBezTo>
                    <a:cubicBezTo>
                      <a:pt x="297392" y="2720975"/>
                      <a:pt x="127000" y="2827867"/>
                      <a:pt x="63500" y="2959100"/>
                    </a:cubicBezTo>
                    <a:cubicBezTo>
                      <a:pt x="0" y="3090333"/>
                      <a:pt x="22225" y="3201458"/>
                      <a:pt x="12700" y="3390900"/>
                    </a:cubicBezTo>
                    <a:cubicBezTo>
                      <a:pt x="3175" y="3580342"/>
                      <a:pt x="4762" y="3838046"/>
                      <a:pt x="6350" y="4095750"/>
                    </a:cubicBezTo>
                  </a:path>
                </a:pathLst>
              </a:custGeom>
              <a:noFill/>
              <a:ln w="2857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CasellaDiTesto 27"/>
              <p:cNvSpPr txBox="1"/>
              <p:nvPr/>
            </p:nvSpPr>
            <p:spPr>
              <a:xfrm>
                <a:off x="5297595" y="3949660"/>
                <a:ext cx="817359" cy="593569"/>
              </a:xfrm>
              <a:prstGeom prst="rect">
                <a:avLst/>
              </a:prstGeom>
              <a:noFill/>
            </p:spPr>
            <p:txBody>
              <a:bodyPr wrap="square" rtlCol="0">
                <a:spAutoFit/>
              </a:bodyPr>
              <a:lstStyle/>
              <a:p>
                <a:pPr algn="ctr"/>
                <a:r>
                  <a:rPr lang="en-GB" sz="700" dirty="0" smtClean="0">
                    <a:solidFill>
                      <a:srgbClr val="FF0000"/>
                    </a:solidFill>
                    <a:effectLst/>
                    <a:latin typeface="Calibri" pitchFamily="34" charset="0"/>
                  </a:rPr>
                  <a:t>Thomson et al. (2013)</a:t>
                </a:r>
                <a:endParaRPr lang="en-GB" sz="700" dirty="0">
                  <a:solidFill>
                    <a:srgbClr val="FF0000"/>
                  </a:solidFill>
                  <a:effectLst/>
                  <a:latin typeface="Calibri" pitchFamily="34" charset="0"/>
                </a:endParaRPr>
              </a:p>
            </p:txBody>
          </p:sp>
          <p:grpSp>
            <p:nvGrpSpPr>
              <p:cNvPr id="29" name="Gruppo 28"/>
              <p:cNvGrpSpPr/>
              <p:nvPr/>
            </p:nvGrpSpPr>
            <p:grpSpPr>
              <a:xfrm>
                <a:off x="4857750" y="1758950"/>
                <a:ext cx="711200" cy="4337050"/>
                <a:chOff x="4857750" y="1758950"/>
                <a:chExt cx="711200" cy="4337050"/>
              </a:xfrm>
              <a:effectLst>
                <a:outerShdw blurRad="50800" dist="38100" dir="2700000" algn="tl" rotWithShape="0">
                  <a:prstClr val="black">
                    <a:alpha val="40000"/>
                  </a:prstClr>
                </a:outerShdw>
              </a:effectLst>
            </p:grpSpPr>
            <p:sp>
              <p:nvSpPr>
                <p:cNvPr id="30" name="Figura a mano libera 29"/>
                <p:cNvSpPr/>
                <p:nvPr/>
              </p:nvSpPr>
              <p:spPr bwMode="auto">
                <a:xfrm>
                  <a:off x="4857750" y="1758950"/>
                  <a:ext cx="294217" cy="4337050"/>
                </a:xfrm>
                <a:custGeom>
                  <a:avLst/>
                  <a:gdLst>
                    <a:gd name="connsiteX0" fmla="*/ 0 w 294217"/>
                    <a:gd name="connsiteY0" fmla="*/ 0 h 4337050"/>
                    <a:gd name="connsiteX1" fmla="*/ 165100 w 294217"/>
                    <a:gd name="connsiteY1" fmla="*/ 355600 h 4337050"/>
                    <a:gd name="connsiteX2" fmla="*/ 266700 w 294217"/>
                    <a:gd name="connsiteY2" fmla="*/ 977900 h 4337050"/>
                    <a:gd name="connsiteX3" fmla="*/ 292100 w 294217"/>
                    <a:gd name="connsiteY3" fmla="*/ 1714500 h 4337050"/>
                    <a:gd name="connsiteX4" fmla="*/ 254000 w 294217"/>
                    <a:gd name="connsiteY4" fmla="*/ 2368550 h 4337050"/>
                    <a:gd name="connsiteX5" fmla="*/ 190500 w 294217"/>
                    <a:gd name="connsiteY5" fmla="*/ 3143250 h 4337050"/>
                    <a:gd name="connsiteX6" fmla="*/ 165100 w 294217"/>
                    <a:gd name="connsiteY6" fmla="*/ 4089400 h 4337050"/>
                    <a:gd name="connsiteX7" fmla="*/ 177800 w 294217"/>
                    <a:gd name="connsiteY7" fmla="*/ 4337050 h 433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217" h="4337050">
                      <a:moveTo>
                        <a:pt x="0" y="0"/>
                      </a:moveTo>
                      <a:cubicBezTo>
                        <a:pt x="60325" y="96308"/>
                        <a:pt x="120650" y="192617"/>
                        <a:pt x="165100" y="355600"/>
                      </a:cubicBezTo>
                      <a:cubicBezTo>
                        <a:pt x="209550" y="518583"/>
                        <a:pt x="245533" y="751417"/>
                        <a:pt x="266700" y="977900"/>
                      </a:cubicBezTo>
                      <a:cubicBezTo>
                        <a:pt x="287867" y="1204383"/>
                        <a:pt x="294217" y="1482725"/>
                        <a:pt x="292100" y="1714500"/>
                      </a:cubicBezTo>
                      <a:cubicBezTo>
                        <a:pt x="289983" y="1946275"/>
                        <a:pt x="270933" y="2130425"/>
                        <a:pt x="254000" y="2368550"/>
                      </a:cubicBezTo>
                      <a:cubicBezTo>
                        <a:pt x="237067" y="2606675"/>
                        <a:pt x="205317" y="2856442"/>
                        <a:pt x="190500" y="3143250"/>
                      </a:cubicBezTo>
                      <a:cubicBezTo>
                        <a:pt x="175683" y="3430058"/>
                        <a:pt x="167217" y="3890433"/>
                        <a:pt x="165100" y="4089400"/>
                      </a:cubicBezTo>
                      <a:cubicBezTo>
                        <a:pt x="162983" y="4288367"/>
                        <a:pt x="170391" y="4312708"/>
                        <a:pt x="177800" y="4337050"/>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1" name="Figura a mano libera 30"/>
                <p:cNvSpPr/>
                <p:nvPr/>
              </p:nvSpPr>
              <p:spPr bwMode="auto">
                <a:xfrm>
                  <a:off x="5111750" y="4108450"/>
                  <a:ext cx="457200" cy="1968500"/>
                </a:xfrm>
                <a:custGeom>
                  <a:avLst/>
                  <a:gdLst>
                    <a:gd name="connsiteX0" fmla="*/ 0 w 457200"/>
                    <a:gd name="connsiteY0" fmla="*/ 0 h 1968500"/>
                    <a:gd name="connsiteX1" fmla="*/ 69850 w 457200"/>
                    <a:gd name="connsiteY1" fmla="*/ 622300 h 1968500"/>
                    <a:gd name="connsiteX2" fmla="*/ 165100 w 457200"/>
                    <a:gd name="connsiteY2" fmla="*/ 1143000 h 1968500"/>
                    <a:gd name="connsiteX3" fmla="*/ 457200 w 457200"/>
                    <a:gd name="connsiteY3" fmla="*/ 1968500 h 1968500"/>
                  </a:gdLst>
                  <a:ahLst/>
                  <a:cxnLst>
                    <a:cxn ang="0">
                      <a:pos x="connsiteX0" y="connsiteY0"/>
                    </a:cxn>
                    <a:cxn ang="0">
                      <a:pos x="connsiteX1" y="connsiteY1"/>
                    </a:cxn>
                    <a:cxn ang="0">
                      <a:pos x="connsiteX2" y="connsiteY2"/>
                    </a:cxn>
                    <a:cxn ang="0">
                      <a:pos x="connsiteX3" y="connsiteY3"/>
                    </a:cxn>
                  </a:cxnLst>
                  <a:rect l="l" t="t" r="r" b="b"/>
                  <a:pathLst>
                    <a:path w="457200" h="1968500">
                      <a:moveTo>
                        <a:pt x="0" y="0"/>
                      </a:moveTo>
                      <a:cubicBezTo>
                        <a:pt x="21166" y="215900"/>
                        <a:pt x="42333" y="431800"/>
                        <a:pt x="69850" y="622300"/>
                      </a:cubicBezTo>
                      <a:cubicBezTo>
                        <a:pt x="97367" y="812800"/>
                        <a:pt x="100542" y="918633"/>
                        <a:pt x="165100" y="1143000"/>
                      </a:cubicBezTo>
                      <a:cubicBezTo>
                        <a:pt x="229658" y="1367367"/>
                        <a:pt x="343429" y="1667933"/>
                        <a:pt x="457200" y="1968500"/>
                      </a:cubicBezTo>
                    </a:path>
                  </a:pathLst>
                </a:cu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32" name="CasellaDiTesto 31"/>
              <p:cNvSpPr txBox="1"/>
              <p:nvPr/>
            </p:nvSpPr>
            <p:spPr>
              <a:xfrm>
                <a:off x="4936602" y="6064601"/>
                <a:ext cx="805633" cy="439681"/>
              </a:xfrm>
              <a:prstGeom prst="rect">
                <a:avLst/>
              </a:prstGeom>
              <a:noFill/>
            </p:spPr>
            <p:txBody>
              <a:bodyPr wrap="square" rtlCol="0">
                <a:spAutoFit/>
              </a:bodyPr>
              <a:lstStyle/>
              <a:p>
                <a:pPr algn="ctr"/>
                <a:r>
                  <a:rPr lang="en-GB" sz="700" dirty="0" err="1" smtClean="0">
                    <a:solidFill>
                      <a:srgbClr val="00B050"/>
                    </a:solidFill>
                    <a:effectLst/>
                    <a:latin typeface="Calibri" pitchFamily="34" charset="0"/>
                  </a:rPr>
                  <a:t>Kiseeva</a:t>
                </a:r>
                <a:r>
                  <a:rPr lang="en-GB" sz="700" dirty="0" smtClean="0">
                    <a:solidFill>
                      <a:srgbClr val="00B050"/>
                    </a:solidFill>
                    <a:effectLst/>
                    <a:latin typeface="Calibri" pitchFamily="34" charset="0"/>
                  </a:rPr>
                  <a:t> al. (2013)</a:t>
                </a:r>
                <a:endParaRPr lang="en-GB" sz="700" dirty="0">
                  <a:solidFill>
                    <a:srgbClr val="00B050"/>
                  </a:solidFill>
                  <a:effectLst/>
                  <a:latin typeface="Calibri" pitchFamily="34" charset="0"/>
                </a:endParaRPr>
              </a:p>
            </p:txBody>
          </p:sp>
          <p:sp>
            <p:nvSpPr>
              <p:cNvPr id="33" name="Figura a mano libera 32"/>
              <p:cNvSpPr/>
              <p:nvPr/>
            </p:nvSpPr>
            <p:spPr bwMode="auto">
              <a:xfrm>
                <a:off x="5035550" y="3543300"/>
                <a:ext cx="781050" cy="1714500"/>
              </a:xfrm>
              <a:custGeom>
                <a:avLst/>
                <a:gdLst>
                  <a:gd name="connsiteX0" fmla="*/ 0 w 781050"/>
                  <a:gd name="connsiteY0" fmla="*/ 0 h 1714500"/>
                  <a:gd name="connsiteX1" fmla="*/ 450850 w 781050"/>
                  <a:gd name="connsiteY1" fmla="*/ 838200 h 1714500"/>
                  <a:gd name="connsiteX2" fmla="*/ 781050 w 781050"/>
                  <a:gd name="connsiteY2" fmla="*/ 1714500 h 1714500"/>
                </a:gdLst>
                <a:ahLst/>
                <a:cxnLst>
                  <a:cxn ang="0">
                    <a:pos x="connsiteX0" y="connsiteY0"/>
                  </a:cxn>
                  <a:cxn ang="0">
                    <a:pos x="connsiteX1" y="connsiteY1"/>
                  </a:cxn>
                  <a:cxn ang="0">
                    <a:pos x="connsiteX2" y="connsiteY2"/>
                  </a:cxn>
                </a:cxnLst>
                <a:rect l="l" t="t" r="r" b="b"/>
                <a:pathLst>
                  <a:path w="781050" h="1714500">
                    <a:moveTo>
                      <a:pt x="0" y="0"/>
                    </a:moveTo>
                    <a:cubicBezTo>
                      <a:pt x="160337" y="276225"/>
                      <a:pt x="320675" y="552450"/>
                      <a:pt x="450850" y="838200"/>
                    </a:cubicBezTo>
                    <a:cubicBezTo>
                      <a:pt x="581025" y="1123950"/>
                      <a:pt x="681037" y="1419225"/>
                      <a:pt x="781050" y="1714500"/>
                    </a:cubicBezTo>
                  </a:path>
                </a:pathLst>
              </a:custGeom>
              <a:noFill/>
              <a:ln w="28575"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CasellaDiTesto 33"/>
              <p:cNvSpPr txBox="1"/>
              <p:nvPr/>
            </p:nvSpPr>
            <p:spPr>
              <a:xfrm>
                <a:off x="5379395" y="5317673"/>
                <a:ext cx="1091112" cy="593569"/>
              </a:xfrm>
              <a:prstGeom prst="rect">
                <a:avLst/>
              </a:prstGeom>
              <a:noFill/>
            </p:spPr>
            <p:txBody>
              <a:bodyPr wrap="square" rtlCol="0">
                <a:spAutoFit/>
              </a:bodyPr>
              <a:lstStyle/>
              <a:p>
                <a:pPr algn="ctr"/>
                <a:r>
                  <a:rPr lang="en-GB" sz="700" dirty="0" smtClean="0">
                    <a:solidFill>
                      <a:srgbClr val="0070C0"/>
                    </a:solidFill>
                    <a:effectLst/>
                    <a:latin typeface="Calibri" pitchFamily="34" charset="0"/>
                  </a:rPr>
                  <a:t>Keshav and </a:t>
                </a:r>
                <a:r>
                  <a:rPr lang="en-GB" sz="700" dirty="0" err="1" smtClean="0">
                    <a:solidFill>
                      <a:srgbClr val="0070C0"/>
                    </a:solidFill>
                    <a:effectLst/>
                    <a:latin typeface="Calibri" pitchFamily="34" charset="0"/>
                  </a:rPr>
                  <a:t>Gudfinnsson</a:t>
                </a:r>
                <a:r>
                  <a:rPr lang="en-GB" sz="700" dirty="0" smtClean="0">
                    <a:solidFill>
                      <a:srgbClr val="0070C0"/>
                    </a:solidFill>
                    <a:effectLst/>
                    <a:latin typeface="Calibri" pitchFamily="34" charset="0"/>
                  </a:rPr>
                  <a:t> (2010)</a:t>
                </a:r>
                <a:endParaRPr lang="en-GB" sz="700" dirty="0">
                  <a:solidFill>
                    <a:srgbClr val="0070C0"/>
                  </a:solidFill>
                  <a:effectLst/>
                  <a:latin typeface="Calibri" pitchFamily="34" charset="0"/>
                </a:endParaRPr>
              </a:p>
            </p:txBody>
          </p:sp>
          <p:sp>
            <p:nvSpPr>
              <p:cNvPr id="35" name="Figura a mano libera 34"/>
              <p:cNvSpPr/>
              <p:nvPr/>
            </p:nvSpPr>
            <p:spPr bwMode="auto">
              <a:xfrm>
                <a:off x="4455583" y="1657350"/>
                <a:ext cx="808567" cy="1409700"/>
              </a:xfrm>
              <a:custGeom>
                <a:avLst/>
                <a:gdLst>
                  <a:gd name="connsiteX0" fmla="*/ 135467 w 808567"/>
                  <a:gd name="connsiteY0" fmla="*/ 0 h 1409700"/>
                  <a:gd name="connsiteX1" fmla="*/ 8467 w 808567"/>
                  <a:gd name="connsiteY1" fmla="*/ 285750 h 1409700"/>
                  <a:gd name="connsiteX2" fmla="*/ 84667 w 808567"/>
                  <a:gd name="connsiteY2" fmla="*/ 647700 h 1409700"/>
                  <a:gd name="connsiteX3" fmla="*/ 452967 w 808567"/>
                  <a:gd name="connsiteY3" fmla="*/ 1123950 h 1409700"/>
                  <a:gd name="connsiteX4" fmla="*/ 808567 w 808567"/>
                  <a:gd name="connsiteY4" fmla="*/ 140970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567" h="1409700">
                    <a:moveTo>
                      <a:pt x="135467" y="0"/>
                    </a:moveTo>
                    <a:cubicBezTo>
                      <a:pt x="76200" y="88900"/>
                      <a:pt x="16934" y="177800"/>
                      <a:pt x="8467" y="285750"/>
                    </a:cubicBezTo>
                    <a:cubicBezTo>
                      <a:pt x="0" y="393700"/>
                      <a:pt x="10584" y="508000"/>
                      <a:pt x="84667" y="647700"/>
                    </a:cubicBezTo>
                    <a:cubicBezTo>
                      <a:pt x="158750" y="787400"/>
                      <a:pt x="332317" y="996950"/>
                      <a:pt x="452967" y="1123950"/>
                    </a:cubicBezTo>
                    <a:cubicBezTo>
                      <a:pt x="573617" y="1250950"/>
                      <a:pt x="691092" y="1330325"/>
                      <a:pt x="808567" y="1409700"/>
                    </a:cubicBezTo>
                  </a:path>
                </a:pathLst>
              </a:custGeom>
              <a:noFill/>
              <a:ln w="28575"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6" name="CasellaDiTesto 35"/>
              <p:cNvSpPr txBox="1"/>
              <p:nvPr/>
            </p:nvSpPr>
            <p:spPr>
              <a:xfrm>
                <a:off x="4340724" y="1233607"/>
                <a:ext cx="893082" cy="439681"/>
              </a:xfrm>
              <a:prstGeom prst="rect">
                <a:avLst/>
              </a:prstGeom>
              <a:noFill/>
            </p:spPr>
            <p:txBody>
              <a:bodyPr wrap="square" rtlCol="0">
                <a:spAutoFit/>
              </a:bodyPr>
              <a:lstStyle/>
              <a:p>
                <a:pPr algn="ctr"/>
                <a:r>
                  <a:rPr lang="en-GB" sz="700" dirty="0" smtClean="0">
                    <a:solidFill>
                      <a:srgbClr val="FFFF00"/>
                    </a:solidFill>
                    <a:latin typeface="Calibri" pitchFamily="34" charset="0"/>
                  </a:rPr>
                  <a:t>Dasgupta et al. (2004)</a:t>
                </a:r>
                <a:endParaRPr lang="en-GB" sz="700" dirty="0">
                  <a:solidFill>
                    <a:srgbClr val="FFFF00"/>
                  </a:solidFill>
                  <a:latin typeface="Calibri" pitchFamily="34" charset="0"/>
                </a:endParaRPr>
              </a:p>
            </p:txBody>
          </p:sp>
          <p:sp>
            <p:nvSpPr>
              <p:cNvPr id="37" name="Figura a mano libera 36"/>
              <p:cNvSpPr/>
              <p:nvPr/>
            </p:nvSpPr>
            <p:spPr bwMode="auto">
              <a:xfrm>
                <a:off x="4322233" y="2152650"/>
                <a:ext cx="790575" cy="996950"/>
              </a:xfrm>
              <a:custGeom>
                <a:avLst/>
                <a:gdLst>
                  <a:gd name="connsiteX0" fmla="*/ 446617 w 790575"/>
                  <a:gd name="connsiteY0" fmla="*/ 0 h 996950"/>
                  <a:gd name="connsiteX1" fmla="*/ 751417 w 790575"/>
                  <a:gd name="connsiteY1" fmla="*/ 152400 h 996950"/>
                  <a:gd name="connsiteX2" fmla="*/ 681567 w 790575"/>
                  <a:gd name="connsiteY2" fmla="*/ 247650 h 996950"/>
                  <a:gd name="connsiteX3" fmla="*/ 376767 w 790575"/>
                  <a:gd name="connsiteY3" fmla="*/ 279400 h 996950"/>
                  <a:gd name="connsiteX4" fmla="*/ 59267 w 790575"/>
                  <a:gd name="connsiteY4" fmla="*/ 266700 h 996950"/>
                  <a:gd name="connsiteX5" fmla="*/ 21167 w 790575"/>
                  <a:gd name="connsiteY5" fmla="*/ 463550 h 996950"/>
                  <a:gd name="connsiteX6" fmla="*/ 21167 w 790575"/>
                  <a:gd name="connsiteY6"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575" h="996950">
                    <a:moveTo>
                      <a:pt x="446617" y="0"/>
                    </a:moveTo>
                    <a:cubicBezTo>
                      <a:pt x="579438" y="55562"/>
                      <a:pt x="712259" y="111125"/>
                      <a:pt x="751417" y="152400"/>
                    </a:cubicBezTo>
                    <a:cubicBezTo>
                      <a:pt x="790575" y="193675"/>
                      <a:pt x="744009" y="226483"/>
                      <a:pt x="681567" y="247650"/>
                    </a:cubicBezTo>
                    <a:cubicBezTo>
                      <a:pt x="619125" y="268817"/>
                      <a:pt x="480484" y="276225"/>
                      <a:pt x="376767" y="279400"/>
                    </a:cubicBezTo>
                    <a:cubicBezTo>
                      <a:pt x="273050" y="282575"/>
                      <a:pt x="118534" y="236008"/>
                      <a:pt x="59267" y="266700"/>
                    </a:cubicBezTo>
                    <a:cubicBezTo>
                      <a:pt x="0" y="297392"/>
                      <a:pt x="27517" y="341842"/>
                      <a:pt x="21167" y="463550"/>
                    </a:cubicBezTo>
                    <a:cubicBezTo>
                      <a:pt x="14817" y="585258"/>
                      <a:pt x="17992" y="791104"/>
                      <a:pt x="21167" y="996950"/>
                    </a:cubicBezTo>
                  </a:path>
                </a:pathLst>
              </a:custGeom>
              <a:noFill/>
              <a:ln w="28575" cap="flat" cmpd="sng" algn="ctr">
                <a:solidFill>
                  <a:srgbClr val="7030A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8" name="CasellaDiTesto 37"/>
              <p:cNvSpPr txBox="1"/>
              <p:nvPr/>
            </p:nvSpPr>
            <p:spPr>
              <a:xfrm>
                <a:off x="4340724" y="2882543"/>
                <a:ext cx="893082" cy="439681"/>
              </a:xfrm>
              <a:prstGeom prst="rect">
                <a:avLst/>
              </a:prstGeom>
              <a:noFill/>
            </p:spPr>
            <p:txBody>
              <a:bodyPr wrap="square" rtlCol="0">
                <a:spAutoFit/>
              </a:bodyPr>
              <a:lstStyle/>
              <a:p>
                <a:pPr algn="ctr"/>
                <a:r>
                  <a:rPr lang="en-GB" sz="700" dirty="0" smtClean="0">
                    <a:solidFill>
                      <a:srgbClr val="7030A0"/>
                    </a:solidFill>
                    <a:effectLst/>
                    <a:latin typeface="Calibri" pitchFamily="34" charset="0"/>
                  </a:rPr>
                  <a:t>Hammouda (2003)</a:t>
                </a:r>
                <a:endParaRPr lang="en-GB" sz="700" dirty="0">
                  <a:solidFill>
                    <a:srgbClr val="7030A0"/>
                  </a:solidFill>
                  <a:effectLst/>
                  <a:latin typeface="Calibri" pitchFamily="34" charset="0"/>
                </a:endParaRPr>
              </a:p>
            </p:txBody>
          </p:sp>
          <p:grpSp>
            <p:nvGrpSpPr>
              <p:cNvPr id="39" name="Gruppo 38"/>
              <p:cNvGrpSpPr/>
              <p:nvPr/>
            </p:nvGrpSpPr>
            <p:grpSpPr>
              <a:xfrm>
                <a:off x="4318000" y="2241550"/>
                <a:ext cx="1263650" cy="3829050"/>
                <a:chOff x="4318000" y="2241550"/>
                <a:chExt cx="1263650" cy="3829050"/>
              </a:xfrm>
              <a:effectLst>
                <a:outerShdw blurRad="50800" dist="38100" dir="2700000" algn="tl" rotWithShape="0">
                  <a:prstClr val="black">
                    <a:alpha val="40000"/>
                  </a:prstClr>
                </a:outerShdw>
              </a:effectLst>
            </p:grpSpPr>
            <p:sp>
              <p:nvSpPr>
                <p:cNvPr id="40" name="Figura a mano libera 39"/>
                <p:cNvSpPr/>
                <p:nvPr/>
              </p:nvSpPr>
              <p:spPr bwMode="auto">
                <a:xfrm>
                  <a:off x="4445000" y="2730500"/>
                  <a:ext cx="558800" cy="1314450"/>
                </a:xfrm>
                <a:custGeom>
                  <a:avLst/>
                  <a:gdLst>
                    <a:gd name="connsiteX0" fmla="*/ 44450 w 558800"/>
                    <a:gd name="connsiteY0" fmla="*/ 0 h 1314450"/>
                    <a:gd name="connsiteX1" fmla="*/ 0 w 558800"/>
                    <a:gd name="connsiteY1" fmla="*/ 212725 h 1314450"/>
                    <a:gd name="connsiteX2" fmla="*/ 336550 w 558800"/>
                    <a:gd name="connsiteY2" fmla="*/ 762000 h 1314450"/>
                    <a:gd name="connsiteX3" fmla="*/ 473075 w 558800"/>
                    <a:gd name="connsiteY3" fmla="*/ 1035050 h 1314450"/>
                    <a:gd name="connsiteX4" fmla="*/ 533400 w 558800"/>
                    <a:gd name="connsiteY4" fmla="*/ 1171575 h 1314450"/>
                    <a:gd name="connsiteX5" fmla="*/ 558800 w 558800"/>
                    <a:gd name="connsiteY5" fmla="*/ 131445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800" h="1314450">
                      <a:moveTo>
                        <a:pt x="44450" y="0"/>
                      </a:moveTo>
                      <a:lnTo>
                        <a:pt x="0" y="212725"/>
                      </a:lnTo>
                      <a:lnTo>
                        <a:pt x="336550" y="762000"/>
                      </a:lnTo>
                      <a:lnTo>
                        <a:pt x="473075" y="1035050"/>
                      </a:lnTo>
                      <a:lnTo>
                        <a:pt x="533400" y="1171575"/>
                      </a:lnTo>
                      <a:lnTo>
                        <a:pt x="558800" y="131445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1" name="Figura a mano libera 40"/>
                <p:cNvSpPr/>
                <p:nvPr/>
              </p:nvSpPr>
              <p:spPr bwMode="auto">
                <a:xfrm>
                  <a:off x="4318000" y="2241550"/>
                  <a:ext cx="1263650" cy="3829050"/>
                </a:xfrm>
                <a:custGeom>
                  <a:avLst/>
                  <a:gdLst>
                    <a:gd name="connsiteX0" fmla="*/ 368300 w 1263650"/>
                    <a:gd name="connsiteY0" fmla="*/ 0 h 3829050"/>
                    <a:gd name="connsiteX1" fmla="*/ 0 w 1263650"/>
                    <a:gd name="connsiteY1" fmla="*/ 762000 h 3829050"/>
                    <a:gd name="connsiteX2" fmla="*/ 412750 w 1263650"/>
                    <a:gd name="connsiteY2" fmla="*/ 1384300 h 3829050"/>
                    <a:gd name="connsiteX3" fmla="*/ 520700 w 1263650"/>
                    <a:gd name="connsiteY3" fmla="*/ 1543050 h 3829050"/>
                    <a:gd name="connsiteX4" fmla="*/ 730250 w 1263650"/>
                    <a:gd name="connsiteY4" fmla="*/ 2311400 h 3829050"/>
                    <a:gd name="connsiteX5" fmla="*/ 958850 w 1263650"/>
                    <a:gd name="connsiteY5" fmla="*/ 2698750 h 3829050"/>
                    <a:gd name="connsiteX6" fmla="*/ 1092200 w 1263650"/>
                    <a:gd name="connsiteY6" fmla="*/ 3155950 h 3829050"/>
                    <a:gd name="connsiteX7" fmla="*/ 1212850 w 1263650"/>
                    <a:gd name="connsiteY7" fmla="*/ 3600450 h 3829050"/>
                    <a:gd name="connsiteX8" fmla="*/ 1263650 w 1263650"/>
                    <a:gd name="connsiteY8" fmla="*/ 382905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3650" h="3829050">
                      <a:moveTo>
                        <a:pt x="368300" y="0"/>
                      </a:moveTo>
                      <a:lnTo>
                        <a:pt x="0" y="762000"/>
                      </a:lnTo>
                      <a:lnTo>
                        <a:pt x="412750" y="1384300"/>
                      </a:lnTo>
                      <a:lnTo>
                        <a:pt x="520700" y="1543050"/>
                      </a:lnTo>
                      <a:lnTo>
                        <a:pt x="730250" y="2311400"/>
                      </a:lnTo>
                      <a:lnTo>
                        <a:pt x="958850" y="2698750"/>
                      </a:lnTo>
                      <a:lnTo>
                        <a:pt x="1092200" y="3155950"/>
                      </a:lnTo>
                      <a:lnTo>
                        <a:pt x="1212850" y="3600450"/>
                      </a:lnTo>
                      <a:lnTo>
                        <a:pt x="1263650" y="382905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2" name="Figura a mano libera 41"/>
                <p:cNvSpPr/>
                <p:nvPr/>
              </p:nvSpPr>
              <p:spPr bwMode="auto">
                <a:xfrm>
                  <a:off x="4629150" y="2254250"/>
                  <a:ext cx="939800" cy="3733800"/>
                </a:xfrm>
                <a:custGeom>
                  <a:avLst/>
                  <a:gdLst>
                    <a:gd name="connsiteX0" fmla="*/ 63500 w 939800"/>
                    <a:gd name="connsiteY0" fmla="*/ 0 h 3733800"/>
                    <a:gd name="connsiteX1" fmla="*/ 0 w 939800"/>
                    <a:gd name="connsiteY1" fmla="*/ 222250 h 3733800"/>
                    <a:gd name="connsiteX2" fmla="*/ 0 w 939800"/>
                    <a:gd name="connsiteY2" fmla="*/ 635000 h 3733800"/>
                    <a:gd name="connsiteX3" fmla="*/ 692150 w 939800"/>
                    <a:gd name="connsiteY3" fmla="*/ 1625600 h 3733800"/>
                    <a:gd name="connsiteX4" fmla="*/ 482600 w 939800"/>
                    <a:gd name="connsiteY4" fmla="*/ 2241550 h 3733800"/>
                    <a:gd name="connsiteX5" fmla="*/ 546100 w 939800"/>
                    <a:gd name="connsiteY5" fmla="*/ 2432050 h 3733800"/>
                    <a:gd name="connsiteX6" fmla="*/ 654050 w 939800"/>
                    <a:gd name="connsiteY6" fmla="*/ 2641600 h 3733800"/>
                    <a:gd name="connsiteX7" fmla="*/ 774700 w 939800"/>
                    <a:gd name="connsiteY7" fmla="*/ 3028950 h 3733800"/>
                    <a:gd name="connsiteX8" fmla="*/ 908050 w 939800"/>
                    <a:gd name="connsiteY8" fmla="*/ 3556000 h 3733800"/>
                    <a:gd name="connsiteX9" fmla="*/ 939800 w 939800"/>
                    <a:gd name="connsiteY9" fmla="*/ 3733800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800" h="3733800">
                      <a:moveTo>
                        <a:pt x="63500" y="0"/>
                      </a:moveTo>
                      <a:lnTo>
                        <a:pt x="0" y="222250"/>
                      </a:lnTo>
                      <a:lnTo>
                        <a:pt x="0" y="635000"/>
                      </a:lnTo>
                      <a:lnTo>
                        <a:pt x="692150" y="1625600"/>
                      </a:lnTo>
                      <a:lnTo>
                        <a:pt x="482600" y="2241550"/>
                      </a:lnTo>
                      <a:lnTo>
                        <a:pt x="546100" y="2432050"/>
                      </a:lnTo>
                      <a:lnTo>
                        <a:pt x="654050" y="2641600"/>
                      </a:lnTo>
                      <a:lnTo>
                        <a:pt x="774700" y="3028950"/>
                      </a:lnTo>
                      <a:lnTo>
                        <a:pt x="908050" y="3556000"/>
                      </a:lnTo>
                      <a:lnTo>
                        <a:pt x="939800" y="3733800"/>
                      </a:ln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05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43" name="CasellaDiTesto 42"/>
              <p:cNvSpPr txBox="1"/>
              <p:nvPr/>
            </p:nvSpPr>
            <p:spPr>
              <a:xfrm>
                <a:off x="4322232" y="3840657"/>
                <a:ext cx="726212" cy="747457"/>
              </a:xfrm>
              <a:prstGeom prst="rect">
                <a:avLst/>
              </a:prstGeom>
              <a:noFill/>
            </p:spPr>
            <p:txBody>
              <a:bodyPr wrap="square" rtlCol="0">
                <a:spAutoFit/>
              </a:bodyPr>
              <a:lstStyle/>
              <a:p>
                <a:pPr algn="ctr"/>
                <a:r>
                  <a:rPr lang="en-GB" sz="700" dirty="0" err="1" smtClean="0">
                    <a:solidFill>
                      <a:srgbClr val="FFC000"/>
                    </a:solidFill>
                    <a:effectLst/>
                    <a:latin typeface="Calibri" pitchFamily="34" charset="0"/>
                  </a:rPr>
                  <a:t>Grassi</a:t>
                </a:r>
                <a:r>
                  <a:rPr lang="en-GB" sz="700" dirty="0" smtClean="0">
                    <a:solidFill>
                      <a:srgbClr val="FFC000"/>
                    </a:solidFill>
                    <a:effectLst/>
                    <a:latin typeface="Calibri" pitchFamily="34" charset="0"/>
                  </a:rPr>
                  <a:t> and Schmidt (2011)</a:t>
                </a:r>
                <a:endParaRPr lang="en-GB" sz="700" dirty="0">
                  <a:solidFill>
                    <a:srgbClr val="FFC000"/>
                  </a:solidFill>
                  <a:effectLst/>
                  <a:latin typeface="Calibri" pitchFamily="34" charset="0"/>
                </a:endParaRPr>
              </a:p>
            </p:txBody>
          </p:sp>
          <p:grpSp>
            <p:nvGrpSpPr>
              <p:cNvPr id="44" name="Gruppo 43"/>
              <p:cNvGrpSpPr/>
              <p:nvPr/>
            </p:nvGrpSpPr>
            <p:grpSpPr>
              <a:xfrm>
                <a:off x="5257935" y="1050925"/>
                <a:ext cx="2588627" cy="3008136"/>
                <a:chOff x="5257935" y="1050925"/>
                <a:chExt cx="2588627" cy="3008136"/>
              </a:xfrm>
            </p:grpSpPr>
            <p:sp>
              <p:nvSpPr>
                <p:cNvPr id="45" name="CasellaDiTesto 44"/>
                <p:cNvSpPr txBox="1"/>
                <p:nvPr/>
              </p:nvSpPr>
              <p:spPr>
                <a:xfrm>
                  <a:off x="5525984" y="1050925"/>
                  <a:ext cx="1145510" cy="527617"/>
                </a:xfrm>
                <a:prstGeom prst="rect">
                  <a:avLst/>
                </a:prstGeom>
                <a:noFill/>
              </p:spPr>
              <p:txBody>
                <a:bodyPr wrap="square" rtlCol="0">
                  <a:spAutoFit/>
                </a:bodyPr>
                <a:lstStyle/>
                <a:p>
                  <a:pPr algn="ctr"/>
                  <a:r>
                    <a:rPr lang="en-GB" sz="600" dirty="0" smtClean="0">
                      <a:solidFill>
                        <a:srgbClr val="00B050"/>
                      </a:solidFill>
                      <a:effectLst/>
                      <a:latin typeface="Calibri" pitchFamily="34" charset="0"/>
                    </a:rPr>
                    <a:t>CAMS-CO</a:t>
                  </a:r>
                  <a:r>
                    <a:rPr lang="en-GB" sz="600" baseline="-25000" dirty="0" smtClean="0">
                      <a:solidFill>
                        <a:srgbClr val="00B050"/>
                      </a:solidFill>
                      <a:effectLst/>
                      <a:latin typeface="Calibri" pitchFamily="34" charset="0"/>
                    </a:rPr>
                    <a:t>2</a:t>
                  </a:r>
                </a:p>
                <a:p>
                  <a:pPr algn="ctr"/>
                  <a:r>
                    <a:rPr lang="en-GB" sz="600" dirty="0" smtClean="0">
                      <a:solidFill>
                        <a:srgbClr val="00B050"/>
                      </a:solidFill>
                      <a:effectLst/>
                      <a:latin typeface="Calibri" pitchFamily="34" charset="0"/>
                    </a:rPr>
                    <a:t>(Dalton and Presnall 1998)</a:t>
                  </a:r>
                  <a:endParaRPr lang="en-GB" sz="600" dirty="0">
                    <a:solidFill>
                      <a:srgbClr val="00B050"/>
                    </a:solidFill>
                    <a:effectLst/>
                    <a:latin typeface="Calibri" pitchFamily="34" charset="0"/>
                  </a:endParaRPr>
                </a:p>
              </p:txBody>
            </p:sp>
            <p:sp>
              <p:nvSpPr>
                <p:cNvPr id="46" name="Figura a mano libera 45"/>
                <p:cNvSpPr/>
                <p:nvPr/>
              </p:nvSpPr>
              <p:spPr bwMode="auto">
                <a:xfrm rot="9030466">
                  <a:off x="5257935" y="1099585"/>
                  <a:ext cx="484246" cy="250392"/>
                </a:xfrm>
                <a:custGeom>
                  <a:avLst/>
                  <a:gdLst>
                    <a:gd name="connsiteX0" fmla="*/ 0 w 423333"/>
                    <a:gd name="connsiteY0" fmla="*/ 0 h 289278"/>
                    <a:gd name="connsiteX1" fmla="*/ 194733 w 423333"/>
                    <a:gd name="connsiteY1" fmla="*/ 127000 h 289278"/>
                    <a:gd name="connsiteX2" fmla="*/ 245533 w 423333"/>
                    <a:gd name="connsiteY2" fmla="*/ 262467 h 289278"/>
                    <a:gd name="connsiteX3" fmla="*/ 423333 w 423333"/>
                    <a:gd name="connsiteY3" fmla="*/ 287867 h 289278"/>
                  </a:gdLst>
                  <a:ahLst/>
                  <a:cxnLst>
                    <a:cxn ang="0">
                      <a:pos x="connsiteX0" y="connsiteY0"/>
                    </a:cxn>
                    <a:cxn ang="0">
                      <a:pos x="connsiteX1" y="connsiteY1"/>
                    </a:cxn>
                    <a:cxn ang="0">
                      <a:pos x="connsiteX2" y="connsiteY2"/>
                    </a:cxn>
                    <a:cxn ang="0">
                      <a:pos x="connsiteX3" y="connsiteY3"/>
                    </a:cxn>
                  </a:cxnLst>
                  <a:rect l="l" t="t" r="r" b="b"/>
                  <a:pathLst>
                    <a:path w="423333" h="289278">
                      <a:moveTo>
                        <a:pt x="0" y="0"/>
                      </a:moveTo>
                      <a:cubicBezTo>
                        <a:pt x="76905" y="41628"/>
                        <a:pt x="153811" y="83256"/>
                        <a:pt x="194733" y="127000"/>
                      </a:cubicBezTo>
                      <a:cubicBezTo>
                        <a:pt x="235655" y="170745"/>
                        <a:pt x="207433" y="235656"/>
                        <a:pt x="245533" y="262467"/>
                      </a:cubicBezTo>
                      <a:cubicBezTo>
                        <a:pt x="283633" y="289278"/>
                        <a:pt x="353483" y="288572"/>
                        <a:pt x="423333" y="287867"/>
                      </a:cubicBezTo>
                    </a:path>
                  </a:pathLst>
                </a:custGeom>
                <a:noFill/>
                <a:ln w="9525" cap="flat" cmpd="sng" algn="ctr">
                  <a:solidFill>
                    <a:srgbClr val="00B05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7" name="Figura a mano libera 46"/>
                <p:cNvSpPr/>
                <p:nvPr/>
              </p:nvSpPr>
              <p:spPr bwMode="auto">
                <a:xfrm flipV="1">
                  <a:off x="5709638" y="3179363"/>
                  <a:ext cx="340325" cy="349970"/>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 name="connsiteX0" fmla="*/ 93133 w 162373"/>
                    <a:gd name="connsiteY0" fmla="*/ 0 h 321734"/>
                    <a:gd name="connsiteX1" fmla="*/ 160866 w 162373"/>
                    <a:gd name="connsiteY1" fmla="*/ 169334 h 321734"/>
                    <a:gd name="connsiteX2" fmla="*/ 0 w 162373"/>
                    <a:gd name="connsiteY2" fmla="*/ 321734 h 321734"/>
                    <a:gd name="connsiteX0" fmla="*/ 160866 w 160866"/>
                    <a:gd name="connsiteY0" fmla="*/ 0 h 152400"/>
                    <a:gd name="connsiteX1" fmla="*/ 0 w 160866"/>
                    <a:gd name="connsiteY1" fmla="*/ 152400 h 152400"/>
                    <a:gd name="connsiteX0" fmla="*/ 220398 w 220398"/>
                    <a:gd name="connsiteY0" fmla="*/ 0 h 114300"/>
                    <a:gd name="connsiteX1" fmla="*/ 0 w 220398"/>
                    <a:gd name="connsiteY1" fmla="*/ 114300 h 114300"/>
                    <a:gd name="connsiteX0" fmla="*/ 250123 w 250123"/>
                    <a:gd name="connsiteY0" fmla="*/ 0 h 130625"/>
                    <a:gd name="connsiteX1" fmla="*/ 0 w 250123"/>
                    <a:gd name="connsiteY1" fmla="*/ 130625 h 130625"/>
                    <a:gd name="connsiteX0" fmla="*/ 250123 w 250123"/>
                    <a:gd name="connsiteY0" fmla="*/ 0 h 130625"/>
                    <a:gd name="connsiteX1" fmla="*/ 0 w 250123"/>
                    <a:gd name="connsiteY1" fmla="*/ 130625 h 130625"/>
                    <a:gd name="connsiteX0" fmla="*/ 374493 w 374493"/>
                    <a:gd name="connsiteY0" fmla="*/ 0 h 130625"/>
                    <a:gd name="connsiteX1" fmla="*/ 124370 w 374493"/>
                    <a:gd name="connsiteY1" fmla="*/ 130625 h 130625"/>
                    <a:gd name="connsiteX0" fmla="*/ 389152 w 389152"/>
                    <a:gd name="connsiteY0" fmla="*/ 0 h 130625"/>
                    <a:gd name="connsiteX1" fmla="*/ 139029 w 389152"/>
                    <a:gd name="connsiteY1" fmla="*/ 130625 h 130625"/>
                    <a:gd name="connsiteX0" fmla="*/ 496806 w 496806"/>
                    <a:gd name="connsiteY0" fmla="*/ 0 h 120014"/>
                    <a:gd name="connsiteX1" fmla="*/ 103015 w 496806"/>
                    <a:gd name="connsiteY1" fmla="*/ 120014 h 120014"/>
                    <a:gd name="connsiteX0" fmla="*/ 522711 w 522711"/>
                    <a:gd name="connsiteY0" fmla="*/ 11 h 120025"/>
                    <a:gd name="connsiteX1" fmla="*/ 128920 w 522711"/>
                    <a:gd name="connsiteY1" fmla="*/ 120025 h 120025"/>
                    <a:gd name="connsiteX0" fmla="*/ 624737 w 624738"/>
                    <a:gd name="connsiteY0" fmla="*/ 12 h 116846"/>
                    <a:gd name="connsiteX1" fmla="*/ 99807 w 624738"/>
                    <a:gd name="connsiteY1" fmla="*/ 116846 h 116846"/>
                  </a:gdLst>
                  <a:ahLst/>
                  <a:cxnLst>
                    <a:cxn ang="0">
                      <a:pos x="connsiteX0" y="connsiteY0"/>
                    </a:cxn>
                    <a:cxn ang="0">
                      <a:pos x="connsiteX1" y="connsiteY1"/>
                    </a:cxn>
                  </a:cxnLst>
                  <a:rect l="l" t="t" r="r" b="b"/>
                  <a:pathLst>
                    <a:path w="624738" h="116846">
                      <a:moveTo>
                        <a:pt x="624737" y="12"/>
                      </a:moveTo>
                      <a:cubicBezTo>
                        <a:pt x="84088" y="-1054"/>
                        <a:pt x="-149532" y="71538"/>
                        <a:pt x="99807" y="116846"/>
                      </a:cubicBezTo>
                    </a:path>
                  </a:pathLst>
                </a:custGeom>
                <a:noFill/>
                <a:ln w="9525" cap="flat" cmpd="sng" algn="ctr">
                  <a:solidFill>
                    <a:srgbClr val="C0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8" name="CasellaDiTesto 47"/>
                <p:cNvSpPr txBox="1"/>
                <p:nvPr/>
              </p:nvSpPr>
              <p:spPr>
                <a:xfrm>
                  <a:off x="5895657" y="3157715"/>
                  <a:ext cx="1163513" cy="901346"/>
                </a:xfrm>
                <a:prstGeom prst="rect">
                  <a:avLst/>
                </a:prstGeom>
                <a:noFill/>
              </p:spPr>
              <p:txBody>
                <a:bodyPr wrap="square" rtlCol="0">
                  <a:spAutoFit/>
                </a:bodyPr>
                <a:lstStyle/>
                <a:p>
                  <a:pPr algn="ctr"/>
                  <a:r>
                    <a:rPr lang="en-GB" sz="700" dirty="0" smtClean="0">
                      <a:solidFill>
                        <a:srgbClr val="C00000"/>
                      </a:solidFill>
                      <a:effectLst/>
                      <a:latin typeface="Calibri" pitchFamily="34" charset="0"/>
                    </a:rPr>
                    <a:t>Carbonated fertile peridotite (Dasgupta and Hirschmann, 2006)</a:t>
                  </a:r>
                  <a:endParaRPr lang="en-GB" sz="700" dirty="0">
                    <a:solidFill>
                      <a:srgbClr val="C00000"/>
                    </a:solidFill>
                    <a:effectLst/>
                    <a:latin typeface="Calibri" pitchFamily="34" charset="0"/>
                  </a:endParaRPr>
                </a:p>
              </p:txBody>
            </p:sp>
            <p:sp>
              <p:nvSpPr>
                <p:cNvPr id="49" name="CasellaDiTesto 48"/>
                <p:cNvSpPr txBox="1"/>
                <p:nvPr/>
              </p:nvSpPr>
              <p:spPr>
                <a:xfrm>
                  <a:off x="6601975" y="1982337"/>
                  <a:ext cx="1244587" cy="747457"/>
                </a:xfrm>
                <a:prstGeom prst="rect">
                  <a:avLst/>
                </a:prstGeom>
                <a:noFill/>
              </p:spPr>
              <p:txBody>
                <a:bodyPr wrap="square" rtlCol="0">
                  <a:spAutoFit/>
                </a:bodyPr>
                <a:lstStyle/>
                <a:p>
                  <a:pPr algn="ctr"/>
                  <a:r>
                    <a:rPr lang="en-GB" sz="700" dirty="0" smtClean="0">
                      <a:solidFill>
                        <a:srgbClr val="FF6600"/>
                      </a:solidFill>
                      <a:effectLst/>
                      <a:latin typeface="Calibri" pitchFamily="34" charset="0"/>
                    </a:rPr>
                    <a:t>Volatile-free peridotite solidus   (Herzberg et al 2000; KLB1)</a:t>
                  </a:r>
                  <a:endParaRPr lang="en-GB" sz="700" dirty="0">
                    <a:solidFill>
                      <a:srgbClr val="FF6600"/>
                    </a:solidFill>
                    <a:effectLst/>
                    <a:latin typeface="Calibri" pitchFamily="34" charset="0"/>
                  </a:endParaRPr>
                </a:p>
              </p:txBody>
            </p:sp>
            <p:sp>
              <p:nvSpPr>
                <p:cNvPr id="50" name="Figura a mano libera 49"/>
                <p:cNvSpPr/>
                <p:nvPr/>
              </p:nvSpPr>
              <p:spPr bwMode="auto">
                <a:xfrm>
                  <a:off x="7012517" y="2874433"/>
                  <a:ext cx="321733" cy="409311"/>
                </a:xfrm>
                <a:custGeom>
                  <a:avLst/>
                  <a:gdLst>
                    <a:gd name="connsiteX0" fmla="*/ 321733 w 321733"/>
                    <a:gd name="connsiteY0" fmla="*/ 0 h 626534"/>
                    <a:gd name="connsiteX1" fmla="*/ 93133 w 321733"/>
                    <a:gd name="connsiteY1" fmla="*/ 304800 h 626534"/>
                    <a:gd name="connsiteX2" fmla="*/ 160866 w 321733"/>
                    <a:gd name="connsiteY2" fmla="*/ 474134 h 626534"/>
                    <a:gd name="connsiteX3" fmla="*/ 0 w 321733"/>
                    <a:gd name="connsiteY3" fmla="*/ 626534 h 626534"/>
                  </a:gdLst>
                  <a:ahLst/>
                  <a:cxnLst>
                    <a:cxn ang="0">
                      <a:pos x="connsiteX0" y="connsiteY0"/>
                    </a:cxn>
                    <a:cxn ang="0">
                      <a:pos x="connsiteX1" y="connsiteY1"/>
                    </a:cxn>
                    <a:cxn ang="0">
                      <a:pos x="connsiteX2" y="connsiteY2"/>
                    </a:cxn>
                    <a:cxn ang="0">
                      <a:pos x="connsiteX3" y="connsiteY3"/>
                    </a:cxn>
                  </a:cxnLst>
                  <a:rect l="l" t="t" r="r" b="b"/>
                  <a:pathLst>
                    <a:path w="321733" h="626534">
                      <a:moveTo>
                        <a:pt x="321733" y="0"/>
                      </a:moveTo>
                      <a:cubicBezTo>
                        <a:pt x="220838" y="112889"/>
                        <a:pt x="119944" y="225778"/>
                        <a:pt x="93133" y="304800"/>
                      </a:cubicBezTo>
                      <a:cubicBezTo>
                        <a:pt x="66322" y="383822"/>
                        <a:pt x="176388" y="420512"/>
                        <a:pt x="160866" y="474134"/>
                      </a:cubicBezTo>
                      <a:cubicBezTo>
                        <a:pt x="145344" y="527756"/>
                        <a:pt x="72672" y="577145"/>
                        <a:pt x="0" y="626534"/>
                      </a:cubicBezTo>
                    </a:path>
                  </a:pathLst>
                </a:custGeom>
                <a:noFill/>
                <a:ln w="9525" cap="flat" cmpd="sng" algn="ctr">
                  <a:solidFill>
                    <a:srgbClr val="FF66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5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cxnSp>
            <p:nvCxnSpPr>
              <p:cNvPr id="51" name="Connettore 1 50"/>
              <p:cNvCxnSpPr/>
              <p:nvPr/>
            </p:nvCxnSpPr>
            <p:spPr bwMode="auto">
              <a:xfrm>
                <a:off x="5419725" y="1047750"/>
                <a:ext cx="948418" cy="4811188"/>
              </a:xfrm>
              <a:prstGeom prst="line">
                <a:avLst/>
              </a:prstGeom>
              <a:noFill/>
              <a:ln w="9525" cap="flat" cmpd="sng" algn="ctr">
                <a:solidFill>
                  <a:schemeClr val="tx1"/>
                </a:solidFill>
                <a:prstDash val="solid"/>
                <a:round/>
                <a:headEnd type="none" w="med" len="med"/>
                <a:tailEnd type="none" w="med" len="med"/>
              </a:ln>
              <a:effectLst/>
            </p:spPr>
          </p:cxnSp>
          <p:sp>
            <p:nvSpPr>
              <p:cNvPr id="52" name="CasellaDiTesto 51"/>
              <p:cNvSpPr txBox="1"/>
              <p:nvPr/>
            </p:nvSpPr>
            <p:spPr>
              <a:xfrm>
                <a:off x="6319850" y="5418359"/>
                <a:ext cx="1091112" cy="439681"/>
              </a:xfrm>
              <a:prstGeom prst="rect">
                <a:avLst/>
              </a:prstGeom>
              <a:noFill/>
            </p:spPr>
            <p:txBody>
              <a:bodyPr wrap="square" rtlCol="0">
                <a:spAutoFit/>
              </a:bodyPr>
              <a:lstStyle/>
              <a:p>
                <a:pPr algn="ctr"/>
                <a:r>
                  <a:rPr lang="en-GB" sz="700" dirty="0" smtClean="0">
                    <a:solidFill>
                      <a:schemeClr val="tx1"/>
                    </a:solidFill>
                    <a:effectLst/>
                    <a:latin typeface="Calibri" pitchFamily="34" charset="0"/>
                  </a:rPr>
                  <a:t>1350 °C solid mantle </a:t>
                </a:r>
                <a:r>
                  <a:rPr lang="en-GB" sz="700" dirty="0" err="1" smtClean="0">
                    <a:solidFill>
                      <a:schemeClr val="tx1"/>
                    </a:solidFill>
                    <a:effectLst/>
                    <a:latin typeface="Calibri" pitchFamily="34" charset="0"/>
                  </a:rPr>
                  <a:t>adiabat</a:t>
                </a:r>
                <a:endParaRPr lang="en-GB" sz="700" dirty="0">
                  <a:solidFill>
                    <a:schemeClr val="tx1"/>
                  </a:solidFill>
                  <a:effectLst/>
                  <a:latin typeface="Calibri" pitchFamily="34" charset="0"/>
                </a:endParaRPr>
              </a:p>
            </p:txBody>
          </p:sp>
        </p:grpSp>
        <p:pic>
          <p:nvPicPr>
            <p:cNvPr id="54" name="Picture 2"/>
            <p:cNvPicPr>
              <a:picLocks noChangeAspect="1" noChangeArrowheads="1"/>
            </p:cNvPicPr>
            <p:nvPr/>
          </p:nvPicPr>
          <p:blipFill rotWithShape="1">
            <a:blip r:embed="rId4" cstate="print"/>
            <a:srcRect l="21617" t="8612" r="13136" b="87272"/>
            <a:stretch/>
          </p:blipFill>
          <p:spPr bwMode="auto">
            <a:xfrm rot="5400000">
              <a:off x="6800850" y="2609850"/>
              <a:ext cx="3136900" cy="165100"/>
            </a:xfrm>
            <a:prstGeom prst="rect">
              <a:avLst/>
            </a:prstGeom>
            <a:noFill/>
            <a:ln w="9525">
              <a:noFill/>
              <a:miter lim="800000"/>
              <a:headEnd/>
              <a:tailEnd/>
            </a:ln>
          </p:spPr>
        </p:pic>
      </p:grpSp>
      <p:sp>
        <p:nvSpPr>
          <p:cNvPr id="113" name="Freccia a destra 112"/>
          <p:cNvSpPr/>
          <p:nvPr/>
        </p:nvSpPr>
        <p:spPr bwMode="auto">
          <a:xfrm>
            <a:off x="6711127" y="2014917"/>
            <a:ext cx="698748" cy="302765"/>
          </a:xfrm>
          <a:prstGeom prst="rightArrow">
            <a:avLst>
              <a:gd name="adj1" fmla="val 50000"/>
              <a:gd name="adj2" fmla="val 98975"/>
            </a:avLst>
          </a:prstGeom>
          <a:solidFill>
            <a:srgbClr val="FF000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4" name="Freccia a destra 113"/>
          <p:cNvSpPr/>
          <p:nvPr/>
        </p:nvSpPr>
        <p:spPr bwMode="auto">
          <a:xfrm>
            <a:off x="6392750" y="2548193"/>
            <a:ext cx="1125522" cy="302765"/>
          </a:xfrm>
          <a:prstGeom prst="rightArrow">
            <a:avLst>
              <a:gd name="adj1" fmla="val 50000"/>
              <a:gd name="adj2" fmla="val 98975"/>
            </a:avLst>
          </a:prstGeom>
          <a:solidFill>
            <a:srgbClr val="FF000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5" name="Freccia a destra 114"/>
          <p:cNvSpPr/>
          <p:nvPr/>
        </p:nvSpPr>
        <p:spPr bwMode="auto">
          <a:xfrm>
            <a:off x="6244754" y="3028375"/>
            <a:ext cx="1371102" cy="302765"/>
          </a:xfrm>
          <a:prstGeom prst="rightArrow">
            <a:avLst>
              <a:gd name="adj1" fmla="val 50000"/>
              <a:gd name="adj2" fmla="val 98975"/>
            </a:avLst>
          </a:prstGeom>
          <a:solidFill>
            <a:srgbClr val="FF000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6" name="Freccia in giù 115"/>
          <p:cNvSpPr/>
          <p:nvPr/>
        </p:nvSpPr>
        <p:spPr bwMode="auto">
          <a:xfrm rot="20965490">
            <a:off x="6100949" y="1859090"/>
            <a:ext cx="164465" cy="1613622"/>
          </a:xfrm>
          <a:prstGeom prst="downArrow">
            <a:avLst>
              <a:gd name="adj1" fmla="val 50000"/>
              <a:gd name="adj2" fmla="val 133551"/>
            </a:avLst>
          </a:prstGeom>
          <a:solidFill>
            <a:schemeClr val="bg2">
              <a:lumMod val="7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7" name="Ovale 116"/>
          <p:cNvSpPr/>
          <p:nvPr/>
        </p:nvSpPr>
        <p:spPr bwMode="auto">
          <a:xfrm>
            <a:off x="6020724" y="2441430"/>
            <a:ext cx="277200" cy="2772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
            </a:r>
          </a:p>
        </p:txBody>
      </p:sp>
      <p:sp>
        <p:nvSpPr>
          <p:cNvPr id="118" name="Freccia in giù 117"/>
          <p:cNvSpPr/>
          <p:nvPr/>
        </p:nvSpPr>
        <p:spPr bwMode="auto">
          <a:xfrm rot="20821967">
            <a:off x="6297655" y="1390689"/>
            <a:ext cx="164465" cy="1817808"/>
          </a:xfrm>
          <a:prstGeom prst="downArrow">
            <a:avLst>
              <a:gd name="adj1" fmla="val 50000"/>
              <a:gd name="adj2" fmla="val 133551"/>
            </a:avLst>
          </a:prstGeom>
          <a:solidFill>
            <a:schemeClr val="bg2">
              <a:lumMod val="60000"/>
              <a:lumOff val="40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9" name="Ovale 118"/>
          <p:cNvSpPr/>
          <p:nvPr/>
        </p:nvSpPr>
        <p:spPr bwMode="auto">
          <a:xfrm>
            <a:off x="6239236" y="2152522"/>
            <a:ext cx="277200" cy="2772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t>
            </a:r>
          </a:p>
        </p:txBody>
      </p:sp>
      <p:sp>
        <p:nvSpPr>
          <p:cNvPr id="120" name="Freccia in giù 119"/>
          <p:cNvSpPr/>
          <p:nvPr/>
        </p:nvSpPr>
        <p:spPr bwMode="auto">
          <a:xfrm rot="20632767">
            <a:off x="6591112" y="1204595"/>
            <a:ext cx="164465" cy="1422400"/>
          </a:xfrm>
          <a:prstGeom prst="downArrow">
            <a:avLst>
              <a:gd name="adj1" fmla="val 50000"/>
              <a:gd name="adj2" fmla="val 133551"/>
            </a:avLst>
          </a:prstGeom>
          <a:solidFill>
            <a:schemeClr val="bg2">
              <a:lumMod val="40000"/>
              <a:lumOff val="60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1" name="Ovale 120"/>
          <p:cNvSpPr/>
          <p:nvPr/>
        </p:nvSpPr>
        <p:spPr bwMode="auto">
          <a:xfrm>
            <a:off x="6528301" y="1801445"/>
            <a:ext cx="277200" cy="2772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t>
            </a:r>
          </a:p>
        </p:txBody>
      </p:sp>
      <p:sp>
        <p:nvSpPr>
          <p:cNvPr id="124" name="Freccia in giù 123"/>
          <p:cNvSpPr/>
          <p:nvPr/>
        </p:nvSpPr>
        <p:spPr bwMode="auto">
          <a:xfrm rot="2709129">
            <a:off x="6268828" y="4732420"/>
            <a:ext cx="461751" cy="1422400"/>
          </a:xfrm>
          <a:prstGeom prst="downArrow">
            <a:avLst>
              <a:gd name="adj1" fmla="val 50000"/>
              <a:gd name="adj2" fmla="val 100757"/>
            </a:avLst>
          </a:prstGeom>
          <a:solidFill>
            <a:schemeClr val="bg1">
              <a:lumMod val="6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5" name="Freccia a destra 124"/>
          <p:cNvSpPr/>
          <p:nvPr/>
        </p:nvSpPr>
        <p:spPr bwMode="auto">
          <a:xfrm rot="10800000">
            <a:off x="2184309" y="5656672"/>
            <a:ext cx="3560591" cy="710883"/>
          </a:xfrm>
          <a:prstGeom prst="rightArrow">
            <a:avLst>
              <a:gd name="adj1" fmla="val 50000"/>
              <a:gd name="adj2" fmla="val 98975"/>
            </a:avLst>
          </a:prstGeom>
          <a:solidFill>
            <a:srgbClr val="FF0000"/>
          </a:solidFill>
          <a:ln w="9525" cap="flat" cmpd="sng" algn="ctr">
            <a:noFill/>
            <a:prstDash val="solid"/>
            <a:round/>
            <a:headEnd type="none" w="med" len="med"/>
            <a:tailEnd type="none" w="med" len="med"/>
          </a:ln>
          <a:effectLst>
            <a:softEdge rad="63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7" name="CasellaDiTesto 126"/>
          <p:cNvSpPr txBox="1"/>
          <p:nvPr/>
        </p:nvSpPr>
        <p:spPr>
          <a:xfrm>
            <a:off x="3159921" y="5799136"/>
            <a:ext cx="1581150" cy="353943"/>
          </a:xfrm>
          <a:prstGeom prst="rect">
            <a:avLst/>
          </a:prstGeom>
          <a:noFill/>
        </p:spPr>
        <p:txBody>
          <a:bodyPr wrap="square" rtlCol="0">
            <a:spAutoFit/>
          </a:bodyPr>
          <a:lstStyle/>
          <a:p>
            <a:r>
              <a:rPr lang="it-IT" sz="1700" dirty="0" err="1" smtClean="0">
                <a:solidFill>
                  <a:schemeClr val="tx1"/>
                </a:solidFill>
                <a:latin typeface="+mj-lt"/>
                <a:cs typeface="Calibri" panose="020F0502020204030204" pitchFamily="34" charset="0"/>
              </a:rPr>
              <a:t>Stagnant</a:t>
            </a:r>
            <a:r>
              <a:rPr lang="it-IT" sz="1700" dirty="0" smtClean="0">
                <a:solidFill>
                  <a:schemeClr val="tx1"/>
                </a:solidFill>
                <a:latin typeface="+mj-lt"/>
                <a:cs typeface="Calibri" panose="020F0502020204030204" pitchFamily="34" charset="0"/>
              </a:rPr>
              <a:t> </a:t>
            </a:r>
            <a:r>
              <a:rPr lang="it-IT" sz="1700" dirty="0" err="1" smtClean="0">
                <a:solidFill>
                  <a:schemeClr val="tx1"/>
                </a:solidFill>
                <a:latin typeface="+mj-lt"/>
                <a:cs typeface="Calibri" panose="020F0502020204030204" pitchFamily="34" charset="0"/>
              </a:rPr>
              <a:t>slab</a:t>
            </a:r>
            <a:endParaRPr lang="it-IT" sz="1700" dirty="0">
              <a:solidFill>
                <a:schemeClr val="tx1"/>
              </a:solidFill>
              <a:latin typeface="+mj-lt"/>
              <a:cs typeface="Calibri" panose="020F0502020204030204" pitchFamily="34" charset="0"/>
            </a:endParaRPr>
          </a:p>
        </p:txBody>
      </p:sp>
      <p:sp>
        <p:nvSpPr>
          <p:cNvPr id="11" name="CasellaDiTesto 10"/>
          <p:cNvSpPr txBox="1"/>
          <p:nvPr/>
        </p:nvSpPr>
        <p:spPr>
          <a:xfrm>
            <a:off x="772886" y="535894"/>
            <a:ext cx="4955129" cy="1569660"/>
          </a:xfrm>
          <a:prstGeom prst="rect">
            <a:avLst/>
          </a:prstGeom>
          <a:solidFill>
            <a:schemeClr val="tx1"/>
          </a:solidFill>
        </p:spPr>
        <p:txBody>
          <a:bodyPr wrap="square" rtlCol="0">
            <a:spAutoFit/>
          </a:bodyPr>
          <a:lstStyle/>
          <a:p>
            <a:pPr algn="ctr"/>
            <a:r>
              <a:rPr lang="en-GB" sz="3200" dirty="0" smtClean="0">
                <a:solidFill>
                  <a:schemeClr val="bg1"/>
                </a:solidFill>
                <a:latin typeface="Calibri" panose="020F0502020204030204" pitchFamily="34" charset="0"/>
                <a:cs typeface="Calibri" panose="020F0502020204030204" pitchFamily="34" charset="0"/>
              </a:rPr>
              <a:t>Solidi of carbonated and hydrated basaltic and pelitic lithologies</a:t>
            </a:r>
            <a:endParaRPr lang="en-GB" sz="3200" dirty="0">
              <a:solidFill>
                <a:schemeClr val="bg1"/>
              </a:solidFill>
              <a:latin typeface="Calibri" panose="020F0502020204030204" pitchFamily="34" charset="0"/>
              <a:cs typeface="Calibri" panose="020F0502020204030204" pitchFamily="34" charset="0"/>
            </a:endParaRPr>
          </a:p>
        </p:txBody>
      </p:sp>
      <p:sp>
        <p:nvSpPr>
          <p:cNvPr id="65" name="Text Box 5"/>
          <p:cNvSpPr txBox="1">
            <a:spLocks noChangeArrowheads="1"/>
          </p:cNvSpPr>
          <p:nvPr/>
        </p:nvSpPr>
        <p:spPr bwMode="auto">
          <a:xfrm>
            <a:off x="5359400" y="6291718"/>
            <a:ext cx="3721100" cy="307777"/>
          </a:xfrm>
          <a:prstGeom prst="rect">
            <a:avLst/>
          </a:prstGeom>
          <a:noFill/>
          <a:ln w="9525" algn="ctr">
            <a:noFill/>
            <a:miter lim="800000"/>
            <a:headEnd/>
            <a:tailEnd/>
          </a:ln>
          <a:effectLst/>
        </p:spPr>
        <p:txBody>
          <a:bodyPr wrap="square">
            <a:spAutoFit/>
          </a:bodyPr>
          <a:lstStyle/>
          <a:p>
            <a:pPr algn="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Ivanov </a:t>
            </a:r>
            <a:r>
              <a:rPr lang="en-GB" sz="1400" dirty="0" smtClean="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2015 (GSA-AGU </a:t>
            </a:r>
            <a:r>
              <a:rPr lang="en-GB" sz="1400" dirty="0" smtClean="0">
                <a:solidFill>
                  <a:schemeClr val="bg1"/>
                </a:solidFill>
                <a:effectLst>
                  <a:outerShdw blurRad="38100" dist="38100" dir="2700000" algn="tl">
                    <a:srgbClr val="000000"/>
                  </a:outerShdw>
                </a:effectLst>
                <a:latin typeface="Calibri" pitchFamily="34" charset="0"/>
              </a:rPr>
              <a:t>Spec. Paper </a:t>
            </a:r>
            <a:r>
              <a:rPr lang="en-GB" sz="1400" dirty="0" smtClean="0">
                <a:solidFill>
                  <a:schemeClr val="bg1"/>
                </a:solidFill>
                <a:effectLst>
                  <a:outerShdw blurRad="38100" dist="38100" dir="2700000" algn="tl">
                    <a:srgbClr val="000000"/>
                  </a:outerShdw>
                </a:effectLst>
                <a:latin typeface="Calibri" pitchFamily="34" charset="0"/>
              </a:rPr>
              <a:t>514)</a:t>
            </a:r>
            <a:endParaRPr lang="en-GB" sz="14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73446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wipe(up)">
                                      <p:cBhvr>
                                        <p:cTn id="15" dur="500"/>
                                        <p:tgtEl>
                                          <p:spTgt spid="120"/>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21"/>
                                        </p:tgtEl>
                                        <p:attrNameLst>
                                          <p:attrName>style.visibility</p:attrName>
                                        </p:attrNameLst>
                                      </p:cBhvr>
                                      <p:to>
                                        <p:strVal val="visible"/>
                                      </p:to>
                                    </p:set>
                                    <p:animEffect transition="in" filter="fade">
                                      <p:cBhvr>
                                        <p:cTn id="19" dur="500"/>
                                        <p:tgtEl>
                                          <p:spTgt spid="1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8"/>
                                        </p:tgtEl>
                                        <p:attrNameLst>
                                          <p:attrName>style.visibility</p:attrName>
                                        </p:attrNameLst>
                                      </p:cBhvr>
                                      <p:to>
                                        <p:strVal val="visible"/>
                                      </p:to>
                                    </p:set>
                                    <p:animEffect transition="in" filter="wipe(up)">
                                      <p:cBhvr>
                                        <p:cTn id="24" dur="500"/>
                                        <p:tgtEl>
                                          <p:spTgt spid="118"/>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19"/>
                                        </p:tgtEl>
                                        <p:attrNameLst>
                                          <p:attrName>style.visibility</p:attrName>
                                        </p:attrNameLst>
                                      </p:cBhvr>
                                      <p:to>
                                        <p:strVal val="visible"/>
                                      </p:to>
                                    </p:set>
                                    <p:animEffect transition="in" filter="fade">
                                      <p:cBhvr>
                                        <p:cTn id="28" dur="500"/>
                                        <p:tgtEl>
                                          <p:spTgt spid="1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16"/>
                                        </p:tgtEl>
                                        <p:attrNameLst>
                                          <p:attrName>style.visibility</p:attrName>
                                        </p:attrNameLst>
                                      </p:cBhvr>
                                      <p:to>
                                        <p:strVal val="visible"/>
                                      </p:to>
                                    </p:set>
                                    <p:animEffect transition="in" filter="wipe(up)">
                                      <p:cBhvr>
                                        <p:cTn id="33" dur="500"/>
                                        <p:tgtEl>
                                          <p:spTgt spid="11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fade">
                                      <p:cBhvr>
                                        <p:cTn id="37" dur="500"/>
                                        <p:tgtEl>
                                          <p:spTgt spid="1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24"/>
                                        </p:tgtEl>
                                        <p:attrNameLst>
                                          <p:attrName>style.visibility</p:attrName>
                                        </p:attrNameLst>
                                      </p:cBhvr>
                                      <p:to>
                                        <p:strVal val="visible"/>
                                      </p:to>
                                    </p:set>
                                    <p:animEffect transition="in" filter="wipe(up)">
                                      <p:cBhvr>
                                        <p:cTn id="42" dur="2000"/>
                                        <p:tgtEl>
                                          <p:spTgt spid="1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25"/>
                                        </p:tgtEl>
                                        <p:attrNameLst>
                                          <p:attrName>style.visibility</p:attrName>
                                        </p:attrNameLst>
                                      </p:cBhvr>
                                      <p:to>
                                        <p:strVal val="visible"/>
                                      </p:to>
                                    </p:set>
                                    <p:animEffect transition="in" filter="wipe(right)">
                                      <p:cBhvr>
                                        <p:cTn id="47" dur="3000"/>
                                        <p:tgtEl>
                                          <p:spTgt spid="1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
                                        </p:tgtEl>
                                        <p:attrNameLst>
                                          <p:attrName>style.visibility</p:attrName>
                                        </p:attrNameLst>
                                      </p:cBhvr>
                                      <p:to>
                                        <p:strVal val="visible"/>
                                      </p:to>
                                    </p:set>
                                    <p:animEffect transition="in" filter="wipe(left)">
                                      <p:cBhvr>
                                        <p:cTn id="52" dur="3000"/>
                                        <p:tgtEl>
                                          <p:spTgt spid="11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14"/>
                                        </p:tgtEl>
                                        <p:attrNameLst>
                                          <p:attrName>style.visibility</p:attrName>
                                        </p:attrNameLst>
                                      </p:cBhvr>
                                      <p:to>
                                        <p:strVal val="visible"/>
                                      </p:to>
                                    </p:set>
                                    <p:animEffect transition="in" filter="wipe(left)">
                                      <p:cBhvr>
                                        <p:cTn id="55" dur="3000"/>
                                        <p:tgtEl>
                                          <p:spTgt spid="11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15"/>
                                        </p:tgtEl>
                                        <p:attrNameLst>
                                          <p:attrName>style.visibility</p:attrName>
                                        </p:attrNameLst>
                                      </p:cBhvr>
                                      <p:to>
                                        <p:strVal val="visible"/>
                                      </p:to>
                                    </p:set>
                                    <p:animEffect transition="in" filter="wipe(left)">
                                      <p:cBhvr>
                                        <p:cTn id="58" dur="3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animBg="1"/>
      <p:bldP spid="118" grpId="0" animBg="1"/>
      <p:bldP spid="119" grpId="0" animBg="1"/>
      <p:bldP spid="120" grpId="0" animBg="1"/>
      <p:bldP spid="121" grpId="0" animBg="1"/>
      <p:bldP spid="124" grpId="0" animBg="1"/>
      <p:bldP spid="125" grpId="0" animBg="1"/>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smtClean="0">
                <a:solidFill>
                  <a:schemeClr val="bg1"/>
                </a:solidFill>
                <a:effectLst>
                  <a:outerShdw blurRad="38100" dist="38100" dir="2700000" algn="tl">
                    <a:srgbClr val="000000"/>
                  </a:outerShdw>
                </a:effectLst>
                <a:latin typeface="Calibri" pitchFamily="34" charset="0"/>
              </a:rPr>
              <a:t>What type of magmas are produced?</a:t>
            </a:r>
            <a:endParaRPr lang="en-GB" sz="3200" i="1">
              <a:solidFill>
                <a:schemeClr val="bg1"/>
              </a:solidFill>
              <a:effectLst>
                <a:outerShdw blurRad="38100" dist="38100" dir="2700000" algn="tl">
                  <a:srgbClr val="000000"/>
                </a:outerShdw>
              </a:effectLst>
              <a:latin typeface="Calibri" pitchFamily="34" charset="0"/>
            </a:endParaRPr>
          </a:p>
        </p:txBody>
      </p:sp>
      <p:pic>
        <p:nvPicPr>
          <p:cNvPr id="13" name="Immagine 12"/>
          <p:cNvPicPr>
            <a:picLocks noChangeAspect="1"/>
          </p:cNvPicPr>
          <p:nvPr/>
        </p:nvPicPr>
        <p:blipFill>
          <a:blip r:embed="rId3" cstate="print"/>
          <a:stretch>
            <a:fillRect/>
          </a:stretch>
        </p:blipFill>
        <p:spPr>
          <a:xfrm>
            <a:off x="1238999" y="2147561"/>
            <a:ext cx="7905001" cy="4710439"/>
          </a:xfrm>
          <a:prstGeom prst="rect">
            <a:avLst/>
          </a:prstGeom>
        </p:spPr>
      </p:pic>
      <p:sp>
        <p:nvSpPr>
          <p:cNvPr id="16" name="Text Box 4"/>
          <p:cNvSpPr txBox="1">
            <a:spLocks noChangeArrowheads="1"/>
          </p:cNvSpPr>
          <p:nvPr/>
        </p:nvSpPr>
        <p:spPr bwMode="auto">
          <a:xfrm>
            <a:off x="6037943" y="824122"/>
            <a:ext cx="3106057" cy="954107"/>
          </a:xfrm>
          <a:prstGeom prst="rect">
            <a:avLst/>
          </a:prstGeom>
          <a:noFill/>
          <a:ln w="9525" algn="ctr">
            <a:noFill/>
            <a:miter lim="800000"/>
            <a:headEnd/>
            <a:tailEnd/>
          </a:ln>
          <a:effectLst/>
        </p:spPr>
        <p:txBody>
          <a:bodyPr wrap="square">
            <a:spAutoFit/>
          </a:bodyPr>
          <a:lstStyle/>
          <a:p>
            <a:pPr algn="ctr"/>
            <a:r>
              <a:rPr lang="en-US" sz="3200" dirty="0" smtClean="0">
                <a:solidFill>
                  <a:srgbClr val="FFFF00"/>
                </a:solidFill>
                <a:latin typeface="Calibri" panose="020F0502020204030204" pitchFamily="34" charset="0"/>
                <a:cs typeface="Calibri" panose="020F0502020204030204" pitchFamily="34" charset="0"/>
              </a:rPr>
              <a:t>First stage</a:t>
            </a:r>
            <a:r>
              <a:rPr lang="en-US" sz="2400" dirty="0" smtClean="0">
                <a:solidFill>
                  <a:schemeClr val="bg1"/>
                </a:solidFill>
                <a:latin typeface="Calibri" panose="020F0502020204030204" pitchFamily="34" charset="0"/>
                <a:cs typeface="Calibri" panose="020F0502020204030204" pitchFamily="34" charset="0"/>
              </a:rPr>
              <a:t>:           </a:t>
            </a:r>
            <a:r>
              <a:rPr lang="en-US" sz="2400" b="1" dirty="0" smtClean="0">
                <a:solidFill>
                  <a:schemeClr val="bg1"/>
                </a:solidFill>
                <a:latin typeface="Calibri" panose="020F0502020204030204" pitchFamily="34" charset="0"/>
                <a:cs typeface="Calibri" panose="020F0502020204030204" pitchFamily="34" charset="0"/>
              </a:rPr>
              <a:t>IAB</a:t>
            </a:r>
            <a:r>
              <a:rPr lang="en-US" sz="2400" dirty="0" smtClean="0">
                <a:solidFill>
                  <a:schemeClr val="bg1"/>
                </a:solidFill>
                <a:latin typeface="Calibri" panose="020F0502020204030204" pitchFamily="34" charset="0"/>
                <a:cs typeface="Calibri" panose="020F0502020204030204" pitchFamily="34" charset="0"/>
              </a:rPr>
              <a:t> = Island Arc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9" name="Text Box 4"/>
          <p:cNvSpPr txBox="1">
            <a:spLocks noChangeArrowheads="1"/>
          </p:cNvSpPr>
          <p:nvPr/>
        </p:nvSpPr>
        <p:spPr bwMode="auto">
          <a:xfrm>
            <a:off x="1262744" y="824122"/>
            <a:ext cx="4209142" cy="1323439"/>
          </a:xfrm>
          <a:prstGeom prst="rect">
            <a:avLst/>
          </a:prstGeom>
          <a:noFill/>
          <a:ln w="9525" algn="ctr">
            <a:noFill/>
            <a:miter lim="800000"/>
            <a:headEnd/>
            <a:tailEnd/>
          </a:ln>
          <a:effectLst/>
        </p:spPr>
        <p:txBody>
          <a:bodyPr wrap="square">
            <a:spAutoFit/>
          </a:bodyPr>
          <a:lstStyle/>
          <a:p>
            <a:pPr algn="ctr"/>
            <a:r>
              <a:rPr lang="en-US" sz="3200" dirty="0" smtClean="0">
                <a:solidFill>
                  <a:srgbClr val="FFFF00"/>
                </a:solidFill>
                <a:latin typeface="Calibri" panose="020F0502020204030204" pitchFamily="34" charset="0"/>
                <a:cs typeface="Calibri" panose="020F0502020204030204" pitchFamily="34" charset="0"/>
              </a:rPr>
              <a:t>Second stage</a:t>
            </a:r>
            <a:r>
              <a:rPr lang="en-US" sz="2400" dirty="0" smtClean="0">
                <a:solidFill>
                  <a:schemeClr val="bg1"/>
                </a:solidFill>
                <a:latin typeface="Calibri" panose="020F0502020204030204" pitchFamily="34" charset="0"/>
                <a:cs typeface="Calibri" panose="020F0502020204030204" pitchFamily="34" charset="0"/>
              </a:rPr>
              <a:t>:                     </a:t>
            </a:r>
            <a:r>
              <a:rPr lang="en-US" sz="2400" b="1" dirty="0" smtClean="0">
                <a:solidFill>
                  <a:schemeClr val="bg1"/>
                </a:solidFill>
                <a:latin typeface="Calibri" panose="020F0502020204030204" pitchFamily="34" charset="0"/>
                <a:cs typeface="Calibri" panose="020F0502020204030204" pitchFamily="34" charset="0"/>
              </a:rPr>
              <a:t>OIB</a:t>
            </a:r>
            <a:r>
              <a:rPr lang="en-US" sz="2400" dirty="0" smtClean="0">
                <a:solidFill>
                  <a:schemeClr val="bg1"/>
                </a:solidFill>
                <a:latin typeface="Calibri" panose="020F0502020204030204" pitchFamily="34" charset="0"/>
                <a:cs typeface="Calibri" panose="020F0502020204030204" pitchFamily="34" charset="0"/>
              </a:rPr>
              <a:t> = Ocean Island Basalts</a:t>
            </a:r>
          </a:p>
          <a:p>
            <a:pPr algn="ctr"/>
            <a:r>
              <a:rPr lang="en-US" sz="2400" b="1" dirty="0" smtClean="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CFB</a:t>
            </a:r>
            <a:r>
              <a:rPr lang="en-US" sz="2400" dirty="0" smtClean="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 = Continental Flood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20" name="Text Box 5"/>
          <p:cNvSpPr txBox="1">
            <a:spLocks noChangeArrowheads="1"/>
          </p:cNvSpPr>
          <p:nvPr/>
        </p:nvSpPr>
        <p:spPr bwMode="auto">
          <a:xfrm>
            <a:off x="2578100" y="6525757"/>
            <a:ext cx="3459842" cy="307777"/>
          </a:xfrm>
          <a:prstGeom prst="rect">
            <a:avLst/>
          </a:prstGeom>
          <a:noFill/>
          <a:ln w="9525" algn="ctr">
            <a:noFill/>
            <a:miter lim="800000"/>
            <a:headEnd/>
            <a:tailEnd/>
          </a:ln>
          <a:effectLst/>
        </p:spPr>
        <p:txBody>
          <a:bodyPr wrap="square">
            <a:spAutoFit/>
          </a:bodyPr>
          <a:lstStyle/>
          <a:p>
            <a:pPr algn="r">
              <a:spcBef>
                <a:spcPct val="50000"/>
              </a:spcBef>
              <a:defRPr/>
            </a:pPr>
            <a:r>
              <a:rPr lang="en-GB" sz="1400" b="1" dirty="0" smtClean="0">
                <a:solidFill>
                  <a:schemeClr val="tx1"/>
                </a:solidFill>
                <a:effectLst/>
                <a:latin typeface="Calibri" pitchFamily="34" charset="0"/>
              </a:rPr>
              <a:t>Zheng, 2019 (</a:t>
            </a:r>
            <a:r>
              <a:rPr lang="en-GB" sz="1400" b="1" dirty="0" err="1" smtClean="0">
                <a:solidFill>
                  <a:schemeClr val="tx1"/>
                </a:solidFill>
                <a:effectLst/>
                <a:latin typeface="Calibri" pitchFamily="34" charset="0"/>
              </a:rPr>
              <a:t>Geosci</a:t>
            </a:r>
            <a:r>
              <a:rPr lang="en-GB" sz="1400" b="1" dirty="0" smtClean="0">
                <a:solidFill>
                  <a:schemeClr val="tx1"/>
                </a:solidFill>
                <a:effectLst/>
                <a:latin typeface="Calibri" pitchFamily="34" charset="0"/>
              </a:rPr>
              <a:t>. </a:t>
            </a:r>
            <a:r>
              <a:rPr lang="en-GB" sz="1400" b="1" dirty="0" smtClean="0">
                <a:solidFill>
                  <a:schemeClr val="tx1"/>
                </a:solidFill>
                <a:effectLst/>
                <a:latin typeface="Calibri" pitchFamily="34" charset="0"/>
              </a:rPr>
              <a:t>Front., 10</a:t>
            </a:r>
            <a:r>
              <a:rPr lang="en-GB" sz="1400" b="1" dirty="0" smtClean="0">
                <a:solidFill>
                  <a:schemeClr val="tx1"/>
                </a:solidFill>
                <a:effectLst/>
                <a:latin typeface="Calibri" pitchFamily="34" charset="0"/>
              </a:rPr>
              <a:t>, 1223-1254)</a:t>
            </a:r>
            <a:endParaRPr lang="en-GB" sz="1400" b="1" dirty="0">
              <a:solidFill>
                <a:schemeClr val="tx1"/>
              </a:solidFill>
              <a:effectLst/>
              <a:latin typeface="Calibri" pitchFamily="34" charset="0"/>
            </a:endParaRPr>
          </a:p>
        </p:txBody>
      </p:sp>
    </p:spTree>
    <p:extLst>
      <p:ext uri="{BB962C8B-B14F-4D97-AF65-F5344CB8AC3E}">
        <p14:creationId xmlns:p14="http://schemas.microsoft.com/office/powerpoint/2010/main" val="2413226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5"/>
          <p:cNvSpPr txBox="1">
            <a:spLocks noChangeArrowheads="1"/>
          </p:cNvSpPr>
          <p:nvPr/>
        </p:nvSpPr>
        <p:spPr bwMode="auto">
          <a:xfrm>
            <a:off x="2578100" y="6525757"/>
            <a:ext cx="3459842" cy="307777"/>
          </a:xfrm>
          <a:prstGeom prst="rect">
            <a:avLst/>
          </a:prstGeom>
          <a:noFill/>
          <a:ln w="9525" algn="ctr">
            <a:noFill/>
            <a:miter lim="800000"/>
            <a:headEnd/>
            <a:tailEnd/>
          </a:ln>
          <a:effectLst/>
        </p:spPr>
        <p:txBody>
          <a:bodyPr wrap="square">
            <a:spAutoFit/>
          </a:bodyPr>
          <a:lstStyle/>
          <a:p>
            <a:pPr algn="r">
              <a:spcBef>
                <a:spcPct val="50000"/>
              </a:spcBef>
              <a:defRPr/>
            </a:pPr>
            <a:r>
              <a:rPr lang="en-GB" sz="1400" b="1" dirty="0" smtClean="0">
                <a:solidFill>
                  <a:schemeClr val="tx1"/>
                </a:solidFill>
                <a:effectLst/>
                <a:latin typeface="Calibri" pitchFamily="34" charset="0"/>
              </a:rPr>
              <a:t>Zheng, 2019 (</a:t>
            </a:r>
            <a:r>
              <a:rPr lang="en-GB" sz="1400" b="1" dirty="0" err="1" smtClean="0">
                <a:solidFill>
                  <a:schemeClr val="tx1"/>
                </a:solidFill>
                <a:effectLst/>
                <a:latin typeface="Calibri" pitchFamily="34" charset="0"/>
              </a:rPr>
              <a:t>Geosci</a:t>
            </a:r>
            <a:r>
              <a:rPr lang="en-GB" sz="1400" b="1" dirty="0" smtClean="0">
                <a:solidFill>
                  <a:schemeClr val="tx1"/>
                </a:solidFill>
                <a:effectLst/>
                <a:latin typeface="Calibri" pitchFamily="34" charset="0"/>
              </a:rPr>
              <a:t>. </a:t>
            </a:r>
            <a:r>
              <a:rPr lang="en-GB" sz="1400" b="1" dirty="0" smtClean="0">
                <a:solidFill>
                  <a:schemeClr val="tx1"/>
                </a:solidFill>
                <a:effectLst/>
                <a:latin typeface="Calibri" pitchFamily="34" charset="0"/>
              </a:rPr>
              <a:t>Front., 10</a:t>
            </a:r>
            <a:r>
              <a:rPr lang="en-GB" sz="1400" b="1" dirty="0" smtClean="0">
                <a:solidFill>
                  <a:schemeClr val="tx1"/>
                </a:solidFill>
                <a:effectLst/>
                <a:latin typeface="Calibri" pitchFamily="34" charset="0"/>
              </a:rPr>
              <a:t>, 1223-1254)</a:t>
            </a:r>
            <a:endParaRPr lang="en-GB" sz="1400" b="1" dirty="0">
              <a:solidFill>
                <a:schemeClr val="tx1"/>
              </a:solidFill>
              <a:effectLst/>
              <a:latin typeface="Calibri" pitchFamily="34" charset="0"/>
            </a:endParaRPr>
          </a:p>
        </p:txBody>
      </p:sp>
      <p:pic>
        <p:nvPicPr>
          <p:cNvPr id="10" name="Immagine 9"/>
          <p:cNvPicPr>
            <a:picLocks noChangeAspect="1"/>
          </p:cNvPicPr>
          <p:nvPr/>
        </p:nvPicPr>
        <p:blipFill>
          <a:blip r:embed="rId3" cstate="print"/>
          <a:stretch>
            <a:fillRect/>
          </a:stretch>
        </p:blipFill>
        <p:spPr>
          <a:xfrm>
            <a:off x="1238999" y="2147561"/>
            <a:ext cx="7905001" cy="4710439"/>
          </a:xfrm>
          <a:prstGeom prst="rect">
            <a:avLst/>
          </a:prstGeom>
        </p:spPr>
      </p:pic>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smtClean="0">
                <a:solidFill>
                  <a:schemeClr val="bg1"/>
                </a:solidFill>
                <a:effectLst>
                  <a:outerShdw blurRad="38100" dist="38100" dir="2700000" algn="tl">
                    <a:srgbClr val="000000"/>
                  </a:outerShdw>
                </a:effectLst>
                <a:latin typeface="Calibri" pitchFamily="34" charset="0"/>
              </a:rPr>
              <a:t>What type of magmas are produced?</a:t>
            </a:r>
            <a:endParaRPr lang="en-GB" sz="3200" i="1">
              <a:solidFill>
                <a:schemeClr val="bg1"/>
              </a:solidFill>
              <a:effectLst>
                <a:outerShdw blurRad="38100" dist="38100" dir="2700000" algn="tl">
                  <a:srgbClr val="000000"/>
                </a:outerShdw>
              </a:effectLst>
              <a:latin typeface="Calibri" pitchFamily="34" charset="0"/>
            </a:endParaRPr>
          </a:p>
        </p:txBody>
      </p:sp>
      <p:sp>
        <p:nvSpPr>
          <p:cNvPr id="16" name="Text Box 4"/>
          <p:cNvSpPr txBox="1">
            <a:spLocks noChangeArrowheads="1"/>
          </p:cNvSpPr>
          <p:nvPr/>
        </p:nvSpPr>
        <p:spPr bwMode="auto">
          <a:xfrm>
            <a:off x="6037943" y="824122"/>
            <a:ext cx="3106057" cy="954107"/>
          </a:xfrm>
          <a:prstGeom prst="rect">
            <a:avLst/>
          </a:prstGeom>
          <a:noFill/>
          <a:ln w="9525" algn="ctr">
            <a:noFill/>
            <a:miter lim="800000"/>
            <a:headEnd/>
            <a:tailEnd/>
          </a:ln>
          <a:effectLst/>
        </p:spPr>
        <p:txBody>
          <a:bodyPr wrap="square">
            <a:spAutoFit/>
          </a:bodyPr>
          <a:lstStyle/>
          <a:p>
            <a:pPr algn="ctr"/>
            <a:r>
              <a:rPr lang="en-US" sz="3200" dirty="0" smtClean="0">
                <a:solidFill>
                  <a:srgbClr val="FFFF00"/>
                </a:solidFill>
                <a:latin typeface="Calibri" panose="020F0502020204030204" pitchFamily="34" charset="0"/>
                <a:cs typeface="Calibri" panose="020F0502020204030204" pitchFamily="34" charset="0"/>
              </a:rPr>
              <a:t>First stage</a:t>
            </a:r>
            <a:r>
              <a:rPr lang="en-US" sz="2400" dirty="0" smtClean="0">
                <a:solidFill>
                  <a:schemeClr val="bg1"/>
                </a:solidFill>
                <a:latin typeface="Calibri" panose="020F0502020204030204" pitchFamily="34" charset="0"/>
                <a:cs typeface="Calibri" panose="020F0502020204030204" pitchFamily="34" charset="0"/>
              </a:rPr>
              <a:t>:           </a:t>
            </a:r>
            <a:r>
              <a:rPr lang="en-US" sz="2400" b="1" dirty="0" smtClean="0">
                <a:solidFill>
                  <a:schemeClr val="bg1"/>
                </a:solidFill>
                <a:latin typeface="Calibri" panose="020F0502020204030204" pitchFamily="34" charset="0"/>
                <a:cs typeface="Calibri" panose="020F0502020204030204" pitchFamily="34" charset="0"/>
              </a:rPr>
              <a:t>IAB</a:t>
            </a:r>
            <a:r>
              <a:rPr lang="en-US" sz="2400" dirty="0" smtClean="0">
                <a:solidFill>
                  <a:schemeClr val="bg1"/>
                </a:solidFill>
                <a:latin typeface="Calibri" panose="020F0502020204030204" pitchFamily="34" charset="0"/>
                <a:cs typeface="Calibri" panose="020F0502020204030204" pitchFamily="34" charset="0"/>
              </a:rPr>
              <a:t> = Island Arc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9" name="Text Box 4"/>
          <p:cNvSpPr txBox="1">
            <a:spLocks noChangeArrowheads="1"/>
          </p:cNvSpPr>
          <p:nvPr/>
        </p:nvSpPr>
        <p:spPr bwMode="auto">
          <a:xfrm>
            <a:off x="1262744" y="824122"/>
            <a:ext cx="4209142" cy="1323439"/>
          </a:xfrm>
          <a:prstGeom prst="rect">
            <a:avLst/>
          </a:prstGeom>
          <a:noFill/>
          <a:ln w="9525" algn="ctr">
            <a:noFill/>
            <a:miter lim="800000"/>
            <a:headEnd/>
            <a:tailEnd/>
          </a:ln>
          <a:effectLst/>
        </p:spPr>
        <p:txBody>
          <a:bodyPr wrap="square">
            <a:spAutoFit/>
          </a:bodyPr>
          <a:lstStyle/>
          <a:p>
            <a:pPr algn="ctr"/>
            <a:r>
              <a:rPr lang="en-US" sz="3200" dirty="0" smtClean="0">
                <a:solidFill>
                  <a:srgbClr val="FFFF00"/>
                </a:solidFill>
                <a:latin typeface="Calibri" panose="020F0502020204030204" pitchFamily="34" charset="0"/>
                <a:cs typeface="Calibri" panose="020F0502020204030204" pitchFamily="34" charset="0"/>
              </a:rPr>
              <a:t>Second stage</a:t>
            </a:r>
            <a:r>
              <a:rPr lang="en-US" sz="2400" dirty="0" smtClean="0">
                <a:solidFill>
                  <a:schemeClr val="bg1"/>
                </a:solidFill>
                <a:latin typeface="Calibri" panose="020F0502020204030204" pitchFamily="34" charset="0"/>
                <a:cs typeface="Calibri" panose="020F0502020204030204" pitchFamily="34" charset="0"/>
              </a:rPr>
              <a:t>:                     </a:t>
            </a:r>
            <a:r>
              <a:rPr lang="en-US" sz="2400" b="1" dirty="0" smtClean="0">
                <a:solidFill>
                  <a:schemeClr val="bg1"/>
                </a:solidFill>
                <a:latin typeface="Calibri" panose="020F0502020204030204" pitchFamily="34" charset="0"/>
                <a:cs typeface="Calibri" panose="020F0502020204030204" pitchFamily="34" charset="0"/>
              </a:rPr>
              <a:t>OIB</a:t>
            </a:r>
            <a:r>
              <a:rPr lang="en-US" sz="2400" dirty="0" smtClean="0">
                <a:solidFill>
                  <a:schemeClr val="bg1"/>
                </a:solidFill>
                <a:latin typeface="Calibri" panose="020F0502020204030204" pitchFamily="34" charset="0"/>
                <a:cs typeface="Calibri" panose="020F0502020204030204" pitchFamily="34" charset="0"/>
              </a:rPr>
              <a:t> = Ocean Island Basalts</a:t>
            </a:r>
          </a:p>
          <a:p>
            <a:pPr algn="ctr"/>
            <a:r>
              <a:rPr lang="en-US" sz="2400" b="1" dirty="0" smtClean="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CFB</a:t>
            </a:r>
            <a:r>
              <a:rPr lang="en-US" sz="2400" dirty="0" smtClean="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 = Continental Flood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2" name="CasellaDiTesto 1"/>
          <p:cNvSpPr txBox="1"/>
          <p:nvPr/>
        </p:nvSpPr>
        <p:spPr>
          <a:xfrm>
            <a:off x="1238998" y="5417304"/>
            <a:ext cx="7905001" cy="1446550"/>
          </a:xfrm>
          <a:prstGeom prst="rect">
            <a:avLst/>
          </a:prstGeom>
          <a:solidFill>
            <a:schemeClr val="tx1"/>
          </a:solidFill>
        </p:spPr>
        <p:txBody>
          <a:bodyPr wrap="square" rtlCol="0">
            <a:spAutoFit/>
          </a:bodyPr>
          <a:lstStyle/>
          <a:p>
            <a:pPr algn="ctr"/>
            <a:r>
              <a:rPr lang="en-US" sz="2200" dirty="0" smtClean="0">
                <a:solidFill>
                  <a:schemeClr val="bg1"/>
                </a:solidFill>
                <a:latin typeface="Calibri" panose="020F0502020204030204" pitchFamily="34" charset="0"/>
                <a:cs typeface="Calibri" panose="020F0502020204030204" pitchFamily="34" charset="0"/>
              </a:rPr>
              <a:t>“</a:t>
            </a:r>
            <a:r>
              <a:rPr lang="en-US" sz="2200" i="1" dirty="0" smtClean="0">
                <a:solidFill>
                  <a:schemeClr val="bg1"/>
                </a:solidFill>
                <a:latin typeface="Calibri" panose="020F0502020204030204" pitchFamily="34" charset="0"/>
                <a:cs typeface="Calibri" panose="020F0502020204030204" pitchFamily="34" charset="0"/>
              </a:rPr>
              <a:t>Because </a:t>
            </a:r>
            <a:r>
              <a:rPr lang="en-US" sz="2200" i="1" dirty="0">
                <a:solidFill>
                  <a:schemeClr val="bg1"/>
                </a:solidFill>
                <a:latin typeface="Calibri" panose="020F0502020204030204" pitchFamily="34" charset="0"/>
                <a:cs typeface="Calibri" panose="020F0502020204030204" pitchFamily="34" charset="0"/>
              </a:rPr>
              <a:t>such sources can </a:t>
            </a:r>
            <a:r>
              <a:rPr lang="en-US" sz="2200" i="1" dirty="0" smtClean="0">
                <a:solidFill>
                  <a:schemeClr val="bg1"/>
                </a:solidFill>
                <a:latin typeface="Calibri" panose="020F0502020204030204" pitchFamily="34" charset="0"/>
                <a:cs typeface="Calibri" panose="020F0502020204030204" pitchFamily="34" charset="0"/>
              </a:rPr>
              <a:t>be generated </a:t>
            </a:r>
            <a:r>
              <a:rPr lang="en-US" sz="2200" i="1" dirty="0">
                <a:solidFill>
                  <a:schemeClr val="bg1"/>
                </a:solidFill>
                <a:latin typeface="Calibri" panose="020F0502020204030204" pitchFamily="34" charset="0"/>
                <a:cs typeface="Calibri" panose="020F0502020204030204" pitchFamily="34" charset="0"/>
              </a:rPr>
              <a:t>by the crust-mantle interaction at the </a:t>
            </a:r>
            <a:r>
              <a:rPr lang="en-US" sz="2200" i="1" dirty="0" smtClean="0">
                <a:solidFill>
                  <a:schemeClr val="bg1"/>
                </a:solidFill>
                <a:latin typeface="Calibri" panose="020F0502020204030204" pitchFamily="34" charset="0"/>
                <a:cs typeface="Calibri" panose="020F0502020204030204" pitchFamily="34" charset="0"/>
              </a:rPr>
              <a:t>post-arc depths above </a:t>
            </a:r>
            <a:r>
              <a:rPr lang="en-US" sz="2200" i="1" dirty="0">
                <a:solidFill>
                  <a:schemeClr val="bg1"/>
                </a:solidFill>
                <a:latin typeface="Calibri" panose="020F0502020204030204" pitchFamily="34" charset="0"/>
                <a:cs typeface="Calibri" panose="020F0502020204030204" pitchFamily="34" charset="0"/>
              </a:rPr>
              <a:t>the mantle transition zone, </a:t>
            </a:r>
            <a:r>
              <a:rPr lang="en-US" sz="2200" i="1" dirty="0">
                <a:solidFill>
                  <a:srgbClr val="FFFF00"/>
                </a:solidFill>
                <a:latin typeface="Calibri" panose="020F0502020204030204" pitchFamily="34" charset="0"/>
                <a:cs typeface="Calibri" panose="020F0502020204030204" pitchFamily="34" charset="0"/>
              </a:rPr>
              <a:t>it is intriguing whether it </a:t>
            </a:r>
            <a:r>
              <a:rPr lang="en-US" sz="2200" i="1" dirty="0" smtClean="0">
                <a:solidFill>
                  <a:srgbClr val="FFFF00"/>
                </a:solidFill>
                <a:latin typeface="Calibri" panose="020F0502020204030204" pitchFamily="34" charset="0"/>
                <a:cs typeface="Calibri" panose="020F0502020204030204" pitchFamily="34" charset="0"/>
              </a:rPr>
              <a:t>is necessary </a:t>
            </a:r>
            <a:r>
              <a:rPr lang="en-US" sz="2200" i="1" dirty="0">
                <a:solidFill>
                  <a:srgbClr val="FFFF00"/>
                </a:solidFill>
                <a:latin typeface="Calibri" panose="020F0502020204030204" pitchFamily="34" charset="0"/>
                <a:cs typeface="Calibri" panose="020F0502020204030204" pitchFamily="34" charset="0"/>
              </a:rPr>
              <a:t>to invoke the origin of OIB from mantle plumes at </a:t>
            </a:r>
            <a:r>
              <a:rPr lang="en-US" sz="2200" i="1" dirty="0" smtClean="0">
                <a:solidFill>
                  <a:srgbClr val="FFFF00"/>
                </a:solidFill>
                <a:latin typeface="Calibri" panose="020F0502020204030204" pitchFamily="34" charset="0"/>
                <a:cs typeface="Calibri" panose="020F0502020204030204" pitchFamily="34" charset="0"/>
              </a:rPr>
              <a:t>the core-mantle boundary</a:t>
            </a:r>
            <a:r>
              <a:rPr lang="en-US" sz="2200" dirty="0" smtClean="0">
                <a:solidFill>
                  <a:schemeClr val="bg1"/>
                </a:solidFill>
                <a:latin typeface="Calibri" panose="020F0502020204030204" pitchFamily="34" charset="0"/>
                <a:cs typeface="Calibri" panose="020F0502020204030204" pitchFamily="34" charset="0"/>
              </a:rPr>
              <a:t>”.</a:t>
            </a:r>
            <a:endParaRPr lang="it-IT" sz="2200" dirty="0">
              <a:solidFill>
                <a:schemeClr val="bg1"/>
              </a:solidFill>
              <a:latin typeface="Calibri" panose="020F0502020204030204" pitchFamily="34" charset="0"/>
              <a:cs typeface="Calibri" panose="020F0502020204030204" pitchFamily="34" charset="0"/>
            </a:endParaRPr>
          </a:p>
        </p:txBody>
      </p:sp>
      <p:sp>
        <p:nvSpPr>
          <p:cNvPr id="11" name="Rettangolo arrotondato 10"/>
          <p:cNvSpPr/>
          <p:nvPr/>
        </p:nvSpPr>
        <p:spPr bwMode="auto">
          <a:xfrm>
            <a:off x="8705850" y="4899660"/>
            <a:ext cx="402654" cy="25908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 name="Freccia a destra 11"/>
          <p:cNvSpPr/>
          <p:nvPr/>
        </p:nvSpPr>
        <p:spPr bwMode="auto">
          <a:xfrm>
            <a:off x="8077200" y="4937760"/>
            <a:ext cx="525780" cy="251460"/>
          </a:xfrm>
          <a:prstGeom prst="rightArrow">
            <a:avLst>
              <a:gd name="adj1" fmla="val 50000"/>
              <a:gd name="adj2" fmla="val 92424"/>
            </a:avLst>
          </a:prstGeom>
          <a:solidFill>
            <a:srgbClr val="FF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529331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p:cNvGrpSpPr/>
          <p:nvPr/>
        </p:nvGrpSpPr>
        <p:grpSpPr>
          <a:xfrm>
            <a:off x="-1" y="3773277"/>
            <a:ext cx="9144001" cy="3084723"/>
            <a:chOff x="-1" y="3773277"/>
            <a:chExt cx="9144001" cy="3084723"/>
          </a:xfrm>
        </p:grpSpPr>
        <p:pic>
          <p:nvPicPr>
            <p:cNvPr id="11" name="Picture 2"/>
            <p:cNvPicPr>
              <a:picLocks noChangeAspect="1" noChangeArrowheads="1"/>
            </p:cNvPicPr>
            <p:nvPr/>
          </p:nvPicPr>
          <p:blipFill>
            <a:blip r:embed="rId3" cstate="print"/>
            <a:srcRect t="61069"/>
            <a:stretch>
              <a:fillRect/>
            </a:stretch>
          </p:blipFill>
          <p:spPr bwMode="auto">
            <a:xfrm>
              <a:off x="-1" y="3773277"/>
              <a:ext cx="9144001" cy="3084723"/>
            </a:xfrm>
            <a:prstGeom prst="rect">
              <a:avLst/>
            </a:prstGeom>
            <a:noFill/>
            <a:ln w="9525">
              <a:noFill/>
              <a:miter lim="800000"/>
              <a:headEnd/>
              <a:tailEnd/>
            </a:ln>
          </p:spPr>
        </p:pic>
        <p:sp>
          <p:nvSpPr>
            <p:cNvPr id="15" name="Rettangolo 14"/>
            <p:cNvSpPr/>
            <p:nvPr/>
          </p:nvSpPr>
          <p:spPr bwMode="auto">
            <a:xfrm>
              <a:off x="243840" y="3850639"/>
              <a:ext cx="358139" cy="2489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smtClean="0">
                <a:solidFill>
                  <a:schemeClr val="bg1"/>
                </a:solidFill>
                <a:effectLst>
                  <a:outerShdw blurRad="38100" dist="38100" dir="2700000" algn="tl">
                    <a:srgbClr val="000000"/>
                  </a:outerShdw>
                </a:effectLst>
                <a:latin typeface="Calibri" pitchFamily="34" charset="0"/>
              </a:rPr>
              <a:t>What type of magmas are produced?</a:t>
            </a:r>
            <a:endParaRPr lang="en-GB" sz="3200" i="1">
              <a:solidFill>
                <a:schemeClr val="bg1"/>
              </a:solidFill>
              <a:effectLst>
                <a:outerShdw blurRad="38100" dist="38100" dir="2700000" algn="tl">
                  <a:srgbClr val="000000"/>
                </a:outerShdw>
              </a:effectLst>
              <a:latin typeface="Calibri" pitchFamily="34" charset="0"/>
            </a:endParaRPr>
          </a:p>
        </p:txBody>
      </p:sp>
      <p:sp>
        <p:nvSpPr>
          <p:cNvPr id="16" name="Text Box 4"/>
          <p:cNvSpPr txBox="1">
            <a:spLocks noChangeArrowheads="1"/>
          </p:cNvSpPr>
          <p:nvPr/>
        </p:nvSpPr>
        <p:spPr bwMode="auto">
          <a:xfrm>
            <a:off x="6037943" y="824122"/>
            <a:ext cx="3106057" cy="954107"/>
          </a:xfrm>
          <a:prstGeom prst="rect">
            <a:avLst/>
          </a:prstGeom>
          <a:noFill/>
          <a:ln w="9525" algn="ctr">
            <a:noFill/>
            <a:miter lim="800000"/>
            <a:headEnd/>
            <a:tailEnd/>
          </a:ln>
          <a:effectLst/>
        </p:spPr>
        <p:txBody>
          <a:bodyPr wrap="square">
            <a:spAutoFit/>
          </a:bodyPr>
          <a:lstStyle/>
          <a:p>
            <a:pPr algn="ctr"/>
            <a:r>
              <a:rPr lang="en-US" sz="3200" dirty="0" smtClean="0">
                <a:solidFill>
                  <a:srgbClr val="FFFF00"/>
                </a:solidFill>
                <a:latin typeface="Calibri" panose="020F0502020204030204" pitchFamily="34" charset="0"/>
                <a:cs typeface="Calibri" panose="020F0502020204030204" pitchFamily="34" charset="0"/>
              </a:rPr>
              <a:t>First stage</a:t>
            </a:r>
            <a:r>
              <a:rPr lang="en-US" sz="2400" dirty="0" smtClean="0">
                <a:solidFill>
                  <a:schemeClr val="bg1"/>
                </a:solidFill>
                <a:latin typeface="Calibri" panose="020F0502020204030204" pitchFamily="34" charset="0"/>
                <a:cs typeface="Calibri" panose="020F0502020204030204" pitchFamily="34" charset="0"/>
              </a:rPr>
              <a:t>:           </a:t>
            </a:r>
            <a:r>
              <a:rPr lang="en-US" sz="2400" b="1" dirty="0" smtClean="0">
                <a:solidFill>
                  <a:schemeClr val="bg1"/>
                </a:solidFill>
                <a:latin typeface="Calibri" panose="020F0502020204030204" pitchFamily="34" charset="0"/>
                <a:cs typeface="Calibri" panose="020F0502020204030204" pitchFamily="34" charset="0"/>
              </a:rPr>
              <a:t>IAB</a:t>
            </a:r>
            <a:r>
              <a:rPr lang="en-US" sz="2400" dirty="0" smtClean="0">
                <a:solidFill>
                  <a:schemeClr val="bg1"/>
                </a:solidFill>
                <a:latin typeface="Calibri" panose="020F0502020204030204" pitchFamily="34" charset="0"/>
                <a:cs typeface="Calibri" panose="020F0502020204030204" pitchFamily="34" charset="0"/>
              </a:rPr>
              <a:t> = Island Arc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9" name="Text Box 4"/>
          <p:cNvSpPr txBox="1">
            <a:spLocks noChangeArrowheads="1"/>
          </p:cNvSpPr>
          <p:nvPr/>
        </p:nvSpPr>
        <p:spPr bwMode="auto">
          <a:xfrm>
            <a:off x="1262744" y="824122"/>
            <a:ext cx="4209142" cy="1323439"/>
          </a:xfrm>
          <a:prstGeom prst="rect">
            <a:avLst/>
          </a:prstGeom>
          <a:noFill/>
          <a:ln w="9525" algn="ctr">
            <a:noFill/>
            <a:miter lim="800000"/>
            <a:headEnd/>
            <a:tailEnd/>
          </a:ln>
          <a:effectLst/>
        </p:spPr>
        <p:txBody>
          <a:bodyPr wrap="square">
            <a:spAutoFit/>
          </a:bodyPr>
          <a:lstStyle/>
          <a:p>
            <a:pPr algn="ctr"/>
            <a:r>
              <a:rPr lang="en-US" sz="3200" dirty="0" smtClean="0">
                <a:solidFill>
                  <a:srgbClr val="FFFF00"/>
                </a:solidFill>
                <a:latin typeface="Calibri" panose="020F0502020204030204" pitchFamily="34" charset="0"/>
                <a:cs typeface="Calibri" panose="020F0502020204030204" pitchFamily="34" charset="0"/>
              </a:rPr>
              <a:t>Second stage</a:t>
            </a:r>
            <a:r>
              <a:rPr lang="en-US" sz="2400" dirty="0" smtClean="0">
                <a:solidFill>
                  <a:schemeClr val="bg1"/>
                </a:solidFill>
                <a:latin typeface="Calibri" panose="020F0502020204030204" pitchFamily="34" charset="0"/>
                <a:cs typeface="Calibri" panose="020F0502020204030204" pitchFamily="34" charset="0"/>
              </a:rPr>
              <a:t>:                     </a:t>
            </a:r>
            <a:r>
              <a:rPr lang="en-US" sz="2400" b="1" dirty="0" smtClean="0">
                <a:solidFill>
                  <a:schemeClr val="bg1"/>
                </a:solidFill>
                <a:latin typeface="Calibri" panose="020F0502020204030204" pitchFamily="34" charset="0"/>
                <a:cs typeface="Calibri" panose="020F0502020204030204" pitchFamily="34" charset="0"/>
              </a:rPr>
              <a:t>OIB</a:t>
            </a:r>
            <a:r>
              <a:rPr lang="en-US" sz="2400" dirty="0" smtClean="0">
                <a:solidFill>
                  <a:schemeClr val="bg1"/>
                </a:solidFill>
                <a:latin typeface="Calibri" panose="020F0502020204030204" pitchFamily="34" charset="0"/>
                <a:cs typeface="Calibri" panose="020F0502020204030204" pitchFamily="34" charset="0"/>
              </a:rPr>
              <a:t> = Ocean Island Basalts</a:t>
            </a:r>
          </a:p>
          <a:p>
            <a:pPr algn="ctr"/>
            <a:r>
              <a:rPr lang="en-US" sz="2400" b="1" dirty="0" smtClean="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CFB</a:t>
            </a:r>
            <a:r>
              <a:rPr lang="en-US" sz="2400" dirty="0" smtClean="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 = Continental Flood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grpSp>
        <p:nvGrpSpPr>
          <p:cNvPr id="13" name="Gruppo 12"/>
          <p:cNvGrpSpPr/>
          <p:nvPr/>
        </p:nvGrpSpPr>
        <p:grpSpPr>
          <a:xfrm>
            <a:off x="5943601" y="2152649"/>
            <a:ext cx="3200400" cy="1748436"/>
            <a:chOff x="4648201" y="2152649"/>
            <a:chExt cx="3200400" cy="1748436"/>
          </a:xfrm>
        </p:grpSpPr>
        <p:pic>
          <p:nvPicPr>
            <p:cNvPr id="1026" name="Picture 2"/>
            <p:cNvPicPr>
              <a:picLocks noChangeAspect="1" noChangeArrowheads="1"/>
            </p:cNvPicPr>
            <p:nvPr/>
          </p:nvPicPr>
          <p:blipFill>
            <a:blip r:embed="rId4" cstate="print"/>
            <a:srcRect l="2181" r="1872" b="39509"/>
            <a:stretch>
              <a:fillRect/>
            </a:stretch>
          </p:blipFill>
          <p:spPr bwMode="auto">
            <a:xfrm>
              <a:off x="4648201" y="2152650"/>
              <a:ext cx="3200400" cy="1748435"/>
            </a:xfrm>
            <a:prstGeom prst="rect">
              <a:avLst/>
            </a:prstGeom>
            <a:noFill/>
            <a:ln w="9525">
              <a:noFill/>
              <a:miter lim="800000"/>
              <a:headEnd/>
              <a:tailEnd/>
            </a:ln>
          </p:spPr>
        </p:pic>
        <p:sp>
          <p:nvSpPr>
            <p:cNvPr id="12" name="Rettangolo 11"/>
            <p:cNvSpPr/>
            <p:nvPr/>
          </p:nvSpPr>
          <p:spPr bwMode="auto">
            <a:xfrm>
              <a:off x="5378450" y="2152649"/>
              <a:ext cx="1863725" cy="1365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Rettangolo 13"/>
            <p:cNvSpPr/>
            <p:nvPr/>
          </p:nvSpPr>
          <p:spPr bwMode="auto">
            <a:xfrm>
              <a:off x="4648201" y="2463799"/>
              <a:ext cx="171450" cy="1365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39" name="Figura a mano libera 38"/>
          <p:cNvSpPr/>
          <p:nvPr/>
        </p:nvSpPr>
        <p:spPr bwMode="auto">
          <a:xfrm>
            <a:off x="7312849" y="2605088"/>
            <a:ext cx="885795" cy="1050131"/>
          </a:xfrm>
          <a:custGeom>
            <a:avLst/>
            <a:gdLst>
              <a:gd name="connsiteX0" fmla="*/ 80932 w 885795"/>
              <a:gd name="connsiteY0" fmla="*/ 59531 h 1050131"/>
              <a:gd name="connsiteX1" fmla="*/ 69026 w 885795"/>
              <a:gd name="connsiteY1" fmla="*/ 73818 h 1050131"/>
              <a:gd name="connsiteX2" fmla="*/ 66645 w 885795"/>
              <a:gd name="connsiteY2" fmla="*/ 80962 h 1050131"/>
              <a:gd name="connsiteX3" fmla="*/ 61882 w 885795"/>
              <a:gd name="connsiteY3" fmla="*/ 102393 h 1050131"/>
              <a:gd name="connsiteX4" fmla="*/ 54739 w 885795"/>
              <a:gd name="connsiteY4" fmla="*/ 119062 h 1050131"/>
              <a:gd name="connsiteX5" fmla="*/ 52357 w 885795"/>
              <a:gd name="connsiteY5" fmla="*/ 126206 h 1050131"/>
              <a:gd name="connsiteX6" fmla="*/ 45214 w 885795"/>
              <a:gd name="connsiteY6" fmla="*/ 130968 h 1050131"/>
              <a:gd name="connsiteX7" fmla="*/ 40451 w 885795"/>
              <a:gd name="connsiteY7" fmla="*/ 145256 h 1050131"/>
              <a:gd name="connsiteX8" fmla="*/ 38070 w 885795"/>
              <a:gd name="connsiteY8" fmla="*/ 152400 h 1050131"/>
              <a:gd name="connsiteX9" fmla="*/ 33307 w 885795"/>
              <a:gd name="connsiteY9" fmla="*/ 159543 h 1050131"/>
              <a:gd name="connsiteX10" fmla="*/ 28545 w 885795"/>
              <a:gd name="connsiteY10" fmla="*/ 173831 h 1050131"/>
              <a:gd name="connsiteX11" fmla="*/ 14257 w 885795"/>
              <a:gd name="connsiteY11" fmla="*/ 200025 h 1050131"/>
              <a:gd name="connsiteX12" fmla="*/ 9495 w 885795"/>
              <a:gd name="connsiteY12" fmla="*/ 214312 h 1050131"/>
              <a:gd name="connsiteX13" fmla="*/ 7114 w 885795"/>
              <a:gd name="connsiteY13" fmla="*/ 221456 h 1050131"/>
              <a:gd name="connsiteX14" fmla="*/ 7114 w 885795"/>
              <a:gd name="connsiteY14" fmla="*/ 378618 h 1050131"/>
              <a:gd name="connsiteX15" fmla="*/ 11876 w 885795"/>
              <a:gd name="connsiteY15" fmla="*/ 395287 h 1050131"/>
              <a:gd name="connsiteX16" fmla="*/ 19020 w 885795"/>
              <a:gd name="connsiteY16" fmla="*/ 404812 h 1050131"/>
              <a:gd name="connsiteX17" fmla="*/ 23782 w 885795"/>
              <a:gd name="connsiteY17" fmla="*/ 411956 h 1050131"/>
              <a:gd name="connsiteX18" fmla="*/ 38070 w 885795"/>
              <a:gd name="connsiteY18" fmla="*/ 423862 h 1050131"/>
              <a:gd name="connsiteX19" fmla="*/ 57120 w 885795"/>
              <a:gd name="connsiteY19" fmla="*/ 440531 h 1050131"/>
              <a:gd name="connsiteX20" fmla="*/ 73789 w 885795"/>
              <a:gd name="connsiteY20" fmla="*/ 461962 h 1050131"/>
              <a:gd name="connsiteX21" fmla="*/ 80932 w 885795"/>
              <a:gd name="connsiteY21" fmla="*/ 476250 h 1050131"/>
              <a:gd name="connsiteX22" fmla="*/ 80932 w 885795"/>
              <a:gd name="connsiteY22" fmla="*/ 592931 h 1050131"/>
              <a:gd name="connsiteX23" fmla="*/ 71407 w 885795"/>
              <a:gd name="connsiteY23" fmla="*/ 607218 h 1050131"/>
              <a:gd name="connsiteX24" fmla="*/ 66645 w 885795"/>
              <a:gd name="connsiteY24" fmla="*/ 621506 h 1050131"/>
              <a:gd name="connsiteX25" fmla="*/ 64264 w 885795"/>
              <a:gd name="connsiteY25" fmla="*/ 628650 h 1050131"/>
              <a:gd name="connsiteX26" fmla="*/ 69026 w 885795"/>
              <a:gd name="connsiteY26" fmla="*/ 692943 h 1050131"/>
              <a:gd name="connsiteX27" fmla="*/ 71407 w 885795"/>
              <a:gd name="connsiteY27" fmla="*/ 700087 h 1050131"/>
              <a:gd name="connsiteX28" fmla="*/ 85695 w 885795"/>
              <a:gd name="connsiteY28" fmla="*/ 721518 h 1050131"/>
              <a:gd name="connsiteX29" fmla="*/ 90457 w 885795"/>
              <a:gd name="connsiteY29" fmla="*/ 728662 h 1050131"/>
              <a:gd name="connsiteX30" fmla="*/ 99982 w 885795"/>
              <a:gd name="connsiteY30" fmla="*/ 747712 h 1050131"/>
              <a:gd name="connsiteX31" fmla="*/ 102364 w 885795"/>
              <a:gd name="connsiteY31" fmla="*/ 754856 h 1050131"/>
              <a:gd name="connsiteX32" fmla="*/ 111889 w 885795"/>
              <a:gd name="connsiteY32" fmla="*/ 769143 h 1050131"/>
              <a:gd name="connsiteX33" fmla="*/ 116651 w 885795"/>
              <a:gd name="connsiteY33" fmla="*/ 776287 h 1050131"/>
              <a:gd name="connsiteX34" fmla="*/ 121414 w 885795"/>
              <a:gd name="connsiteY34" fmla="*/ 783431 h 1050131"/>
              <a:gd name="connsiteX35" fmla="*/ 126176 w 885795"/>
              <a:gd name="connsiteY35" fmla="*/ 809625 h 1050131"/>
              <a:gd name="connsiteX36" fmla="*/ 138082 w 885795"/>
              <a:gd name="connsiteY36" fmla="*/ 823912 h 1050131"/>
              <a:gd name="connsiteX37" fmla="*/ 140464 w 885795"/>
              <a:gd name="connsiteY37" fmla="*/ 833437 h 1050131"/>
              <a:gd name="connsiteX38" fmla="*/ 145226 w 885795"/>
              <a:gd name="connsiteY38" fmla="*/ 840581 h 1050131"/>
              <a:gd name="connsiteX39" fmla="*/ 147607 w 885795"/>
              <a:gd name="connsiteY39" fmla="*/ 881062 h 1050131"/>
              <a:gd name="connsiteX40" fmla="*/ 154751 w 885795"/>
              <a:gd name="connsiteY40" fmla="*/ 890587 h 1050131"/>
              <a:gd name="connsiteX41" fmla="*/ 159514 w 885795"/>
              <a:gd name="connsiteY41" fmla="*/ 897731 h 1050131"/>
              <a:gd name="connsiteX42" fmla="*/ 173801 w 885795"/>
              <a:gd name="connsiteY42" fmla="*/ 902493 h 1050131"/>
              <a:gd name="connsiteX43" fmla="*/ 195232 w 885795"/>
              <a:gd name="connsiteY43" fmla="*/ 916781 h 1050131"/>
              <a:gd name="connsiteX44" fmla="*/ 202376 w 885795"/>
              <a:gd name="connsiteY44" fmla="*/ 921543 h 1050131"/>
              <a:gd name="connsiteX45" fmla="*/ 216664 w 885795"/>
              <a:gd name="connsiteY45" fmla="*/ 926306 h 1050131"/>
              <a:gd name="connsiteX46" fmla="*/ 226189 w 885795"/>
              <a:gd name="connsiteY46" fmla="*/ 931068 h 1050131"/>
              <a:gd name="connsiteX47" fmla="*/ 233332 w 885795"/>
              <a:gd name="connsiteY47" fmla="*/ 935831 h 1050131"/>
              <a:gd name="connsiteX48" fmla="*/ 240476 w 885795"/>
              <a:gd name="connsiteY48" fmla="*/ 938212 h 1050131"/>
              <a:gd name="connsiteX49" fmla="*/ 259526 w 885795"/>
              <a:gd name="connsiteY49" fmla="*/ 945356 h 1050131"/>
              <a:gd name="connsiteX50" fmla="*/ 273814 w 885795"/>
              <a:gd name="connsiteY50" fmla="*/ 950118 h 1050131"/>
              <a:gd name="connsiteX51" fmla="*/ 280957 w 885795"/>
              <a:gd name="connsiteY51" fmla="*/ 952500 h 1050131"/>
              <a:gd name="connsiteX52" fmla="*/ 302389 w 885795"/>
              <a:gd name="connsiteY52" fmla="*/ 947737 h 1050131"/>
              <a:gd name="connsiteX53" fmla="*/ 309532 w 885795"/>
              <a:gd name="connsiteY53" fmla="*/ 945356 h 1050131"/>
              <a:gd name="connsiteX54" fmla="*/ 323820 w 885795"/>
              <a:gd name="connsiteY54" fmla="*/ 938212 h 1050131"/>
              <a:gd name="connsiteX55" fmla="*/ 345251 w 885795"/>
              <a:gd name="connsiteY55" fmla="*/ 926306 h 1050131"/>
              <a:gd name="connsiteX56" fmla="*/ 366682 w 885795"/>
              <a:gd name="connsiteY56" fmla="*/ 923925 h 1050131"/>
              <a:gd name="connsiteX57" fmla="*/ 373826 w 885795"/>
              <a:gd name="connsiteY57" fmla="*/ 921543 h 1050131"/>
              <a:gd name="connsiteX58" fmla="*/ 480982 w 885795"/>
              <a:gd name="connsiteY58" fmla="*/ 921543 h 1050131"/>
              <a:gd name="connsiteX59" fmla="*/ 500032 w 885795"/>
              <a:gd name="connsiteY59" fmla="*/ 931068 h 1050131"/>
              <a:gd name="connsiteX60" fmla="*/ 509557 w 885795"/>
              <a:gd name="connsiteY60" fmla="*/ 933450 h 1050131"/>
              <a:gd name="connsiteX61" fmla="*/ 521464 w 885795"/>
              <a:gd name="connsiteY61" fmla="*/ 935831 h 1050131"/>
              <a:gd name="connsiteX62" fmla="*/ 528607 w 885795"/>
              <a:gd name="connsiteY62" fmla="*/ 938212 h 1050131"/>
              <a:gd name="connsiteX63" fmla="*/ 540514 w 885795"/>
              <a:gd name="connsiteY63" fmla="*/ 950118 h 1050131"/>
              <a:gd name="connsiteX64" fmla="*/ 545276 w 885795"/>
              <a:gd name="connsiteY64" fmla="*/ 957262 h 1050131"/>
              <a:gd name="connsiteX65" fmla="*/ 559564 w 885795"/>
              <a:gd name="connsiteY65" fmla="*/ 969168 h 1050131"/>
              <a:gd name="connsiteX66" fmla="*/ 566707 w 885795"/>
              <a:gd name="connsiteY66" fmla="*/ 983456 h 1050131"/>
              <a:gd name="connsiteX67" fmla="*/ 580995 w 885795"/>
              <a:gd name="connsiteY67" fmla="*/ 997743 h 1050131"/>
              <a:gd name="connsiteX68" fmla="*/ 585757 w 885795"/>
              <a:gd name="connsiteY68" fmla="*/ 1004887 h 1050131"/>
              <a:gd name="connsiteX69" fmla="*/ 600045 w 885795"/>
              <a:gd name="connsiteY69" fmla="*/ 1019175 h 1050131"/>
              <a:gd name="connsiteX70" fmla="*/ 602426 w 885795"/>
              <a:gd name="connsiteY70" fmla="*/ 1026318 h 1050131"/>
              <a:gd name="connsiteX71" fmla="*/ 623857 w 885795"/>
              <a:gd name="connsiteY71" fmla="*/ 1045368 h 1050131"/>
              <a:gd name="connsiteX72" fmla="*/ 633382 w 885795"/>
              <a:gd name="connsiteY72" fmla="*/ 1050131 h 1050131"/>
              <a:gd name="connsiteX73" fmla="*/ 666720 w 885795"/>
              <a:gd name="connsiteY73" fmla="*/ 1047750 h 1050131"/>
              <a:gd name="connsiteX74" fmla="*/ 685770 w 885795"/>
              <a:gd name="connsiteY74" fmla="*/ 1042987 h 1050131"/>
              <a:gd name="connsiteX75" fmla="*/ 707201 w 885795"/>
              <a:gd name="connsiteY75" fmla="*/ 1040606 h 1050131"/>
              <a:gd name="connsiteX76" fmla="*/ 721489 w 885795"/>
              <a:gd name="connsiteY76" fmla="*/ 1035843 h 1050131"/>
              <a:gd name="connsiteX77" fmla="*/ 728632 w 885795"/>
              <a:gd name="connsiteY77" fmla="*/ 1028700 h 1050131"/>
              <a:gd name="connsiteX78" fmla="*/ 745301 w 885795"/>
              <a:gd name="connsiteY78" fmla="*/ 1026318 h 1050131"/>
              <a:gd name="connsiteX79" fmla="*/ 759589 w 885795"/>
              <a:gd name="connsiteY79" fmla="*/ 1016793 h 1050131"/>
              <a:gd name="connsiteX80" fmla="*/ 769114 w 885795"/>
              <a:gd name="connsiteY80" fmla="*/ 1012031 h 1050131"/>
              <a:gd name="connsiteX81" fmla="*/ 776257 w 885795"/>
              <a:gd name="connsiteY81" fmla="*/ 1007268 h 1050131"/>
              <a:gd name="connsiteX82" fmla="*/ 778639 w 885795"/>
              <a:gd name="connsiteY82" fmla="*/ 1000125 h 1050131"/>
              <a:gd name="connsiteX83" fmla="*/ 785782 w 885795"/>
              <a:gd name="connsiteY83" fmla="*/ 992981 h 1050131"/>
              <a:gd name="connsiteX84" fmla="*/ 790545 w 885795"/>
              <a:gd name="connsiteY84" fmla="*/ 985837 h 1050131"/>
              <a:gd name="connsiteX85" fmla="*/ 797689 w 885795"/>
              <a:gd name="connsiteY85" fmla="*/ 969168 h 1050131"/>
              <a:gd name="connsiteX86" fmla="*/ 800070 w 885795"/>
              <a:gd name="connsiteY86" fmla="*/ 962025 h 1050131"/>
              <a:gd name="connsiteX87" fmla="*/ 809595 w 885795"/>
              <a:gd name="connsiteY87" fmla="*/ 945356 h 1050131"/>
              <a:gd name="connsiteX88" fmla="*/ 816739 w 885795"/>
              <a:gd name="connsiteY88" fmla="*/ 940593 h 1050131"/>
              <a:gd name="connsiteX89" fmla="*/ 819120 w 885795"/>
              <a:gd name="connsiteY89" fmla="*/ 931068 h 1050131"/>
              <a:gd name="connsiteX90" fmla="*/ 833407 w 885795"/>
              <a:gd name="connsiteY90" fmla="*/ 923925 h 1050131"/>
              <a:gd name="connsiteX91" fmla="*/ 842932 w 885795"/>
              <a:gd name="connsiteY91" fmla="*/ 914400 h 1050131"/>
              <a:gd name="connsiteX92" fmla="*/ 847695 w 885795"/>
              <a:gd name="connsiteY92" fmla="*/ 907256 h 1050131"/>
              <a:gd name="connsiteX93" fmla="*/ 854839 w 885795"/>
              <a:gd name="connsiteY93" fmla="*/ 900112 h 1050131"/>
              <a:gd name="connsiteX94" fmla="*/ 864364 w 885795"/>
              <a:gd name="connsiteY94" fmla="*/ 883443 h 1050131"/>
              <a:gd name="connsiteX95" fmla="*/ 873889 w 885795"/>
              <a:gd name="connsiteY95" fmla="*/ 869156 h 1050131"/>
              <a:gd name="connsiteX96" fmla="*/ 878651 w 885795"/>
              <a:gd name="connsiteY96" fmla="*/ 859631 h 1050131"/>
              <a:gd name="connsiteX97" fmla="*/ 881032 w 885795"/>
              <a:gd name="connsiteY97" fmla="*/ 852487 h 1050131"/>
              <a:gd name="connsiteX98" fmla="*/ 885795 w 885795"/>
              <a:gd name="connsiteY98" fmla="*/ 845343 h 1050131"/>
              <a:gd name="connsiteX99" fmla="*/ 878651 w 885795"/>
              <a:gd name="connsiteY99" fmla="*/ 821531 h 1050131"/>
              <a:gd name="connsiteX100" fmla="*/ 864364 w 885795"/>
              <a:gd name="connsiteY100" fmla="*/ 812006 h 1050131"/>
              <a:gd name="connsiteX101" fmla="*/ 859601 w 885795"/>
              <a:gd name="connsiteY101" fmla="*/ 804862 h 1050131"/>
              <a:gd name="connsiteX102" fmla="*/ 852457 w 885795"/>
              <a:gd name="connsiteY102" fmla="*/ 802481 h 1050131"/>
              <a:gd name="connsiteX103" fmla="*/ 845314 w 885795"/>
              <a:gd name="connsiteY103" fmla="*/ 797718 h 1050131"/>
              <a:gd name="connsiteX104" fmla="*/ 821501 w 885795"/>
              <a:gd name="connsiteY104" fmla="*/ 790575 h 1050131"/>
              <a:gd name="connsiteX105" fmla="*/ 802451 w 885795"/>
              <a:gd name="connsiteY105" fmla="*/ 781050 h 1050131"/>
              <a:gd name="connsiteX106" fmla="*/ 792926 w 885795"/>
              <a:gd name="connsiteY106" fmla="*/ 776287 h 1050131"/>
              <a:gd name="connsiteX107" fmla="*/ 781020 w 885795"/>
              <a:gd name="connsiteY107" fmla="*/ 769143 h 1050131"/>
              <a:gd name="connsiteX108" fmla="*/ 771495 w 885795"/>
              <a:gd name="connsiteY108" fmla="*/ 766762 h 1050131"/>
              <a:gd name="connsiteX109" fmla="*/ 761970 w 885795"/>
              <a:gd name="connsiteY109" fmla="*/ 762000 h 1050131"/>
              <a:gd name="connsiteX110" fmla="*/ 752445 w 885795"/>
              <a:gd name="connsiteY110" fmla="*/ 766762 h 1050131"/>
              <a:gd name="connsiteX111" fmla="*/ 745301 w 885795"/>
              <a:gd name="connsiteY111" fmla="*/ 764381 h 1050131"/>
              <a:gd name="connsiteX112" fmla="*/ 723870 w 885795"/>
              <a:gd name="connsiteY112" fmla="*/ 747712 h 1050131"/>
              <a:gd name="connsiteX113" fmla="*/ 719107 w 885795"/>
              <a:gd name="connsiteY113" fmla="*/ 740568 h 1050131"/>
              <a:gd name="connsiteX114" fmla="*/ 711964 w 885795"/>
              <a:gd name="connsiteY114" fmla="*/ 733425 h 1050131"/>
              <a:gd name="connsiteX115" fmla="*/ 702439 w 885795"/>
              <a:gd name="connsiteY115" fmla="*/ 719137 h 1050131"/>
              <a:gd name="connsiteX116" fmla="*/ 697676 w 885795"/>
              <a:gd name="connsiteY116" fmla="*/ 709612 h 1050131"/>
              <a:gd name="connsiteX117" fmla="*/ 676245 w 885795"/>
              <a:gd name="connsiteY117" fmla="*/ 697706 h 1050131"/>
              <a:gd name="connsiteX118" fmla="*/ 659576 w 885795"/>
              <a:gd name="connsiteY118" fmla="*/ 688181 h 1050131"/>
              <a:gd name="connsiteX119" fmla="*/ 626239 w 885795"/>
              <a:gd name="connsiteY119" fmla="*/ 690562 h 1050131"/>
              <a:gd name="connsiteX120" fmla="*/ 619095 w 885795"/>
              <a:gd name="connsiteY120" fmla="*/ 692943 h 1050131"/>
              <a:gd name="connsiteX121" fmla="*/ 590520 w 885795"/>
              <a:gd name="connsiteY121" fmla="*/ 690562 h 1050131"/>
              <a:gd name="connsiteX122" fmla="*/ 583376 w 885795"/>
              <a:gd name="connsiteY122" fmla="*/ 688181 h 1050131"/>
              <a:gd name="connsiteX123" fmla="*/ 571470 w 885795"/>
              <a:gd name="connsiteY123" fmla="*/ 685800 h 1050131"/>
              <a:gd name="connsiteX124" fmla="*/ 561945 w 885795"/>
              <a:gd name="connsiteY124" fmla="*/ 681037 h 1050131"/>
              <a:gd name="connsiteX125" fmla="*/ 528607 w 885795"/>
              <a:gd name="connsiteY125" fmla="*/ 676275 h 1050131"/>
              <a:gd name="connsiteX126" fmla="*/ 521464 w 885795"/>
              <a:gd name="connsiteY126" fmla="*/ 669131 h 1050131"/>
              <a:gd name="connsiteX127" fmla="*/ 511939 w 885795"/>
              <a:gd name="connsiteY127" fmla="*/ 654843 h 1050131"/>
              <a:gd name="connsiteX128" fmla="*/ 514320 w 885795"/>
              <a:gd name="connsiteY128" fmla="*/ 628650 h 1050131"/>
              <a:gd name="connsiteX129" fmla="*/ 516701 w 885795"/>
              <a:gd name="connsiteY129" fmla="*/ 621506 h 1050131"/>
              <a:gd name="connsiteX130" fmla="*/ 521464 w 885795"/>
              <a:gd name="connsiteY130" fmla="*/ 604837 h 1050131"/>
              <a:gd name="connsiteX131" fmla="*/ 523845 w 885795"/>
              <a:gd name="connsiteY131" fmla="*/ 590550 h 1050131"/>
              <a:gd name="connsiteX132" fmla="*/ 521464 w 885795"/>
              <a:gd name="connsiteY132" fmla="*/ 452437 h 1050131"/>
              <a:gd name="connsiteX133" fmla="*/ 516701 w 885795"/>
              <a:gd name="connsiteY133" fmla="*/ 440531 h 1050131"/>
              <a:gd name="connsiteX134" fmla="*/ 511939 w 885795"/>
              <a:gd name="connsiteY134" fmla="*/ 426243 h 1050131"/>
              <a:gd name="connsiteX135" fmla="*/ 502414 w 885795"/>
              <a:gd name="connsiteY135" fmla="*/ 409575 h 1050131"/>
              <a:gd name="connsiteX136" fmla="*/ 490507 w 885795"/>
              <a:gd name="connsiteY136" fmla="*/ 392906 h 1050131"/>
              <a:gd name="connsiteX137" fmla="*/ 469076 w 885795"/>
              <a:gd name="connsiteY137" fmla="*/ 373856 h 1050131"/>
              <a:gd name="connsiteX138" fmla="*/ 461932 w 885795"/>
              <a:gd name="connsiteY138" fmla="*/ 366712 h 1050131"/>
              <a:gd name="connsiteX139" fmla="*/ 454789 w 885795"/>
              <a:gd name="connsiteY139" fmla="*/ 361950 h 1050131"/>
              <a:gd name="connsiteX140" fmla="*/ 445264 w 885795"/>
              <a:gd name="connsiteY140" fmla="*/ 354806 h 1050131"/>
              <a:gd name="connsiteX141" fmla="*/ 426214 w 885795"/>
              <a:gd name="connsiteY141" fmla="*/ 350043 h 1050131"/>
              <a:gd name="connsiteX142" fmla="*/ 416689 w 885795"/>
              <a:gd name="connsiteY142" fmla="*/ 347662 h 1050131"/>
              <a:gd name="connsiteX143" fmla="*/ 409545 w 885795"/>
              <a:gd name="connsiteY143" fmla="*/ 342900 h 1050131"/>
              <a:gd name="connsiteX144" fmla="*/ 369064 w 885795"/>
              <a:gd name="connsiteY144" fmla="*/ 342900 h 1050131"/>
              <a:gd name="connsiteX145" fmla="*/ 359539 w 885795"/>
              <a:gd name="connsiteY145" fmla="*/ 357187 h 1050131"/>
              <a:gd name="connsiteX146" fmla="*/ 352395 w 885795"/>
              <a:gd name="connsiteY146" fmla="*/ 364331 h 1050131"/>
              <a:gd name="connsiteX147" fmla="*/ 347632 w 885795"/>
              <a:gd name="connsiteY147" fmla="*/ 371475 h 1050131"/>
              <a:gd name="connsiteX148" fmla="*/ 342870 w 885795"/>
              <a:gd name="connsiteY148" fmla="*/ 385762 h 1050131"/>
              <a:gd name="connsiteX149" fmla="*/ 326201 w 885795"/>
              <a:gd name="connsiteY149" fmla="*/ 404812 h 1050131"/>
              <a:gd name="connsiteX150" fmla="*/ 319057 w 885795"/>
              <a:gd name="connsiteY150" fmla="*/ 407193 h 1050131"/>
              <a:gd name="connsiteX151" fmla="*/ 300007 w 885795"/>
              <a:gd name="connsiteY151" fmla="*/ 411956 h 1050131"/>
              <a:gd name="connsiteX152" fmla="*/ 271432 w 885795"/>
              <a:gd name="connsiteY152" fmla="*/ 409575 h 1050131"/>
              <a:gd name="connsiteX153" fmla="*/ 250001 w 885795"/>
              <a:gd name="connsiteY153" fmla="*/ 400050 h 1050131"/>
              <a:gd name="connsiteX154" fmla="*/ 235714 w 885795"/>
              <a:gd name="connsiteY154" fmla="*/ 388143 h 1050131"/>
              <a:gd name="connsiteX155" fmla="*/ 233332 w 885795"/>
              <a:gd name="connsiteY155" fmla="*/ 381000 h 1050131"/>
              <a:gd name="connsiteX156" fmla="*/ 228570 w 885795"/>
              <a:gd name="connsiteY156" fmla="*/ 369093 h 1050131"/>
              <a:gd name="connsiteX157" fmla="*/ 221426 w 885795"/>
              <a:gd name="connsiteY157" fmla="*/ 352425 h 1050131"/>
              <a:gd name="connsiteX158" fmla="*/ 223807 w 885795"/>
              <a:gd name="connsiteY158" fmla="*/ 338137 h 1050131"/>
              <a:gd name="connsiteX159" fmla="*/ 226189 w 885795"/>
              <a:gd name="connsiteY159" fmla="*/ 321468 h 1050131"/>
              <a:gd name="connsiteX160" fmla="*/ 230951 w 885795"/>
              <a:gd name="connsiteY160" fmla="*/ 307181 h 1050131"/>
              <a:gd name="connsiteX161" fmla="*/ 235714 w 885795"/>
              <a:gd name="connsiteY161" fmla="*/ 300037 h 1050131"/>
              <a:gd name="connsiteX162" fmla="*/ 240476 w 885795"/>
              <a:gd name="connsiteY162" fmla="*/ 278606 h 1050131"/>
              <a:gd name="connsiteX163" fmla="*/ 245239 w 885795"/>
              <a:gd name="connsiteY163" fmla="*/ 252412 h 1050131"/>
              <a:gd name="connsiteX164" fmla="*/ 250001 w 885795"/>
              <a:gd name="connsiteY164" fmla="*/ 245268 h 1050131"/>
              <a:gd name="connsiteX165" fmla="*/ 257145 w 885795"/>
              <a:gd name="connsiteY165" fmla="*/ 228600 h 1050131"/>
              <a:gd name="connsiteX166" fmla="*/ 264289 w 885795"/>
              <a:gd name="connsiteY166" fmla="*/ 214312 h 1050131"/>
              <a:gd name="connsiteX167" fmla="*/ 266670 w 885795"/>
              <a:gd name="connsiteY167" fmla="*/ 204787 h 1050131"/>
              <a:gd name="connsiteX168" fmla="*/ 269051 w 885795"/>
              <a:gd name="connsiteY168" fmla="*/ 192881 h 1050131"/>
              <a:gd name="connsiteX169" fmla="*/ 271432 w 885795"/>
              <a:gd name="connsiteY169" fmla="*/ 185737 h 1050131"/>
              <a:gd name="connsiteX170" fmla="*/ 264289 w 885795"/>
              <a:gd name="connsiteY170" fmla="*/ 164306 h 1050131"/>
              <a:gd name="connsiteX171" fmla="*/ 261907 w 885795"/>
              <a:gd name="connsiteY171" fmla="*/ 157162 h 1050131"/>
              <a:gd name="connsiteX172" fmla="*/ 254764 w 885795"/>
              <a:gd name="connsiteY172" fmla="*/ 154781 h 1050131"/>
              <a:gd name="connsiteX173" fmla="*/ 240476 w 885795"/>
              <a:gd name="connsiteY173" fmla="*/ 147637 h 1050131"/>
              <a:gd name="connsiteX174" fmla="*/ 226189 w 885795"/>
              <a:gd name="connsiteY174" fmla="*/ 140493 h 1050131"/>
              <a:gd name="connsiteX175" fmla="*/ 219045 w 885795"/>
              <a:gd name="connsiteY175" fmla="*/ 130968 h 1050131"/>
              <a:gd name="connsiteX176" fmla="*/ 216664 w 885795"/>
              <a:gd name="connsiteY176" fmla="*/ 123825 h 1050131"/>
              <a:gd name="connsiteX177" fmla="*/ 211901 w 885795"/>
              <a:gd name="connsiteY177" fmla="*/ 116681 h 1050131"/>
              <a:gd name="connsiteX178" fmla="*/ 207139 w 885795"/>
              <a:gd name="connsiteY178" fmla="*/ 50006 h 1050131"/>
              <a:gd name="connsiteX179" fmla="*/ 202376 w 885795"/>
              <a:gd name="connsiteY179" fmla="*/ 28575 h 1050131"/>
              <a:gd name="connsiteX180" fmla="*/ 192851 w 885795"/>
              <a:gd name="connsiteY180" fmla="*/ 14287 h 1050131"/>
              <a:gd name="connsiteX181" fmla="*/ 190470 w 885795"/>
              <a:gd name="connsiteY181" fmla="*/ 7143 h 1050131"/>
              <a:gd name="connsiteX182" fmla="*/ 183326 w 885795"/>
              <a:gd name="connsiteY182" fmla="*/ 4762 h 1050131"/>
              <a:gd name="connsiteX183" fmla="*/ 173801 w 885795"/>
              <a:gd name="connsiteY183" fmla="*/ 0 h 1050131"/>
              <a:gd name="connsiteX184" fmla="*/ 149989 w 885795"/>
              <a:gd name="connsiteY184" fmla="*/ 2381 h 1050131"/>
              <a:gd name="connsiteX185" fmla="*/ 135701 w 885795"/>
              <a:gd name="connsiteY185" fmla="*/ 7143 h 1050131"/>
              <a:gd name="connsiteX186" fmla="*/ 119032 w 885795"/>
              <a:gd name="connsiteY186" fmla="*/ 16668 h 1050131"/>
              <a:gd name="connsiteX187" fmla="*/ 111889 w 885795"/>
              <a:gd name="connsiteY187" fmla="*/ 19050 h 1050131"/>
              <a:gd name="connsiteX188" fmla="*/ 97601 w 885795"/>
              <a:gd name="connsiteY188" fmla="*/ 26193 h 1050131"/>
              <a:gd name="connsiteX189" fmla="*/ 92839 w 885795"/>
              <a:gd name="connsiteY189" fmla="*/ 33337 h 1050131"/>
              <a:gd name="connsiteX190" fmla="*/ 85695 w 885795"/>
              <a:gd name="connsiteY190" fmla="*/ 35718 h 1050131"/>
              <a:gd name="connsiteX191" fmla="*/ 78551 w 885795"/>
              <a:gd name="connsiteY191" fmla="*/ 42862 h 1050131"/>
              <a:gd name="connsiteX192" fmla="*/ 76170 w 885795"/>
              <a:gd name="connsiteY192" fmla="*/ 52387 h 1050131"/>
              <a:gd name="connsiteX193" fmla="*/ 73789 w 885795"/>
              <a:gd name="connsiteY193" fmla="*/ 59531 h 1050131"/>
              <a:gd name="connsiteX194" fmla="*/ 80932 w 885795"/>
              <a:gd name="connsiteY194" fmla="*/ 59531 h 105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885795" h="1050131">
                <a:moveTo>
                  <a:pt x="80932" y="59531"/>
                </a:moveTo>
                <a:cubicBezTo>
                  <a:pt x="80138" y="61912"/>
                  <a:pt x="72340" y="67191"/>
                  <a:pt x="69026" y="73818"/>
                </a:cubicBezTo>
                <a:cubicBezTo>
                  <a:pt x="67903" y="76063"/>
                  <a:pt x="67335" y="78548"/>
                  <a:pt x="66645" y="80962"/>
                </a:cubicBezTo>
                <a:cubicBezTo>
                  <a:pt x="61758" y="98068"/>
                  <a:pt x="66791" y="82758"/>
                  <a:pt x="61882" y="102393"/>
                </a:cubicBezTo>
                <a:cubicBezTo>
                  <a:pt x="59648" y="111330"/>
                  <a:pt x="58829" y="109519"/>
                  <a:pt x="54739" y="119062"/>
                </a:cubicBezTo>
                <a:cubicBezTo>
                  <a:pt x="53750" y="121369"/>
                  <a:pt x="53925" y="124246"/>
                  <a:pt x="52357" y="126206"/>
                </a:cubicBezTo>
                <a:cubicBezTo>
                  <a:pt x="50569" y="128441"/>
                  <a:pt x="47595" y="129381"/>
                  <a:pt x="45214" y="130968"/>
                </a:cubicBezTo>
                <a:lnTo>
                  <a:pt x="40451" y="145256"/>
                </a:lnTo>
                <a:cubicBezTo>
                  <a:pt x="39657" y="147637"/>
                  <a:pt x="39463" y="150312"/>
                  <a:pt x="38070" y="152400"/>
                </a:cubicBezTo>
                <a:lnTo>
                  <a:pt x="33307" y="159543"/>
                </a:lnTo>
                <a:cubicBezTo>
                  <a:pt x="31720" y="164306"/>
                  <a:pt x="31330" y="169654"/>
                  <a:pt x="28545" y="173831"/>
                </a:cubicBezTo>
                <a:cubicBezTo>
                  <a:pt x="18494" y="188906"/>
                  <a:pt x="19767" y="184871"/>
                  <a:pt x="14257" y="200025"/>
                </a:cubicBezTo>
                <a:cubicBezTo>
                  <a:pt x="12541" y="204743"/>
                  <a:pt x="11082" y="209550"/>
                  <a:pt x="9495" y="214312"/>
                </a:cubicBezTo>
                <a:lnTo>
                  <a:pt x="7114" y="221456"/>
                </a:lnTo>
                <a:cubicBezTo>
                  <a:pt x="0" y="285457"/>
                  <a:pt x="2924" y="250833"/>
                  <a:pt x="7114" y="378618"/>
                </a:cubicBezTo>
                <a:cubicBezTo>
                  <a:pt x="7154" y="379848"/>
                  <a:pt x="10722" y="393268"/>
                  <a:pt x="11876" y="395287"/>
                </a:cubicBezTo>
                <a:cubicBezTo>
                  <a:pt x="13845" y="398733"/>
                  <a:pt x="16713" y="401582"/>
                  <a:pt x="19020" y="404812"/>
                </a:cubicBezTo>
                <a:cubicBezTo>
                  <a:pt x="20683" y="407141"/>
                  <a:pt x="21950" y="409757"/>
                  <a:pt x="23782" y="411956"/>
                </a:cubicBezTo>
                <a:cubicBezTo>
                  <a:pt x="29512" y="418832"/>
                  <a:pt x="31045" y="419180"/>
                  <a:pt x="38070" y="423862"/>
                </a:cubicBezTo>
                <a:cubicBezTo>
                  <a:pt x="51561" y="444101"/>
                  <a:pt x="29342" y="412753"/>
                  <a:pt x="57120" y="440531"/>
                </a:cubicBezTo>
                <a:cubicBezTo>
                  <a:pt x="68310" y="451721"/>
                  <a:pt x="62398" y="444875"/>
                  <a:pt x="73789" y="461962"/>
                </a:cubicBezTo>
                <a:cubicBezTo>
                  <a:pt x="79943" y="471192"/>
                  <a:pt x="77647" y="466393"/>
                  <a:pt x="80932" y="476250"/>
                </a:cubicBezTo>
                <a:cubicBezTo>
                  <a:pt x="84261" y="519512"/>
                  <a:pt x="87044" y="541596"/>
                  <a:pt x="80932" y="592931"/>
                </a:cubicBezTo>
                <a:cubicBezTo>
                  <a:pt x="80255" y="598615"/>
                  <a:pt x="71407" y="607218"/>
                  <a:pt x="71407" y="607218"/>
                </a:cubicBezTo>
                <a:lnTo>
                  <a:pt x="66645" y="621506"/>
                </a:lnTo>
                <a:lnTo>
                  <a:pt x="64264" y="628650"/>
                </a:lnTo>
                <a:cubicBezTo>
                  <a:pt x="65851" y="650081"/>
                  <a:pt x="66888" y="671560"/>
                  <a:pt x="69026" y="692943"/>
                </a:cubicBezTo>
                <a:cubicBezTo>
                  <a:pt x="69276" y="695441"/>
                  <a:pt x="70188" y="697893"/>
                  <a:pt x="71407" y="700087"/>
                </a:cubicBezTo>
                <a:cubicBezTo>
                  <a:pt x="71425" y="700119"/>
                  <a:pt x="83303" y="717931"/>
                  <a:pt x="85695" y="721518"/>
                </a:cubicBezTo>
                <a:cubicBezTo>
                  <a:pt x="87283" y="723899"/>
                  <a:pt x="89177" y="726102"/>
                  <a:pt x="90457" y="728662"/>
                </a:cubicBezTo>
                <a:cubicBezTo>
                  <a:pt x="93632" y="735012"/>
                  <a:pt x="97736" y="740977"/>
                  <a:pt x="99982" y="747712"/>
                </a:cubicBezTo>
                <a:cubicBezTo>
                  <a:pt x="100776" y="750093"/>
                  <a:pt x="101145" y="752662"/>
                  <a:pt x="102364" y="754856"/>
                </a:cubicBezTo>
                <a:cubicBezTo>
                  <a:pt x="105144" y="759859"/>
                  <a:pt x="108714" y="764381"/>
                  <a:pt x="111889" y="769143"/>
                </a:cubicBezTo>
                <a:lnTo>
                  <a:pt x="116651" y="776287"/>
                </a:lnTo>
                <a:lnTo>
                  <a:pt x="121414" y="783431"/>
                </a:lnTo>
                <a:cubicBezTo>
                  <a:pt x="121965" y="787291"/>
                  <a:pt x="123771" y="804013"/>
                  <a:pt x="126176" y="809625"/>
                </a:cubicBezTo>
                <a:cubicBezTo>
                  <a:pt x="128661" y="815423"/>
                  <a:pt x="133794" y="819624"/>
                  <a:pt x="138082" y="823912"/>
                </a:cubicBezTo>
                <a:cubicBezTo>
                  <a:pt x="138876" y="827087"/>
                  <a:pt x="139175" y="830429"/>
                  <a:pt x="140464" y="833437"/>
                </a:cubicBezTo>
                <a:cubicBezTo>
                  <a:pt x="141591" y="836067"/>
                  <a:pt x="144802" y="837751"/>
                  <a:pt x="145226" y="840581"/>
                </a:cubicBezTo>
                <a:cubicBezTo>
                  <a:pt x="147231" y="853948"/>
                  <a:pt x="145078" y="867784"/>
                  <a:pt x="147607" y="881062"/>
                </a:cubicBezTo>
                <a:cubicBezTo>
                  <a:pt x="148350" y="884961"/>
                  <a:pt x="152444" y="887358"/>
                  <a:pt x="154751" y="890587"/>
                </a:cubicBezTo>
                <a:cubicBezTo>
                  <a:pt x="156415" y="892916"/>
                  <a:pt x="157087" y="896214"/>
                  <a:pt x="159514" y="897731"/>
                </a:cubicBezTo>
                <a:cubicBezTo>
                  <a:pt x="163771" y="900392"/>
                  <a:pt x="173801" y="902493"/>
                  <a:pt x="173801" y="902493"/>
                </a:cubicBezTo>
                <a:lnTo>
                  <a:pt x="195232" y="916781"/>
                </a:lnTo>
                <a:cubicBezTo>
                  <a:pt x="197613" y="918369"/>
                  <a:pt x="199661" y="920638"/>
                  <a:pt x="202376" y="921543"/>
                </a:cubicBezTo>
                <a:cubicBezTo>
                  <a:pt x="207139" y="923131"/>
                  <a:pt x="212174" y="924061"/>
                  <a:pt x="216664" y="926306"/>
                </a:cubicBezTo>
                <a:cubicBezTo>
                  <a:pt x="219839" y="927893"/>
                  <a:pt x="223107" y="929307"/>
                  <a:pt x="226189" y="931068"/>
                </a:cubicBezTo>
                <a:cubicBezTo>
                  <a:pt x="228674" y="932488"/>
                  <a:pt x="230772" y="934551"/>
                  <a:pt x="233332" y="935831"/>
                </a:cubicBezTo>
                <a:cubicBezTo>
                  <a:pt x="235577" y="936954"/>
                  <a:pt x="238095" y="937418"/>
                  <a:pt x="240476" y="938212"/>
                </a:cubicBezTo>
                <a:cubicBezTo>
                  <a:pt x="252907" y="946500"/>
                  <a:pt x="242098" y="940604"/>
                  <a:pt x="259526" y="945356"/>
                </a:cubicBezTo>
                <a:cubicBezTo>
                  <a:pt x="264369" y="946677"/>
                  <a:pt x="269051" y="948530"/>
                  <a:pt x="273814" y="950118"/>
                </a:cubicBezTo>
                <a:lnTo>
                  <a:pt x="280957" y="952500"/>
                </a:lnTo>
                <a:cubicBezTo>
                  <a:pt x="289134" y="950864"/>
                  <a:pt x="294548" y="949977"/>
                  <a:pt x="302389" y="947737"/>
                </a:cubicBezTo>
                <a:cubicBezTo>
                  <a:pt x="304802" y="947048"/>
                  <a:pt x="307151" y="946150"/>
                  <a:pt x="309532" y="945356"/>
                </a:cubicBezTo>
                <a:cubicBezTo>
                  <a:pt x="341242" y="924215"/>
                  <a:pt x="294248" y="954641"/>
                  <a:pt x="323820" y="938212"/>
                </a:cubicBezTo>
                <a:cubicBezTo>
                  <a:pt x="332590" y="933340"/>
                  <a:pt x="336012" y="927846"/>
                  <a:pt x="345251" y="926306"/>
                </a:cubicBezTo>
                <a:cubicBezTo>
                  <a:pt x="352341" y="925124"/>
                  <a:pt x="359538" y="924719"/>
                  <a:pt x="366682" y="923925"/>
                </a:cubicBezTo>
                <a:cubicBezTo>
                  <a:pt x="369063" y="923131"/>
                  <a:pt x="371319" y="921675"/>
                  <a:pt x="373826" y="921543"/>
                </a:cubicBezTo>
                <a:cubicBezTo>
                  <a:pt x="450743" y="917494"/>
                  <a:pt x="433648" y="916810"/>
                  <a:pt x="480982" y="921543"/>
                </a:cubicBezTo>
                <a:cubicBezTo>
                  <a:pt x="487332" y="924718"/>
                  <a:pt x="493145" y="929346"/>
                  <a:pt x="500032" y="931068"/>
                </a:cubicBezTo>
                <a:cubicBezTo>
                  <a:pt x="503207" y="931862"/>
                  <a:pt x="506362" y="932740"/>
                  <a:pt x="509557" y="933450"/>
                </a:cubicBezTo>
                <a:cubicBezTo>
                  <a:pt x="513508" y="934328"/>
                  <a:pt x="517537" y="934849"/>
                  <a:pt x="521464" y="935831"/>
                </a:cubicBezTo>
                <a:cubicBezTo>
                  <a:pt x="523899" y="936440"/>
                  <a:pt x="526226" y="937418"/>
                  <a:pt x="528607" y="938212"/>
                </a:cubicBezTo>
                <a:cubicBezTo>
                  <a:pt x="541311" y="957267"/>
                  <a:pt x="524635" y="934239"/>
                  <a:pt x="540514" y="950118"/>
                </a:cubicBezTo>
                <a:cubicBezTo>
                  <a:pt x="542538" y="952142"/>
                  <a:pt x="543444" y="955063"/>
                  <a:pt x="545276" y="957262"/>
                </a:cubicBezTo>
                <a:cubicBezTo>
                  <a:pt x="551006" y="964138"/>
                  <a:pt x="552539" y="964486"/>
                  <a:pt x="559564" y="969168"/>
                </a:cubicBezTo>
                <a:cubicBezTo>
                  <a:pt x="561770" y="975787"/>
                  <a:pt x="561784" y="977918"/>
                  <a:pt x="566707" y="983456"/>
                </a:cubicBezTo>
                <a:cubicBezTo>
                  <a:pt x="571182" y="988490"/>
                  <a:pt x="577259" y="992139"/>
                  <a:pt x="580995" y="997743"/>
                </a:cubicBezTo>
                <a:cubicBezTo>
                  <a:pt x="582582" y="1000124"/>
                  <a:pt x="583733" y="1002863"/>
                  <a:pt x="585757" y="1004887"/>
                </a:cubicBezTo>
                <a:cubicBezTo>
                  <a:pt x="603482" y="1022613"/>
                  <a:pt x="588818" y="1002336"/>
                  <a:pt x="600045" y="1019175"/>
                </a:cubicBezTo>
                <a:cubicBezTo>
                  <a:pt x="600839" y="1021556"/>
                  <a:pt x="600885" y="1024337"/>
                  <a:pt x="602426" y="1026318"/>
                </a:cubicBezTo>
                <a:cubicBezTo>
                  <a:pt x="608213" y="1033759"/>
                  <a:pt x="615581" y="1040639"/>
                  <a:pt x="623857" y="1045368"/>
                </a:cubicBezTo>
                <a:cubicBezTo>
                  <a:pt x="626939" y="1047129"/>
                  <a:pt x="630207" y="1048543"/>
                  <a:pt x="633382" y="1050131"/>
                </a:cubicBezTo>
                <a:cubicBezTo>
                  <a:pt x="644495" y="1049337"/>
                  <a:pt x="655681" y="1049255"/>
                  <a:pt x="666720" y="1047750"/>
                </a:cubicBezTo>
                <a:cubicBezTo>
                  <a:pt x="673205" y="1046866"/>
                  <a:pt x="679265" y="1043710"/>
                  <a:pt x="685770" y="1042987"/>
                </a:cubicBezTo>
                <a:lnTo>
                  <a:pt x="707201" y="1040606"/>
                </a:lnTo>
                <a:cubicBezTo>
                  <a:pt x="711964" y="1039018"/>
                  <a:pt x="717939" y="1039393"/>
                  <a:pt x="721489" y="1035843"/>
                </a:cubicBezTo>
                <a:cubicBezTo>
                  <a:pt x="723870" y="1033462"/>
                  <a:pt x="725506" y="1029951"/>
                  <a:pt x="728632" y="1028700"/>
                </a:cubicBezTo>
                <a:cubicBezTo>
                  <a:pt x="733843" y="1026615"/>
                  <a:pt x="739745" y="1027112"/>
                  <a:pt x="745301" y="1026318"/>
                </a:cubicBezTo>
                <a:cubicBezTo>
                  <a:pt x="760626" y="1021210"/>
                  <a:pt x="743981" y="1027941"/>
                  <a:pt x="759589" y="1016793"/>
                </a:cubicBezTo>
                <a:cubicBezTo>
                  <a:pt x="762478" y="1014730"/>
                  <a:pt x="766032" y="1013792"/>
                  <a:pt x="769114" y="1012031"/>
                </a:cubicBezTo>
                <a:cubicBezTo>
                  <a:pt x="771599" y="1010611"/>
                  <a:pt x="773876" y="1008856"/>
                  <a:pt x="776257" y="1007268"/>
                </a:cubicBezTo>
                <a:cubicBezTo>
                  <a:pt x="777051" y="1004887"/>
                  <a:pt x="777247" y="1002213"/>
                  <a:pt x="778639" y="1000125"/>
                </a:cubicBezTo>
                <a:cubicBezTo>
                  <a:pt x="780507" y="997323"/>
                  <a:pt x="783626" y="995568"/>
                  <a:pt x="785782" y="992981"/>
                </a:cubicBezTo>
                <a:cubicBezTo>
                  <a:pt x="787614" y="990782"/>
                  <a:pt x="788957" y="988218"/>
                  <a:pt x="790545" y="985837"/>
                </a:cubicBezTo>
                <a:cubicBezTo>
                  <a:pt x="796128" y="969087"/>
                  <a:pt x="788863" y="989760"/>
                  <a:pt x="797689" y="969168"/>
                </a:cubicBezTo>
                <a:cubicBezTo>
                  <a:pt x="798678" y="966861"/>
                  <a:pt x="799081" y="964332"/>
                  <a:pt x="800070" y="962025"/>
                </a:cubicBezTo>
                <a:cubicBezTo>
                  <a:pt x="801472" y="958754"/>
                  <a:pt x="806604" y="948347"/>
                  <a:pt x="809595" y="945356"/>
                </a:cubicBezTo>
                <a:cubicBezTo>
                  <a:pt x="811619" y="943332"/>
                  <a:pt x="814358" y="942181"/>
                  <a:pt x="816739" y="940593"/>
                </a:cubicBezTo>
                <a:cubicBezTo>
                  <a:pt x="817533" y="937418"/>
                  <a:pt x="817305" y="933791"/>
                  <a:pt x="819120" y="931068"/>
                </a:cubicBezTo>
                <a:cubicBezTo>
                  <a:pt x="821757" y="927112"/>
                  <a:pt x="829333" y="925283"/>
                  <a:pt x="833407" y="923925"/>
                </a:cubicBezTo>
                <a:cubicBezTo>
                  <a:pt x="838604" y="908337"/>
                  <a:pt x="831386" y="923637"/>
                  <a:pt x="842932" y="914400"/>
                </a:cubicBezTo>
                <a:cubicBezTo>
                  <a:pt x="845167" y="912612"/>
                  <a:pt x="845863" y="909455"/>
                  <a:pt x="847695" y="907256"/>
                </a:cubicBezTo>
                <a:cubicBezTo>
                  <a:pt x="849851" y="904669"/>
                  <a:pt x="852458" y="902493"/>
                  <a:pt x="854839" y="900112"/>
                </a:cubicBezTo>
                <a:cubicBezTo>
                  <a:pt x="862121" y="878263"/>
                  <a:pt x="849949" y="912273"/>
                  <a:pt x="864364" y="883443"/>
                </a:cubicBezTo>
                <a:cubicBezTo>
                  <a:pt x="872052" y="868067"/>
                  <a:pt x="859988" y="878422"/>
                  <a:pt x="873889" y="869156"/>
                </a:cubicBezTo>
                <a:cubicBezTo>
                  <a:pt x="875476" y="865981"/>
                  <a:pt x="877253" y="862894"/>
                  <a:pt x="878651" y="859631"/>
                </a:cubicBezTo>
                <a:cubicBezTo>
                  <a:pt x="879640" y="857324"/>
                  <a:pt x="879909" y="854732"/>
                  <a:pt x="881032" y="852487"/>
                </a:cubicBezTo>
                <a:cubicBezTo>
                  <a:pt x="882312" y="849927"/>
                  <a:pt x="884207" y="847724"/>
                  <a:pt x="885795" y="845343"/>
                </a:cubicBezTo>
                <a:cubicBezTo>
                  <a:pt x="884585" y="836872"/>
                  <a:pt x="885724" y="827720"/>
                  <a:pt x="878651" y="821531"/>
                </a:cubicBezTo>
                <a:cubicBezTo>
                  <a:pt x="874344" y="817762"/>
                  <a:pt x="864364" y="812006"/>
                  <a:pt x="864364" y="812006"/>
                </a:cubicBezTo>
                <a:cubicBezTo>
                  <a:pt x="862776" y="809625"/>
                  <a:pt x="861836" y="806650"/>
                  <a:pt x="859601" y="804862"/>
                </a:cubicBezTo>
                <a:cubicBezTo>
                  <a:pt x="857641" y="803294"/>
                  <a:pt x="854702" y="803604"/>
                  <a:pt x="852457" y="802481"/>
                </a:cubicBezTo>
                <a:cubicBezTo>
                  <a:pt x="849897" y="801201"/>
                  <a:pt x="847874" y="798998"/>
                  <a:pt x="845314" y="797718"/>
                </a:cubicBezTo>
                <a:cubicBezTo>
                  <a:pt x="834874" y="792498"/>
                  <a:pt x="832652" y="792805"/>
                  <a:pt x="821501" y="790575"/>
                </a:cubicBezTo>
                <a:lnTo>
                  <a:pt x="802451" y="781050"/>
                </a:lnTo>
                <a:cubicBezTo>
                  <a:pt x="799276" y="779462"/>
                  <a:pt x="795970" y="778113"/>
                  <a:pt x="792926" y="776287"/>
                </a:cubicBezTo>
                <a:cubicBezTo>
                  <a:pt x="788957" y="773906"/>
                  <a:pt x="785249" y="771023"/>
                  <a:pt x="781020" y="769143"/>
                </a:cubicBezTo>
                <a:cubicBezTo>
                  <a:pt x="778029" y="767814"/>
                  <a:pt x="774559" y="767911"/>
                  <a:pt x="771495" y="766762"/>
                </a:cubicBezTo>
                <a:cubicBezTo>
                  <a:pt x="768171" y="765516"/>
                  <a:pt x="765145" y="763587"/>
                  <a:pt x="761970" y="762000"/>
                </a:cubicBezTo>
                <a:cubicBezTo>
                  <a:pt x="758795" y="763587"/>
                  <a:pt x="755959" y="766260"/>
                  <a:pt x="752445" y="766762"/>
                </a:cubicBezTo>
                <a:cubicBezTo>
                  <a:pt x="749960" y="767117"/>
                  <a:pt x="747495" y="765600"/>
                  <a:pt x="745301" y="764381"/>
                </a:cubicBezTo>
                <a:cubicBezTo>
                  <a:pt x="737061" y="759803"/>
                  <a:pt x="729854" y="754893"/>
                  <a:pt x="723870" y="747712"/>
                </a:cubicBezTo>
                <a:cubicBezTo>
                  <a:pt x="722038" y="745513"/>
                  <a:pt x="720939" y="742767"/>
                  <a:pt x="719107" y="740568"/>
                </a:cubicBezTo>
                <a:cubicBezTo>
                  <a:pt x="716951" y="737981"/>
                  <a:pt x="714031" y="736083"/>
                  <a:pt x="711964" y="733425"/>
                </a:cubicBezTo>
                <a:cubicBezTo>
                  <a:pt x="708450" y="728907"/>
                  <a:pt x="704999" y="724257"/>
                  <a:pt x="702439" y="719137"/>
                </a:cubicBezTo>
                <a:cubicBezTo>
                  <a:pt x="700851" y="715962"/>
                  <a:pt x="699986" y="712307"/>
                  <a:pt x="697676" y="709612"/>
                </a:cubicBezTo>
                <a:cubicBezTo>
                  <a:pt x="691307" y="702182"/>
                  <a:pt x="684754" y="701488"/>
                  <a:pt x="676245" y="697706"/>
                </a:cubicBezTo>
                <a:cubicBezTo>
                  <a:pt x="667185" y="693679"/>
                  <a:pt x="667235" y="693286"/>
                  <a:pt x="659576" y="688181"/>
                </a:cubicBezTo>
                <a:cubicBezTo>
                  <a:pt x="648464" y="688975"/>
                  <a:pt x="637303" y="689260"/>
                  <a:pt x="626239" y="690562"/>
                </a:cubicBezTo>
                <a:cubicBezTo>
                  <a:pt x="623746" y="690855"/>
                  <a:pt x="621605" y="692943"/>
                  <a:pt x="619095" y="692943"/>
                </a:cubicBezTo>
                <a:cubicBezTo>
                  <a:pt x="609537" y="692943"/>
                  <a:pt x="600045" y="691356"/>
                  <a:pt x="590520" y="690562"/>
                </a:cubicBezTo>
                <a:cubicBezTo>
                  <a:pt x="588139" y="689768"/>
                  <a:pt x="585811" y="688790"/>
                  <a:pt x="583376" y="688181"/>
                </a:cubicBezTo>
                <a:cubicBezTo>
                  <a:pt x="579450" y="687199"/>
                  <a:pt x="575310" y="687080"/>
                  <a:pt x="571470" y="685800"/>
                </a:cubicBezTo>
                <a:cubicBezTo>
                  <a:pt x="568102" y="684677"/>
                  <a:pt x="565410" y="681807"/>
                  <a:pt x="561945" y="681037"/>
                </a:cubicBezTo>
                <a:cubicBezTo>
                  <a:pt x="550987" y="678602"/>
                  <a:pt x="539720" y="677862"/>
                  <a:pt x="528607" y="676275"/>
                </a:cubicBezTo>
                <a:cubicBezTo>
                  <a:pt x="526226" y="673894"/>
                  <a:pt x="523531" y="671789"/>
                  <a:pt x="521464" y="669131"/>
                </a:cubicBezTo>
                <a:cubicBezTo>
                  <a:pt x="517950" y="664613"/>
                  <a:pt x="511939" y="654843"/>
                  <a:pt x="511939" y="654843"/>
                </a:cubicBezTo>
                <a:cubicBezTo>
                  <a:pt x="512733" y="646112"/>
                  <a:pt x="513080" y="637329"/>
                  <a:pt x="514320" y="628650"/>
                </a:cubicBezTo>
                <a:cubicBezTo>
                  <a:pt x="514675" y="626165"/>
                  <a:pt x="516011" y="623920"/>
                  <a:pt x="516701" y="621506"/>
                </a:cubicBezTo>
                <a:cubicBezTo>
                  <a:pt x="522673" y="600601"/>
                  <a:pt x="515759" y="621946"/>
                  <a:pt x="521464" y="604837"/>
                </a:cubicBezTo>
                <a:cubicBezTo>
                  <a:pt x="522258" y="600075"/>
                  <a:pt x="523845" y="595378"/>
                  <a:pt x="523845" y="590550"/>
                </a:cubicBezTo>
                <a:cubicBezTo>
                  <a:pt x="523845" y="544505"/>
                  <a:pt x="523654" y="498429"/>
                  <a:pt x="521464" y="452437"/>
                </a:cubicBezTo>
                <a:cubicBezTo>
                  <a:pt x="521261" y="448167"/>
                  <a:pt x="518162" y="444548"/>
                  <a:pt x="516701" y="440531"/>
                </a:cubicBezTo>
                <a:cubicBezTo>
                  <a:pt x="514985" y="435813"/>
                  <a:pt x="514724" y="430420"/>
                  <a:pt x="511939" y="426243"/>
                </a:cubicBezTo>
                <a:cubicBezTo>
                  <a:pt x="500339" y="408846"/>
                  <a:pt x="514494" y="430715"/>
                  <a:pt x="502414" y="409575"/>
                </a:cubicBezTo>
                <a:cubicBezTo>
                  <a:pt x="500398" y="406047"/>
                  <a:pt x="492506" y="395127"/>
                  <a:pt x="490507" y="392906"/>
                </a:cubicBezTo>
                <a:cubicBezTo>
                  <a:pt x="462716" y="362026"/>
                  <a:pt x="486702" y="388544"/>
                  <a:pt x="469076" y="373856"/>
                </a:cubicBezTo>
                <a:cubicBezTo>
                  <a:pt x="466489" y="371700"/>
                  <a:pt x="464519" y="368868"/>
                  <a:pt x="461932" y="366712"/>
                </a:cubicBezTo>
                <a:cubicBezTo>
                  <a:pt x="459734" y="364880"/>
                  <a:pt x="457118" y="363613"/>
                  <a:pt x="454789" y="361950"/>
                </a:cubicBezTo>
                <a:cubicBezTo>
                  <a:pt x="451559" y="359643"/>
                  <a:pt x="448710" y="356775"/>
                  <a:pt x="445264" y="354806"/>
                </a:cubicBezTo>
                <a:cubicBezTo>
                  <a:pt x="441205" y="352487"/>
                  <a:pt x="429416" y="350755"/>
                  <a:pt x="426214" y="350043"/>
                </a:cubicBezTo>
                <a:cubicBezTo>
                  <a:pt x="423019" y="349333"/>
                  <a:pt x="419864" y="348456"/>
                  <a:pt x="416689" y="347662"/>
                </a:cubicBezTo>
                <a:cubicBezTo>
                  <a:pt x="414308" y="346075"/>
                  <a:pt x="412321" y="343594"/>
                  <a:pt x="409545" y="342900"/>
                </a:cubicBezTo>
                <a:cubicBezTo>
                  <a:pt x="392043" y="338524"/>
                  <a:pt x="386085" y="340772"/>
                  <a:pt x="369064" y="342900"/>
                </a:cubicBezTo>
                <a:cubicBezTo>
                  <a:pt x="346279" y="365682"/>
                  <a:pt x="373321" y="336514"/>
                  <a:pt x="359539" y="357187"/>
                </a:cubicBezTo>
                <a:cubicBezTo>
                  <a:pt x="357671" y="359989"/>
                  <a:pt x="354551" y="361744"/>
                  <a:pt x="352395" y="364331"/>
                </a:cubicBezTo>
                <a:cubicBezTo>
                  <a:pt x="350563" y="366530"/>
                  <a:pt x="349220" y="369094"/>
                  <a:pt x="347632" y="371475"/>
                </a:cubicBezTo>
                <a:cubicBezTo>
                  <a:pt x="346045" y="376237"/>
                  <a:pt x="345654" y="381585"/>
                  <a:pt x="342870" y="385762"/>
                </a:cubicBezTo>
                <a:cubicBezTo>
                  <a:pt x="335726" y="396479"/>
                  <a:pt x="336124" y="399851"/>
                  <a:pt x="326201" y="404812"/>
                </a:cubicBezTo>
                <a:cubicBezTo>
                  <a:pt x="323956" y="405934"/>
                  <a:pt x="321479" y="406533"/>
                  <a:pt x="319057" y="407193"/>
                </a:cubicBezTo>
                <a:cubicBezTo>
                  <a:pt x="312742" y="408915"/>
                  <a:pt x="300007" y="411956"/>
                  <a:pt x="300007" y="411956"/>
                </a:cubicBezTo>
                <a:cubicBezTo>
                  <a:pt x="290482" y="411162"/>
                  <a:pt x="280860" y="411146"/>
                  <a:pt x="271432" y="409575"/>
                </a:cubicBezTo>
                <a:cubicBezTo>
                  <a:pt x="263648" y="408278"/>
                  <a:pt x="256067" y="405105"/>
                  <a:pt x="250001" y="400050"/>
                </a:cubicBezTo>
                <a:cubicBezTo>
                  <a:pt x="231653" y="384761"/>
                  <a:pt x="253460" y="399976"/>
                  <a:pt x="235714" y="388143"/>
                </a:cubicBezTo>
                <a:cubicBezTo>
                  <a:pt x="234920" y="385762"/>
                  <a:pt x="234213" y="383350"/>
                  <a:pt x="233332" y="381000"/>
                </a:cubicBezTo>
                <a:cubicBezTo>
                  <a:pt x="231831" y="376998"/>
                  <a:pt x="229922" y="373148"/>
                  <a:pt x="228570" y="369093"/>
                </a:cubicBezTo>
                <a:cubicBezTo>
                  <a:pt x="223446" y="353719"/>
                  <a:pt x="229796" y="364978"/>
                  <a:pt x="221426" y="352425"/>
                </a:cubicBezTo>
                <a:cubicBezTo>
                  <a:pt x="222220" y="347662"/>
                  <a:pt x="223073" y="342909"/>
                  <a:pt x="223807" y="338137"/>
                </a:cubicBezTo>
                <a:cubicBezTo>
                  <a:pt x="224661" y="332589"/>
                  <a:pt x="224927" y="326937"/>
                  <a:pt x="226189" y="321468"/>
                </a:cubicBezTo>
                <a:cubicBezTo>
                  <a:pt x="227318" y="316577"/>
                  <a:pt x="228166" y="311358"/>
                  <a:pt x="230951" y="307181"/>
                </a:cubicBezTo>
                <a:lnTo>
                  <a:pt x="235714" y="300037"/>
                </a:lnTo>
                <a:cubicBezTo>
                  <a:pt x="239414" y="288935"/>
                  <a:pt x="238082" y="294171"/>
                  <a:pt x="240476" y="278606"/>
                </a:cubicBezTo>
                <a:cubicBezTo>
                  <a:pt x="241095" y="274580"/>
                  <a:pt x="242792" y="258121"/>
                  <a:pt x="245239" y="252412"/>
                </a:cubicBezTo>
                <a:cubicBezTo>
                  <a:pt x="246366" y="249782"/>
                  <a:pt x="248414" y="247649"/>
                  <a:pt x="250001" y="245268"/>
                </a:cubicBezTo>
                <a:cubicBezTo>
                  <a:pt x="254957" y="225442"/>
                  <a:pt x="248922" y="245046"/>
                  <a:pt x="257145" y="228600"/>
                </a:cubicBezTo>
                <a:cubicBezTo>
                  <a:pt x="267007" y="208877"/>
                  <a:pt x="250635" y="234791"/>
                  <a:pt x="264289" y="214312"/>
                </a:cubicBezTo>
                <a:cubicBezTo>
                  <a:pt x="265083" y="211137"/>
                  <a:pt x="265960" y="207982"/>
                  <a:pt x="266670" y="204787"/>
                </a:cubicBezTo>
                <a:cubicBezTo>
                  <a:pt x="267548" y="200836"/>
                  <a:pt x="268069" y="196807"/>
                  <a:pt x="269051" y="192881"/>
                </a:cubicBezTo>
                <a:cubicBezTo>
                  <a:pt x="269660" y="190446"/>
                  <a:pt x="270638" y="188118"/>
                  <a:pt x="271432" y="185737"/>
                </a:cubicBezTo>
                <a:cubicBezTo>
                  <a:pt x="267012" y="159218"/>
                  <a:pt x="272658" y="181045"/>
                  <a:pt x="264289" y="164306"/>
                </a:cubicBezTo>
                <a:cubicBezTo>
                  <a:pt x="263166" y="162061"/>
                  <a:pt x="263682" y="158937"/>
                  <a:pt x="261907" y="157162"/>
                </a:cubicBezTo>
                <a:cubicBezTo>
                  <a:pt x="260132" y="155387"/>
                  <a:pt x="257145" y="155575"/>
                  <a:pt x="254764" y="154781"/>
                </a:cubicBezTo>
                <a:cubicBezTo>
                  <a:pt x="234299" y="141137"/>
                  <a:pt x="260186" y="157491"/>
                  <a:pt x="240476" y="147637"/>
                </a:cubicBezTo>
                <a:cubicBezTo>
                  <a:pt x="222001" y="138401"/>
                  <a:pt x="244153" y="146483"/>
                  <a:pt x="226189" y="140493"/>
                </a:cubicBezTo>
                <a:cubicBezTo>
                  <a:pt x="223808" y="137318"/>
                  <a:pt x="221014" y="134414"/>
                  <a:pt x="219045" y="130968"/>
                </a:cubicBezTo>
                <a:cubicBezTo>
                  <a:pt x="217800" y="128789"/>
                  <a:pt x="217786" y="126070"/>
                  <a:pt x="216664" y="123825"/>
                </a:cubicBezTo>
                <a:cubicBezTo>
                  <a:pt x="215384" y="121265"/>
                  <a:pt x="213489" y="119062"/>
                  <a:pt x="211901" y="116681"/>
                </a:cubicBezTo>
                <a:cubicBezTo>
                  <a:pt x="203002" y="89981"/>
                  <a:pt x="211507" y="117707"/>
                  <a:pt x="207139" y="50006"/>
                </a:cubicBezTo>
                <a:cubicBezTo>
                  <a:pt x="206941" y="46938"/>
                  <a:pt x="204934" y="33180"/>
                  <a:pt x="202376" y="28575"/>
                </a:cubicBezTo>
                <a:cubicBezTo>
                  <a:pt x="199596" y="23571"/>
                  <a:pt x="192851" y="14287"/>
                  <a:pt x="192851" y="14287"/>
                </a:cubicBezTo>
                <a:cubicBezTo>
                  <a:pt x="192057" y="11906"/>
                  <a:pt x="192245" y="8918"/>
                  <a:pt x="190470" y="7143"/>
                </a:cubicBezTo>
                <a:cubicBezTo>
                  <a:pt x="188695" y="5368"/>
                  <a:pt x="185633" y="5751"/>
                  <a:pt x="183326" y="4762"/>
                </a:cubicBezTo>
                <a:cubicBezTo>
                  <a:pt x="180063" y="3364"/>
                  <a:pt x="176976" y="1587"/>
                  <a:pt x="173801" y="0"/>
                </a:cubicBezTo>
                <a:cubicBezTo>
                  <a:pt x="165864" y="794"/>
                  <a:pt x="157829" y="911"/>
                  <a:pt x="149989" y="2381"/>
                </a:cubicBezTo>
                <a:cubicBezTo>
                  <a:pt x="145055" y="3306"/>
                  <a:pt x="135701" y="7143"/>
                  <a:pt x="135701" y="7143"/>
                </a:cubicBezTo>
                <a:cubicBezTo>
                  <a:pt x="128523" y="11929"/>
                  <a:pt x="127496" y="13040"/>
                  <a:pt x="119032" y="16668"/>
                </a:cubicBezTo>
                <a:cubicBezTo>
                  <a:pt x="116725" y="17657"/>
                  <a:pt x="114134" y="17927"/>
                  <a:pt x="111889" y="19050"/>
                </a:cubicBezTo>
                <a:cubicBezTo>
                  <a:pt x="93435" y="28277"/>
                  <a:pt x="115548" y="20212"/>
                  <a:pt x="97601" y="26193"/>
                </a:cubicBezTo>
                <a:cubicBezTo>
                  <a:pt x="96014" y="28574"/>
                  <a:pt x="95074" y="31549"/>
                  <a:pt x="92839" y="33337"/>
                </a:cubicBezTo>
                <a:cubicBezTo>
                  <a:pt x="90879" y="34905"/>
                  <a:pt x="87784" y="34326"/>
                  <a:pt x="85695" y="35718"/>
                </a:cubicBezTo>
                <a:cubicBezTo>
                  <a:pt x="82893" y="37586"/>
                  <a:pt x="80932" y="40481"/>
                  <a:pt x="78551" y="42862"/>
                </a:cubicBezTo>
                <a:cubicBezTo>
                  <a:pt x="77757" y="46037"/>
                  <a:pt x="77069" y="49240"/>
                  <a:pt x="76170" y="52387"/>
                </a:cubicBezTo>
                <a:cubicBezTo>
                  <a:pt x="75480" y="54801"/>
                  <a:pt x="74281" y="57070"/>
                  <a:pt x="73789" y="59531"/>
                </a:cubicBezTo>
                <a:cubicBezTo>
                  <a:pt x="73478" y="61088"/>
                  <a:pt x="81726" y="57150"/>
                  <a:pt x="80932" y="59531"/>
                </a:cubicBezTo>
                <a:close/>
              </a:path>
            </a:pathLst>
          </a:custGeom>
          <a:noFill/>
          <a:ln w="9525" cap="flat" cmpd="sng" algn="ctr">
            <a:solidFill>
              <a:srgbClr val="FF0000"/>
            </a:solid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20" name="Connettore 1 19"/>
          <p:cNvCxnSpPr/>
          <p:nvPr/>
        </p:nvCxnSpPr>
        <p:spPr bwMode="auto">
          <a:xfrm>
            <a:off x="6981825" y="3340894"/>
            <a:ext cx="1495425" cy="326231"/>
          </a:xfrm>
          <a:prstGeom prst="line">
            <a:avLst/>
          </a:prstGeom>
          <a:noFill/>
          <a:ln w="28575"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cxnSp>
      <p:grpSp>
        <p:nvGrpSpPr>
          <p:cNvPr id="40" name="Gruppo 39"/>
          <p:cNvGrpSpPr/>
          <p:nvPr/>
        </p:nvGrpSpPr>
        <p:grpSpPr>
          <a:xfrm>
            <a:off x="7310439" y="3338512"/>
            <a:ext cx="854942" cy="404844"/>
            <a:chOff x="6015039" y="3338512"/>
            <a:chExt cx="854942" cy="404844"/>
          </a:xfrm>
        </p:grpSpPr>
        <p:sp>
          <p:nvSpPr>
            <p:cNvPr id="32" name="Stella a 5 punte 31"/>
            <p:cNvSpPr/>
            <p:nvPr/>
          </p:nvSpPr>
          <p:spPr bwMode="auto">
            <a:xfrm>
              <a:off x="6019800" y="3345655"/>
              <a:ext cx="162000" cy="1620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3" name="Stella a 5 punte 32"/>
            <p:cNvSpPr/>
            <p:nvPr/>
          </p:nvSpPr>
          <p:spPr bwMode="auto">
            <a:xfrm>
              <a:off x="6584156" y="3552824"/>
              <a:ext cx="162000" cy="1620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4" name="Stella a 5 punte 33"/>
            <p:cNvSpPr/>
            <p:nvPr/>
          </p:nvSpPr>
          <p:spPr bwMode="auto">
            <a:xfrm>
              <a:off x="6707981" y="3448049"/>
              <a:ext cx="162000" cy="1620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5" name="CasellaDiTesto 34"/>
            <p:cNvSpPr txBox="1"/>
            <p:nvPr/>
          </p:nvSpPr>
          <p:spPr>
            <a:xfrm>
              <a:off x="6015039" y="3338512"/>
              <a:ext cx="130968" cy="200055"/>
            </a:xfrm>
            <a:prstGeom prst="rect">
              <a:avLst/>
            </a:prstGeom>
            <a:noFill/>
          </p:spPr>
          <p:txBody>
            <a:bodyPr wrap="square" rtlCol="0">
              <a:spAutoFit/>
            </a:bodyPr>
            <a:lstStyle/>
            <a:p>
              <a:r>
                <a:rPr lang="it-IT" sz="700" b="1" dirty="0" smtClean="0">
                  <a:solidFill>
                    <a:schemeClr val="tx1"/>
                  </a:solidFill>
                  <a:effectLst/>
                  <a:latin typeface="Calibri" pitchFamily="34" charset="0"/>
                </a:rPr>
                <a:t>P</a:t>
              </a:r>
              <a:endParaRPr lang="it-IT" sz="700" b="1" dirty="0">
                <a:solidFill>
                  <a:schemeClr val="tx1"/>
                </a:solidFill>
                <a:effectLst/>
                <a:latin typeface="Calibri" pitchFamily="34" charset="0"/>
              </a:endParaRPr>
            </a:p>
          </p:txBody>
        </p:sp>
        <p:sp>
          <p:nvSpPr>
            <p:cNvPr id="36" name="CasellaDiTesto 35"/>
            <p:cNvSpPr txBox="1"/>
            <p:nvPr/>
          </p:nvSpPr>
          <p:spPr>
            <a:xfrm>
              <a:off x="6574637" y="3543301"/>
              <a:ext cx="130968" cy="200055"/>
            </a:xfrm>
            <a:prstGeom prst="rect">
              <a:avLst/>
            </a:prstGeom>
            <a:noFill/>
          </p:spPr>
          <p:txBody>
            <a:bodyPr wrap="square" rtlCol="0">
              <a:spAutoFit/>
            </a:bodyPr>
            <a:lstStyle/>
            <a:p>
              <a:r>
                <a:rPr lang="it-IT" sz="700" b="1" dirty="0" smtClean="0">
                  <a:solidFill>
                    <a:schemeClr val="tx1"/>
                  </a:solidFill>
                  <a:effectLst/>
                  <a:latin typeface="Calibri" pitchFamily="34" charset="0"/>
                </a:rPr>
                <a:t>B</a:t>
              </a:r>
              <a:endParaRPr lang="it-IT" sz="700" b="1" dirty="0">
                <a:solidFill>
                  <a:schemeClr val="tx1"/>
                </a:solidFill>
                <a:effectLst/>
                <a:latin typeface="Calibri" pitchFamily="34" charset="0"/>
              </a:endParaRPr>
            </a:p>
          </p:txBody>
        </p:sp>
        <p:sp>
          <p:nvSpPr>
            <p:cNvPr id="37" name="CasellaDiTesto 36"/>
            <p:cNvSpPr txBox="1"/>
            <p:nvPr/>
          </p:nvSpPr>
          <p:spPr>
            <a:xfrm>
              <a:off x="6693702" y="3440910"/>
              <a:ext cx="130968" cy="200055"/>
            </a:xfrm>
            <a:prstGeom prst="rect">
              <a:avLst/>
            </a:prstGeom>
            <a:noFill/>
          </p:spPr>
          <p:txBody>
            <a:bodyPr wrap="square" rtlCol="0">
              <a:spAutoFit/>
            </a:bodyPr>
            <a:lstStyle/>
            <a:p>
              <a:r>
                <a:rPr lang="it-IT" sz="700" b="1" dirty="0" smtClean="0">
                  <a:solidFill>
                    <a:schemeClr val="tx1"/>
                  </a:solidFill>
                  <a:effectLst/>
                  <a:latin typeface="Calibri" pitchFamily="34" charset="0"/>
                </a:rPr>
                <a:t>G</a:t>
              </a:r>
              <a:endParaRPr lang="it-IT" sz="700" b="1" dirty="0">
                <a:solidFill>
                  <a:schemeClr val="tx1"/>
                </a:solidFill>
                <a:effectLst/>
                <a:latin typeface="Calibri" pitchFamily="34" charset="0"/>
              </a:endParaRPr>
            </a:p>
          </p:txBody>
        </p:sp>
      </p:grpSp>
      <p:sp>
        <p:nvSpPr>
          <p:cNvPr id="43" name="Figura a mano libera 42"/>
          <p:cNvSpPr/>
          <p:nvPr/>
        </p:nvSpPr>
        <p:spPr bwMode="auto">
          <a:xfrm>
            <a:off x="5534025" y="2979738"/>
            <a:ext cx="1847850" cy="192087"/>
          </a:xfrm>
          <a:custGeom>
            <a:avLst/>
            <a:gdLst>
              <a:gd name="connsiteX0" fmla="*/ 1847850 w 1847850"/>
              <a:gd name="connsiteY0" fmla="*/ 192087 h 192087"/>
              <a:gd name="connsiteX1" fmla="*/ 1009650 w 1847850"/>
              <a:gd name="connsiteY1" fmla="*/ 11112 h 192087"/>
              <a:gd name="connsiteX2" fmla="*/ 638175 w 1847850"/>
              <a:gd name="connsiteY2" fmla="*/ 125412 h 192087"/>
              <a:gd name="connsiteX3" fmla="*/ 0 w 1847850"/>
              <a:gd name="connsiteY3" fmla="*/ 49212 h 192087"/>
            </a:gdLst>
            <a:ahLst/>
            <a:cxnLst>
              <a:cxn ang="0">
                <a:pos x="connsiteX0" y="connsiteY0"/>
              </a:cxn>
              <a:cxn ang="0">
                <a:pos x="connsiteX1" y="connsiteY1"/>
              </a:cxn>
              <a:cxn ang="0">
                <a:pos x="connsiteX2" y="connsiteY2"/>
              </a:cxn>
              <a:cxn ang="0">
                <a:pos x="connsiteX3" y="connsiteY3"/>
              </a:cxn>
            </a:cxnLst>
            <a:rect l="l" t="t" r="r" b="b"/>
            <a:pathLst>
              <a:path w="1847850" h="192087">
                <a:moveTo>
                  <a:pt x="1847850" y="192087"/>
                </a:moveTo>
                <a:cubicBezTo>
                  <a:pt x="1529556" y="107155"/>
                  <a:pt x="1211262" y="22224"/>
                  <a:pt x="1009650" y="11112"/>
                </a:cubicBezTo>
                <a:cubicBezTo>
                  <a:pt x="808038" y="0"/>
                  <a:pt x="806450" y="119062"/>
                  <a:pt x="638175" y="125412"/>
                </a:cubicBezTo>
                <a:cubicBezTo>
                  <a:pt x="469900" y="131762"/>
                  <a:pt x="234950" y="90487"/>
                  <a:pt x="0" y="49212"/>
                </a:cubicBezTo>
              </a:path>
            </a:pathLst>
          </a:custGeom>
          <a:noFill/>
          <a:ln w="19050" cap="flat" cmpd="sng" algn="ctr">
            <a:solidFill>
              <a:srgbClr val="FF0000"/>
            </a:solidFill>
            <a:prstDash val="solid"/>
            <a:round/>
            <a:headEnd type="none" w="med" len="med"/>
            <a:tailEnd type="arrow"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4" name="Text Box 4"/>
          <p:cNvSpPr txBox="1">
            <a:spLocks noChangeArrowheads="1"/>
          </p:cNvSpPr>
          <p:nvPr/>
        </p:nvSpPr>
        <p:spPr bwMode="auto">
          <a:xfrm>
            <a:off x="3685268" y="2376697"/>
            <a:ext cx="2439307" cy="1200329"/>
          </a:xfrm>
          <a:prstGeom prst="rect">
            <a:avLst/>
          </a:prstGeom>
          <a:noFill/>
          <a:ln w="9525" algn="ctr">
            <a:noFill/>
            <a:miter lim="800000"/>
            <a:headEnd/>
            <a:tailEnd/>
          </a:ln>
          <a:effectLst/>
        </p:spPr>
        <p:txBody>
          <a:bodyPr wrap="square">
            <a:spAutoFit/>
          </a:bodyPr>
          <a:lstStyle/>
          <a:p>
            <a:r>
              <a:rPr lang="en-GB" sz="2400" dirty="0" smtClean="0">
                <a:solidFill>
                  <a:schemeClr val="bg1"/>
                </a:solidFill>
                <a:latin typeface="Calibri" pitchFamily="34" charset="0"/>
                <a:cs typeface="Calibri" panose="020F0502020204030204" pitchFamily="34" charset="0"/>
              </a:rPr>
              <a:t> TUZO </a:t>
            </a:r>
            <a:r>
              <a:rPr lang="en-GB" sz="2400" dirty="0" smtClean="0">
                <a:solidFill>
                  <a:schemeClr val="bg1"/>
                </a:solidFill>
                <a:latin typeface="Calibri" pitchFamily="34" charset="0"/>
              </a:rPr>
              <a:t>Large Low Shear-wave Velocity Province</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45" name="Text Box 4"/>
          <p:cNvSpPr txBox="1">
            <a:spLocks noChangeArrowheads="1"/>
          </p:cNvSpPr>
          <p:nvPr/>
        </p:nvSpPr>
        <p:spPr bwMode="auto">
          <a:xfrm>
            <a:off x="485775" y="2138572"/>
            <a:ext cx="2781300" cy="1569660"/>
          </a:xfrm>
          <a:prstGeom prst="rect">
            <a:avLst/>
          </a:prstGeom>
          <a:noFill/>
          <a:ln w="9525" algn="ctr">
            <a:noFill/>
            <a:miter lim="800000"/>
            <a:headEnd/>
            <a:tailEnd/>
          </a:ln>
          <a:effectLst/>
        </p:spPr>
        <p:txBody>
          <a:bodyPr wrap="square">
            <a:spAutoFit/>
          </a:bodyPr>
          <a:lstStyle/>
          <a:p>
            <a:pPr algn="ctr"/>
            <a:r>
              <a:rPr lang="en-GB" sz="3200" dirty="0" smtClean="0">
                <a:solidFill>
                  <a:srgbClr val="FFFF00"/>
                </a:solidFill>
                <a:latin typeface="Calibri" pitchFamily="34" charset="0"/>
                <a:cs typeface="Calibri" panose="020F0502020204030204" pitchFamily="34" charset="0"/>
              </a:rPr>
              <a:t> Mantle plumes triggered by subduction</a:t>
            </a:r>
            <a:endParaRPr lang="en-GB" sz="3200" dirty="0">
              <a:solidFill>
                <a:srgbClr val="FFFF00"/>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46" name="Text Box 5"/>
          <p:cNvSpPr txBox="1">
            <a:spLocks noChangeArrowheads="1"/>
          </p:cNvSpPr>
          <p:nvPr/>
        </p:nvSpPr>
        <p:spPr bwMode="auto">
          <a:xfrm>
            <a:off x="342900" y="3836532"/>
            <a:ext cx="2146300" cy="461665"/>
          </a:xfrm>
          <a:prstGeom prst="rect">
            <a:avLst/>
          </a:prstGeom>
          <a:noFill/>
          <a:ln w="9525" algn="ctr">
            <a:noFill/>
            <a:miter lim="800000"/>
            <a:headEnd/>
            <a:tailEnd/>
          </a:ln>
          <a:effectLst/>
        </p:spPr>
        <p:txBody>
          <a:bodyPr wrap="square">
            <a:spAutoFit/>
          </a:bodyPr>
          <a:lstStyle/>
          <a:p>
            <a:pPr>
              <a:spcBef>
                <a:spcPct val="50000"/>
              </a:spcBef>
              <a:defRPr/>
            </a:pPr>
            <a:r>
              <a:rPr lang="en-GB" sz="1200" b="1" dirty="0" err="1" smtClean="0">
                <a:solidFill>
                  <a:schemeClr val="tx1"/>
                </a:solidFill>
                <a:effectLst/>
                <a:latin typeface="Calibri" pitchFamily="34" charset="0"/>
              </a:rPr>
              <a:t>Torsvik</a:t>
            </a:r>
            <a:r>
              <a:rPr lang="en-GB" sz="1200" b="1" dirty="0" smtClean="0">
                <a:solidFill>
                  <a:schemeClr val="tx1"/>
                </a:solidFill>
                <a:effectLst/>
                <a:latin typeface="Calibri" pitchFamily="34" charset="0"/>
              </a:rPr>
              <a:t>, </a:t>
            </a:r>
            <a:r>
              <a:rPr lang="en-GB" sz="1200" b="1" dirty="0" smtClean="0">
                <a:solidFill>
                  <a:schemeClr val="tx1"/>
                </a:solidFill>
                <a:effectLst/>
                <a:latin typeface="Calibri" pitchFamily="34" charset="0"/>
              </a:rPr>
              <a:t>2019   (Tectonophysics</a:t>
            </a:r>
            <a:r>
              <a:rPr lang="en-GB" sz="1200" b="1" dirty="0" smtClean="0">
                <a:solidFill>
                  <a:schemeClr val="tx1"/>
                </a:solidFill>
                <a:effectLst/>
                <a:latin typeface="Calibri" pitchFamily="34" charset="0"/>
              </a:rPr>
              <a:t>, 760, </a:t>
            </a:r>
            <a:r>
              <a:rPr lang="en-GB" sz="1200" b="1" dirty="0" smtClean="0">
                <a:solidFill>
                  <a:schemeClr val="tx1"/>
                </a:solidFill>
                <a:effectLst/>
                <a:latin typeface="Calibri" pitchFamily="34" charset="0"/>
              </a:rPr>
              <a:t>297-313)</a:t>
            </a:r>
            <a:endParaRPr lang="en-GB" sz="1200" b="1" dirty="0">
              <a:solidFill>
                <a:schemeClr val="tx1"/>
              </a:solidFill>
              <a:effectLst/>
              <a:latin typeface="Calibri" pitchFamily="34" charset="0"/>
            </a:endParaRPr>
          </a:p>
        </p:txBody>
      </p:sp>
      <p:sp>
        <p:nvSpPr>
          <p:cNvPr id="47" name="Rettangolo arrotondato 46"/>
          <p:cNvSpPr/>
          <p:nvPr/>
        </p:nvSpPr>
        <p:spPr bwMode="auto">
          <a:xfrm>
            <a:off x="390524" y="6299835"/>
            <a:ext cx="523875" cy="25908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8" name="Freccia a destra 47"/>
          <p:cNvSpPr/>
          <p:nvPr/>
        </p:nvSpPr>
        <p:spPr bwMode="auto">
          <a:xfrm rot="10800000">
            <a:off x="952499" y="6306979"/>
            <a:ext cx="561975" cy="251460"/>
          </a:xfrm>
          <a:prstGeom prst="rightArrow">
            <a:avLst>
              <a:gd name="adj1" fmla="val 50000"/>
              <a:gd name="adj2" fmla="val 92424"/>
            </a:avLst>
          </a:prstGeom>
          <a:solidFill>
            <a:srgbClr val="FF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529331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up)">
                                      <p:cBhvr>
                                        <p:cTn id="15" dur="1000"/>
                                        <p:tgtEl>
                                          <p:spTgt spid="39"/>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right)">
                                      <p:cBhvr>
                                        <p:cTn id="19" dur="500"/>
                                        <p:tgtEl>
                                          <p:spTgt spid="43"/>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right)">
                                      <p:cBhvr>
                                        <p:cTn id="46" dur="500"/>
                                        <p:tgtEl>
                                          <p:spTgt spid="48"/>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right)">
                                      <p:cBhvr>
                                        <p:cTn id="5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3" grpId="0" animBg="1"/>
      <p:bldP spid="44" grpId="0"/>
      <p:bldP spid="45" grpId="0"/>
      <p:bldP spid="46" grpId="0"/>
      <p:bldP spid="47"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60460" y="187569"/>
            <a:ext cx="8817168" cy="5205046"/>
          </a:xfrm>
          <a:prstGeom prst="rect">
            <a:avLst/>
          </a:prstGeom>
          <a:noFill/>
          <a:ln w="9525">
            <a:noFill/>
            <a:miter lim="800000"/>
            <a:headEnd/>
            <a:tailEnd/>
          </a:ln>
        </p:spPr>
      </p:pic>
      <p:sp>
        <p:nvSpPr>
          <p:cNvPr id="8" name="Rettangolo arrotondato 7"/>
          <p:cNvSpPr/>
          <p:nvPr/>
        </p:nvSpPr>
        <p:spPr bwMode="auto">
          <a:xfrm>
            <a:off x="390144" y="633984"/>
            <a:ext cx="1091184" cy="310896"/>
          </a:xfrm>
          <a:prstGeom prst="roundRect">
            <a:avLst/>
          </a:prstGeom>
          <a:no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9" name="Text Box 217"/>
          <p:cNvSpPr txBox="1">
            <a:spLocks noChangeArrowheads="1"/>
          </p:cNvSpPr>
          <p:nvPr/>
        </p:nvSpPr>
        <p:spPr bwMode="auto">
          <a:xfrm>
            <a:off x="390144" y="6273225"/>
            <a:ext cx="2585285" cy="584775"/>
          </a:xfrm>
          <a:prstGeom prst="rect">
            <a:avLst/>
          </a:prstGeom>
          <a:noFill/>
          <a:ln w="9525" algn="ctr">
            <a:noFill/>
            <a:miter lim="800000"/>
            <a:headEnd/>
            <a:tailEnd/>
          </a:ln>
          <a:effectLst/>
        </p:spPr>
        <p:txBody>
          <a:bodyPr wrap="square">
            <a:spAutoFit/>
          </a:bodyPr>
          <a:lstStyle/>
          <a:p>
            <a:pPr>
              <a:defRPr/>
            </a:pPr>
            <a:r>
              <a:rPr lang="en-GB" sz="1600" dirty="0" err="1" smtClean="0">
                <a:solidFill>
                  <a:schemeClr val="bg1"/>
                </a:solidFill>
                <a:effectLst>
                  <a:outerShdw blurRad="38100" dist="38100" dir="2700000" algn="tl">
                    <a:srgbClr val="000000"/>
                  </a:outerShdw>
                </a:effectLst>
                <a:latin typeface="Calibri" pitchFamily="34" charset="0"/>
              </a:rPr>
              <a:t>Faccenda</a:t>
            </a:r>
            <a:r>
              <a:rPr lang="en-GB" sz="1600" dirty="0" smtClean="0">
                <a:solidFill>
                  <a:schemeClr val="bg1"/>
                </a:solidFill>
                <a:effectLst>
                  <a:outerShdw blurRad="38100" dist="38100" dir="2700000" algn="tl">
                    <a:srgbClr val="000000"/>
                  </a:outerShdw>
                </a:effectLst>
                <a:latin typeface="Calibri" pitchFamily="34" charset="0"/>
              </a:rPr>
              <a:t>, </a:t>
            </a:r>
            <a:r>
              <a:rPr lang="en-GB" sz="1600" dirty="0" smtClean="0">
                <a:solidFill>
                  <a:schemeClr val="bg1"/>
                </a:solidFill>
                <a:effectLst>
                  <a:outerShdw blurRad="38100" dist="38100" dir="2700000" algn="tl">
                    <a:srgbClr val="000000"/>
                  </a:outerShdw>
                </a:effectLst>
                <a:latin typeface="Calibri" pitchFamily="34" charset="0"/>
              </a:rPr>
              <a:t>2014 (Tectonophysics</a:t>
            </a:r>
            <a:r>
              <a:rPr lang="en-GB" sz="1600" dirty="0" smtClean="0">
                <a:solidFill>
                  <a:schemeClr val="bg1"/>
                </a:solidFill>
                <a:effectLst>
                  <a:outerShdw blurRad="38100" dist="38100" dir="2700000" algn="tl">
                    <a:srgbClr val="000000"/>
                  </a:outerShdw>
                </a:effectLst>
                <a:latin typeface="Calibri" pitchFamily="34" charset="0"/>
              </a:rPr>
              <a:t>, 614, </a:t>
            </a:r>
            <a:r>
              <a:rPr lang="en-GB" sz="1600" dirty="0" smtClean="0">
                <a:solidFill>
                  <a:schemeClr val="bg1"/>
                </a:solidFill>
                <a:effectLst>
                  <a:outerShdw blurRad="38100" dist="38100" dir="2700000" algn="tl">
                    <a:srgbClr val="000000"/>
                  </a:outerShdw>
                </a:effectLst>
                <a:latin typeface="Calibri" pitchFamily="34" charset="0"/>
              </a:rPr>
              <a:t>1-30)</a:t>
            </a:r>
            <a:endParaRPr lang="en-GB" sz="1600" dirty="0">
              <a:solidFill>
                <a:schemeClr val="bg1"/>
              </a:solidFill>
              <a:effectLst>
                <a:outerShdw blurRad="38100" dist="38100" dir="2700000" algn="tl">
                  <a:srgbClr val="000000"/>
                </a:outerShdw>
              </a:effectLst>
              <a:latin typeface="Calibri" pitchFamily="34" charset="0"/>
            </a:endParaRPr>
          </a:p>
        </p:txBody>
      </p:sp>
      <p:sp>
        <p:nvSpPr>
          <p:cNvPr id="2" name="Rettangolo arrotondato 1"/>
          <p:cNvSpPr/>
          <p:nvPr/>
        </p:nvSpPr>
        <p:spPr bwMode="auto">
          <a:xfrm>
            <a:off x="5849257" y="870857"/>
            <a:ext cx="1103086" cy="4484914"/>
          </a:xfrm>
          <a:prstGeom prst="roundRect">
            <a:avLst/>
          </a:prstGeom>
          <a:noFill/>
          <a:ln w="28575" cap="flat" cmpd="sng" algn="ctr">
            <a:solidFill>
              <a:srgbClr val="009CEA"/>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Text Box 217"/>
          <p:cNvSpPr txBox="1">
            <a:spLocks noChangeArrowheads="1"/>
          </p:cNvSpPr>
          <p:nvPr/>
        </p:nvSpPr>
        <p:spPr bwMode="auto">
          <a:xfrm>
            <a:off x="4385208" y="5405315"/>
            <a:ext cx="3960506" cy="461665"/>
          </a:xfrm>
          <a:prstGeom prst="rect">
            <a:avLst/>
          </a:prstGeom>
          <a:noFill/>
          <a:ln w="9525" algn="ctr">
            <a:noFill/>
            <a:miter lim="800000"/>
            <a:headEnd/>
            <a:tailEnd/>
          </a:ln>
          <a:effectLst/>
        </p:spPr>
        <p:txBody>
          <a:bodyPr wrap="square">
            <a:spAutoFit/>
          </a:bodyPr>
          <a:lstStyle/>
          <a:p>
            <a:pPr algn="ctr">
              <a:defRPr/>
            </a:pPr>
            <a:r>
              <a:rPr lang="en-GB" sz="2400" b="1" dirty="0" smtClean="0">
                <a:solidFill>
                  <a:schemeClr val="bg1"/>
                </a:solidFill>
                <a:effectLst>
                  <a:outerShdw blurRad="38100" dist="38100" dir="2700000" algn="tl">
                    <a:srgbClr val="000000"/>
                  </a:outerShdw>
                </a:effectLst>
                <a:latin typeface="Calibri" pitchFamily="34" charset="0"/>
              </a:rPr>
              <a:t>Density range: 2.6-3.8 g/cm</a:t>
            </a:r>
            <a:r>
              <a:rPr lang="en-GB" sz="2400" b="1" baseline="30000" dirty="0" smtClean="0">
                <a:solidFill>
                  <a:schemeClr val="bg1"/>
                </a:solidFill>
                <a:effectLst>
                  <a:outerShdw blurRad="38100" dist="38100" dir="2700000" algn="tl">
                    <a:srgbClr val="000000"/>
                  </a:outerShdw>
                </a:effectLst>
                <a:latin typeface="Calibri" pitchFamily="34" charset="0"/>
              </a:rPr>
              <a:t>3</a:t>
            </a:r>
            <a:endParaRPr lang="en-GB" sz="2400" b="1" dirty="0">
              <a:solidFill>
                <a:schemeClr val="bg1"/>
              </a:solidFill>
              <a:effectLst>
                <a:outerShdw blurRad="38100" dist="38100" dir="2700000" algn="tl">
                  <a:srgbClr val="000000"/>
                </a:outerShdw>
              </a:effectLst>
              <a:latin typeface="Calibri" pitchFamily="34" charset="0"/>
            </a:endParaRPr>
          </a:p>
        </p:txBody>
      </p:sp>
      <p:sp>
        <p:nvSpPr>
          <p:cNvPr id="7" name="Text Box 217"/>
          <p:cNvSpPr txBox="1">
            <a:spLocks noChangeArrowheads="1"/>
          </p:cNvSpPr>
          <p:nvPr/>
        </p:nvSpPr>
        <p:spPr bwMode="auto">
          <a:xfrm>
            <a:off x="11558" y="5798457"/>
            <a:ext cx="6287642" cy="523220"/>
          </a:xfrm>
          <a:prstGeom prst="rect">
            <a:avLst/>
          </a:prstGeom>
          <a:noFill/>
          <a:ln w="9525" algn="ctr">
            <a:noFill/>
            <a:miter lim="800000"/>
            <a:headEnd/>
            <a:tailEnd/>
          </a:ln>
          <a:effectLst/>
        </p:spPr>
        <p:txBody>
          <a:bodyPr wrap="square">
            <a:spAutoFit/>
          </a:bodyPr>
          <a:lstStyle/>
          <a:p>
            <a:pPr>
              <a:defRPr/>
            </a:pPr>
            <a:r>
              <a:rPr lang="en-GB" sz="2800" b="1" dirty="0" smtClean="0">
                <a:solidFill>
                  <a:schemeClr val="bg1"/>
                </a:solidFill>
                <a:effectLst>
                  <a:outerShdw blurRad="38100" dist="38100" dir="2700000" algn="tl">
                    <a:srgbClr val="000000"/>
                  </a:outerShdw>
                </a:effectLst>
                <a:latin typeface="Calibri" pitchFamily="34" charset="0"/>
              </a:rPr>
              <a:t>What is the density of the lower mantle?</a:t>
            </a:r>
            <a:endParaRPr lang="en-GB" sz="2800" b="1" dirty="0">
              <a:solidFill>
                <a:schemeClr val="bg1"/>
              </a:solidFill>
              <a:effectLst>
                <a:outerShdw blurRad="38100" dist="38100" dir="2700000" algn="tl">
                  <a:srgbClr val="000000"/>
                </a:outerShdw>
              </a:effectLst>
              <a:latin typeface="Calibri" pitchFamily="34" charset="0"/>
            </a:endParaRPr>
          </a:p>
        </p:txBody>
      </p:sp>
      <p:sp>
        <p:nvSpPr>
          <p:cNvPr id="10" name="Text Box 217"/>
          <p:cNvSpPr txBox="1">
            <a:spLocks noChangeArrowheads="1"/>
          </p:cNvSpPr>
          <p:nvPr/>
        </p:nvSpPr>
        <p:spPr bwMode="auto">
          <a:xfrm>
            <a:off x="6809350" y="5919281"/>
            <a:ext cx="2334650" cy="646331"/>
          </a:xfrm>
          <a:prstGeom prst="rect">
            <a:avLst/>
          </a:prstGeom>
          <a:noFill/>
          <a:ln w="9525" algn="ctr">
            <a:noFill/>
            <a:miter lim="800000"/>
            <a:headEnd/>
            <a:tailEnd/>
          </a:ln>
          <a:effectLst/>
        </p:spPr>
        <p:txBody>
          <a:bodyPr wrap="square">
            <a:spAutoFit/>
          </a:bodyPr>
          <a:lstStyle/>
          <a:p>
            <a:pPr>
              <a:defRPr/>
            </a:pPr>
            <a:r>
              <a:rPr lang="en-GB" sz="3600" b="1" dirty="0" smtClean="0">
                <a:solidFill>
                  <a:srgbClr val="FFFF00"/>
                </a:solidFill>
                <a:effectLst>
                  <a:outerShdw blurRad="38100" dist="38100" dir="2700000" algn="tl">
                    <a:srgbClr val="000000"/>
                  </a:outerShdw>
                </a:effectLst>
                <a:latin typeface="Calibri" pitchFamily="34" charset="0"/>
              </a:rPr>
              <a:t>&gt;3.9 g/cm</a:t>
            </a:r>
            <a:r>
              <a:rPr lang="en-GB" sz="3600" b="1" baseline="30000" dirty="0" smtClean="0">
                <a:solidFill>
                  <a:srgbClr val="FFFF00"/>
                </a:solidFill>
                <a:effectLst>
                  <a:outerShdw blurRad="38100" dist="38100" dir="2700000" algn="tl">
                    <a:srgbClr val="000000"/>
                  </a:outerShdw>
                </a:effectLst>
                <a:latin typeface="Calibri" pitchFamily="34" charset="0"/>
              </a:rPr>
              <a:t>3</a:t>
            </a:r>
            <a:endParaRPr lang="en-GB" sz="3600" b="1" baseline="30000" dirty="0">
              <a:solidFill>
                <a:srgbClr val="FFFF00"/>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157607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1000"/>
                                        <p:tgtEl>
                                          <p:spTgt spid="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 grpId="0" animBg="1"/>
      <p:bldP spid="6" grpId="0"/>
      <p:bldP spid="7" grpId="0"/>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arrotondato 11"/>
          <p:cNvSpPr/>
          <p:nvPr/>
        </p:nvSpPr>
        <p:spPr bwMode="auto">
          <a:xfrm>
            <a:off x="0" y="6129867"/>
            <a:ext cx="6874933" cy="245533"/>
          </a:xfrm>
          <a:prstGeom prst="round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smtClean="0">
                <a:solidFill>
                  <a:schemeClr val="bg1"/>
                </a:solidFill>
                <a:effectLst>
                  <a:outerShdw blurRad="38100" dist="38100" dir="2700000" algn="tl">
                    <a:srgbClr val="000000"/>
                  </a:outerShdw>
                </a:effectLst>
                <a:latin typeface="Calibri" pitchFamily="34" charset="0"/>
              </a:rPr>
              <a:t>What type of magmas are produced?</a:t>
            </a:r>
            <a:endParaRPr lang="en-GB" sz="3200" i="1">
              <a:solidFill>
                <a:schemeClr val="bg1"/>
              </a:solidFill>
              <a:effectLst>
                <a:outerShdw blurRad="38100" dist="38100" dir="2700000" algn="tl">
                  <a:srgbClr val="000000"/>
                </a:outerShdw>
              </a:effectLst>
              <a:latin typeface="Calibri" pitchFamily="34" charset="0"/>
            </a:endParaRPr>
          </a:p>
        </p:txBody>
      </p:sp>
      <p:sp>
        <p:nvSpPr>
          <p:cNvPr id="16" name="Text Box 4"/>
          <p:cNvSpPr txBox="1">
            <a:spLocks noChangeArrowheads="1"/>
          </p:cNvSpPr>
          <p:nvPr/>
        </p:nvSpPr>
        <p:spPr bwMode="auto">
          <a:xfrm>
            <a:off x="6037943" y="824122"/>
            <a:ext cx="3106057" cy="954107"/>
          </a:xfrm>
          <a:prstGeom prst="rect">
            <a:avLst/>
          </a:prstGeom>
          <a:noFill/>
          <a:ln w="9525" algn="ctr">
            <a:noFill/>
            <a:miter lim="800000"/>
            <a:headEnd/>
            <a:tailEnd/>
          </a:ln>
          <a:effectLst/>
        </p:spPr>
        <p:txBody>
          <a:bodyPr wrap="square">
            <a:spAutoFit/>
          </a:bodyPr>
          <a:lstStyle/>
          <a:p>
            <a:pPr algn="ctr"/>
            <a:r>
              <a:rPr lang="en-US" sz="3200" dirty="0" smtClean="0">
                <a:solidFill>
                  <a:srgbClr val="FFFF00"/>
                </a:solidFill>
                <a:latin typeface="Calibri" panose="020F0502020204030204" pitchFamily="34" charset="0"/>
                <a:cs typeface="Calibri" panose="020F0502020204030204" pitchFamily="34" charset="0"/>
              </a:rPr>
              <a:t>First stage</a:t>
            </a:r>
            <a:r>
              <a:rPr lang="en-US" sz="2400" dirty="0" smtClean="0">
                <a:solidFill>
                  <a:schemeClr val="bg1"/>
                </a:solidFill>
                <a:latin typeface="Calibri" panose="020F0502020204030204" pitchFamily="34" charset="0"/>
                <a:cs typeface="Calibri" panose="020F0502020204030204" pitchFamily="34" charset="0"/>
              </a:rPr>
              <a:t>:           </a:t>
            </a:r>
            <a:r>
              <a:rPr lang="en-US" sz="2400" b="1" dirty="0" smtClean="0">
                <a:solidFill>
                  <a:schemeClr val="bg1"/>
                </a:solidFill>
                <a:latin typeface="Calibri" panose="020F0502020204030204" pitchFamily="34" charset="0"/>
                <a:cs typeface="Calibri" panose="020F0502020204030204" pitchFamily="34" charset="0"/>
              </a:rPr>
              <a:t>IAB</a:t>
            </a:r>
            <a:r>
              <a:rPr lang="en-US" sz="2400" dirty="0" smtClean="0">
                <a:solidFill>
                  <a:schemeClr val="bg1"/>
                </a:solidFill>
                <a:latin typeface="Calibri" panose="020F0502020204030204" pitchFamily="34" charset="0"/>
                <a:cs typeface="Calibri" panose="020F0502020204030204" pitchFamily="34" charset="0"/>
              </a:rPr>
              <a:t> = Island Arc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sp>
        <p:nvSpPr>
          <p:cNvPr id="19" name="Text Box 4"/>
          <p:cNvSpPr txBox="1">
            <a:spLocks noChangeArrowheads="1"/>
          </p:cNvSpPr>
          <p:nvPr/>
        </p:nvSpPr>
        <p:spPr bwMode="auto">
          <a:xfrm>
            <a:off x="1262744" y="824122"/>
            <a:ext cx="4209142" cy="1323439"/>
          </a:xfrm>
          <a:prstGeom prst="rect">
            <a:avLst/>
          </a:prstGeom>
          <a:noFill/>
          <a:ln w="9525" algn="ctr">
            <a:noFill/>
            <a:miter lim="800000"/>
            <a:headEnd/>
            <a:tailEnd/>
          </a:ln>
          <a:effectLst/>
        </p:spPr>
        <p:txBody>
          <a:bodyPr wrap="square">
            <a:spAutoFit/>
          </a:bodyPr>
          <a:lstStyle/>
          <a:p>
            <a:pPr algn="ctr"/>
            <a:r>
              <a:rPr lang="en-US" sz="3200" dirty="0" smtClean="0">
                <a:solidFill>
                  <a:srgbClr val="FFFF00"/>
                </a:solidFill>
                <a:latin typeface="Calibri" panose="020F0502020204030204" pitchFamily="34" charset="0"/>
                <a:cs typeface="Calibri" panose="020F0502020204030204" pitchFamily="34" charset="0"/>
              </a:rPr>
              <a:t>Second stage</a:t>
            </a:r>
            <a:r>
              <a:rPr lang="en-US" sz="2400" dirty="0" smtClean="0">
                <a:solidFill>
                  <a:schemeClr val="bg1"/>
                </a:solidFill>
                <a:latin typeface="Calibri" panose="020F0502020204030204" pitchFamily="34" charset="0"/>
                <a:cs typeface="Calibri" panose="020F0502020204030204" pitchFamily="34" charset="0"/>
              </a:rPr>
              <a:t>:                     </a:t>
            </a:r>
            <a:r>
              <a:rPr lang="en-US" sz="2400" b="1" dirty="0" smtClean="0">
                <a:solidFill>
                  <a:schemeClr val="bg1"/>
                </a:solidFill>
                <a:latin typeface="Calibri" panose="020F0502020204030204" pitchFamily="34" charset="0"/>
                <a:cs typeface="Calibri" panose="020F0502020204030204" pitchFamily="34" charset="0"/>
              </a:rPr>
              <a:t>OIB</a:t>
            </a:r>
            <a:r>
              <a:rPr lang="en-US" sz="2400" dirty="0" smtClean="0">
                <a:solidFill>
                  <a:schemeClr val="bg1"/>
                </a:solidFill>
                <a:latin typeface="Calibri" panose="020F0502020204030204" pitchFamily="34" charset="0"/>
                <a:cs typeface="Calibri" panose="020F0502020204030204" pitchFamily="34" charset="0"/>
              </a:rPr>
              <a:t> = Ocean Island Basalts</a:t>
            </a:r>
          </a:p>
          <a:p>
            <a:pPr algn="ctr"/>
            <a:r>
              <a:rPr lang="en-US" sz="2400" b="1" dirty="0" smtClean="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CFB</a:t>
            </a:r>
            <a:r>
              <a:rPr lang="en-US" sz="2400" dirty="0" smtClean="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 = Continental Flood Basalts</a:t>
            </a:r>
            <a:endParaRPr lang="en-GB" sz="2400" dirty="0">
              <a:solidFill>
                <a:schemeClr val="bg1"/>
              </a:solidFill>
              <a:effectLst>
                <a:outerShdw blurRad="38100" dist="38100" dir="2700000" algn="tl">
                  <a:srgbClr val="000000"/>
                </a:outerShdw>
              </a:effectLst>
              <a:latin typeface="Calibri" pitchFamily="34" charset="0"/>
              <a:cs typeface="Calibri" panose="020F0502020204030204" pitchFamily="34" charset="0"/>
            </a:endParaRPr>
          </a:p>
        </p:txBody>
      </p:sp>
      <p:pic>
        <p:nvPicPr>
          <p:cNvPr id="4098" name="Picture 2"/>
          <p:cNvPicPr>
            <a:picLocks noChangeAspect="1" noChangeArrowheads="1"/>
          </p:cNvPicPr>
          <p:nvPr/>
        </p:nvPicPr>
        <p:blipFill>
          <a:blip r:embed="rId3" cstate="print"/>
          <a:srcRect b="23642"/>
          <a:stretch>
            <a:fillRect/>
          </a:stretch>
        </p:blipFill>
        <p:spPr bwMode="auto">
          <a:xfrm>
            <a:off x="1092203" y="2108770"/>
            <a:ext cx="6953368" cy="2819726"/>
          </a:xfrm>
          <a:prstGeom prst="rect">
            <a:avLst/>
          </a:prstGeom>
          <a:noFill/>
          <a:ln w="9525">
            <a:noFill/>
            <a:miter lim="800000"/>
            <a:headEnd/>
            <a:tailEnd/>
          </a:ln>
        </p:spPr>
      </p:pic>
      <p:sp>
        <p:nvSpPr>
          <p:cNvPr id="11" name="CasellaDiTesto 10"/>
          <p:cNvSpPr txBox="1"/>
          <p:nvPr/>
        </p:nvSpPr>
        <p:spPr>
          <a:xfrm>
            <a:off x="0" y="4969929"/>
            <a:ext cx="9144000" cy="1477328"/>
          </a:xfrm>
          <a:prstGeom prst="rect">
            <a:avLst/>
          </a:prstGeom>
          <a:noFill/>
        </p:spPr>
        <p:txBody>
          <a:bodyPr wrap="square" rtlCol="0">
            <a:spAutoFit/>
          </a:bodyPr>
          <a:lstStyle/>
          <a:p>
            <a:r>
              <a:rPr lang="en-US" i="1" dirty="0" smtClean="0">
                <a:solidFill>
                  <a:schemeClr val="bg1"/>
                </a:solidFill>
                <a:latin typeface="Calibri" pitchFamily="34" charset="0"/>
              </a:rPr>
              <a:t>“If </a:t>
            </a:r>
            <a:r>
              <a:rPr lang="en-US" i="1" dirty="0" err="1" smtClean="0">
                <a:solidFill>
                  <a:schemeClr val="bg1"/>
                </a:solidFill>
                <a:latin typeface="Calibri" pitchFamily="34" charset="0"/>
              </a:rPr>
              <a:t>surficial</a:t>
            </a:r>
            <a:r>
              <a:rPr lang="en-US" i="1" dirty="0" smtClean="0">
                <a:solidFill>
                  <a:schemeClr val="bg1"/>
                </a:solidFill>
                <a:latin typeface="Calibri" pitchFamily="34" charset="0"/>
              </a:rPr>
              <a:t> C is subducted in association with recycled crust, the higher C concentration in the Hawaiian mantle could reflect preferential delivery of subducted C to the deep mantle source of Hawaii, compared to the shallower MORB mantle. This scenario is consistent with geodynamic</a:t>
            </a:r>
          </a:p>
          <a:p>
            <a:r>
              <a:rPr lang="en-US" i="1" dirty="0" smtClean="0">
                <a:solidFill>
                  <a:schemeClr val="bg1"/>
                </a:solidFill>
                <a:latin typeface="Calibri" pitchFamily="34" charset="0"/>
              </a:rPr>
              <a:t>and mass balance arguments for predominantly surface derived </a:t>
            </a:r>
            <a:r>
              <a:rPr lang="da-DK" i="1" dirty="0" smtClean="0">
                <a:solidFill>
                  <a:schemeClr val="bg1"/>
                </a:solidFill>
                <a:latin typeface="Calibri" pitchFamily="34" charset="0"/>
              </a:rPr>
              <a:t>mantle C </a:t>
            </a:r>
            <a:r>
              <a:rPr lang="en-US" i="1" dirty="0" smtClean="0">
                <a:solidFill>
                  <a:schemeClr val="bg1"/>
                </a:solidFill>
                <a:latin typeface="Calibri" pitchFamily="34" charset="0"/>
              </a:rPr>
              <a:t>and the inference that the Hawaiian mantle contains significant amounts of subducted material</a:t>
            </a:r>
            <a:r>
              <a:rPr lang="da-DK" i="1" dirty="0" smtClean="0">
                <a:solidFill>
                  <a:schemeClr val="bg1"/>
                </a:solidFill>
                <a:latin typeface="Calibri" pitchFamily="34" charset="0"/>
              </a:rPr>
              <a:t>.”</a:t>
            </a:r>
            <a:endParaRPr lang="it-IT" i="1" dirty="0">
              <a:solidFill>
                <a:schemeClr val="bg1"/>
              </a:solidFill>
              <a:latin typeface="Calibri" pitchFamily="34" charset="0"/>
            </a:endParaRPr>
          </a:p>
        </p:txBody>
      </p:sp>
    </p:spTree>
    <p:extLst>
      <p:ext uri="{BB962C8B-B14F-4D97-AF65-F5344CB8AC3E}">
        <p14:creationId xmlns:p14="http://schemas.microsoft.com/office/powerpoint/2010/main" val="3529331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smtClean="0">
                <a:solidFill>
                  <a:schemeClr val="bg1"/>
                </a:solidFill>
                <a:effectLst>
                  <a:outerShdw blurRad="38100" dist="38100" dir="2700000" algn="tl">
                    <a:srgbClr val="000000"/>
                  </a:outerShdw>
                </a:effectLst>
                <a:latin typeface="Calibri" pitchFamily="34" charset="0"/>
              </a:rPr>
              <a:t>What type of magmas are produced?</a:t>
            </a:r>
            <a:endParaRPr lang="en-GB" sz="3200" i="1">
              <a:solidFill>
                <a:schemeClr val="bg1"/>
              </a:solidFill>
              <a:effectLst>
                <a:outerShdw blurRad="38100" dist="38100" dir="2700000" algn="tl">
                  <a:srgbClr val="000000"/>
                </a:outerShdw>
              </a:effectLst>
              <a:latin typeface="Calibri" pitchFamily="34" charset="0"/>
            </a:endParaRPr>
          </a:p>
        </p:txBody>
      </p:sp>
      <p:grpSp>
        <p:nvGrpSpPr>
          <p:cNvPr id="15" name="Gruppo 14"/>
          <p:cNvGrpSpPr/>
          <p:nvPr/>
        </p:nvGrpSpPr>
        <p:grpSpPr>
          <a:xfrm>
            <a:off x="1228725" y="1038225"/>
            <a:ext cx="7858125" cy="5772150"/>
            <a:chOff x="1504950" y="1085850"/>
            <a:chExt cx="7639050" cy="5219699"/>
          </a:xfrm>
        </p:grpSpPr>
        <p:pic>
          <p:nvPicPr>
            <p:cNvPr id="10" name="Picture 2"/>
            <p:cNvPicPr>
              <a:picLocks noChangeAspect="1" noChangeArrowheads="1"/>
            </p:cNvPicPr>
            <p:nvPr/>
          </p:nvPicPr>
          <p:blipFill>
            <a:blip r:embed="rId3" cstate="print"/>
            <a:srcRect t="5624" b="79621"/>
            <a:stretch>
              <a:fillRect/>
            </a:stretch>
          </p:blipFill>
          <p:spPr bwMode="auto">
            <a:xfrm>
              <a:off x="1504950" y="1085850"/>
              <a:ext cx="7639050" cy="100965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t="27061" b="60272"/>
            <a:stretch>
              <a:fillRect/>
            </a:stretch>
          </p:blipFill>
          <p:spPr bwMode="auto">
            <a:xfrm>
              <a:off x="1504950" y="2095500"/>
              <a:ext cx="7639050" cy="866775"/>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srcRect t="51142"/>
            <a:stretch>
              <a:fillRect/>
            </a:stretch>
          </p:blipFill>
          <p:spPr bwMode="auto">
            <a:xfrm>
              <a:off x="1504950" y="2962275"/>
              <a:ext cx="7639050" cy="3343274"/>
            </a:xfrm>
            <a:prstGeom prst="rect">
              <a:avLst/>
            </a:prstGeom>
            <a:noFill/>
            <a:ln w="9525">
              <a:noFill/>
              <a:miter lim="800000"/>
              <a:headEnd/>
              <a:tailEnd/>
            </a:ln>
          </p:spPr>
        </p:pic>
      </p:grpSp>
      <p:sp>
        <p:nvSpPr>
          <p:cNvPr id="17" name="Rettangolo arrotondato 16"/>
          <p:cNvSpPr/>
          <p:nvPr/>
        </p:nvSpPr>
        <p:spPr bwMode="auto">
          <a:xfrm>
            <a:off x="3721100" y="3454400"/>
            <a:ext cx="1270000" cy="209550"/>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20" name="Connettore 1 19"/>
          <p:cNvCxnSpPr/>
          <p:nvPr/>
        </p:nvCxnSpPr>
        <p:spPr bwMode="auto">
          <a:xfrm>
            <a:off x="3733800" y="5435600"/>
            <a:ext cx="1404000" cy="0"/>
          </a:xfrm>
          <a:prstGeom prst="line">
            <a:avLst/>
          </a:prstGeom>
          <a:noFill/>
          <a:ln w="12700" cap="flat" cmpd="sng" algn="ctr">
            <a:solidFill>
              <a:srgbClr val="FF0000"/>
            </a:solidFill>
            <a:prstDash val="solid"/>
            <a:round/>
            <a:headEnd type="none" w="med" len="med"/>
            <a:tailEnd type="none" w="med" len="med"/>
          </a:ln>
          <a:effectLst/>
        </p:spPr>
      </p:cxnSp>
      <p:cxnSp>
        <p:nvCxnSpPr>
          <p:cNvPr id="21" name="Connettore 1 20"/>
          <p:cNvCxnSpPr/>
          <p:nvPr/>
        </p:nvCxnSpPr>
        <p:spPr bwMode="auto">
          <a:xfrm>
            <a:off x="5353050" y="5435600"/>
            <a:ext cx="3564000" cy="0"/>
          </a:xfrm>
          <a:prstGeom prst="line">
            <a:avLst/>
          </a:prstGeom>
          <a:noFill/>
          <a:ln w="12700" cap="flat" cmpd="sng" algn="ctr">
            <a:solidFill>
              <a:srgbClr val="FF0000"/>
            </a:solidFill>
            <a:prstDash val="solid"/>
            <a:round/>
            <a:headEnd type="none" w="med" len="med"/>
            <a:tailEnd type="none" w="med" len="med"/>
          </a:ln>
          <a:effectLst/>
        </p:spPr>
      </p:cxnSp>
      <p:cxnSp>
        <p:nvCxnSpPr>
          <p:cNvPr id="22" name="Connettore 1 21"/>
          <p:cNvCxnSpPr/>
          <p:nvPr/>
        </p:nvCxnSpPr>
        <p:spPr bwMode="auto">
          <a:xfrm>
            <a:off x="3733800" y="5594350"/>
            <a:ext cx="864000" cy="0"/>
          </a:xfrm>
          <a:prstGeom prst="line">
            <a:avLst/>
          </a:prstGeom>
          <a:noFill/>
          <a:ln w="12700" cap="flat" cmpd="sng" algn="ctr">
            <a:solidFill>
              <a:srgbClr val="FF0000"/>
            </a:solidFill>
            <a:prstDash val="solid"/>
            <a:round/>
            <a:headEnd type="none" w="med" len="med"/>
            <a:tailEnd type="none" w="med" len="med"/>
          </a:ln>
          <a:effectLst/>
        </p:spPr>
      </p:cxnSp>
      <p:cxnSp>
        <p:nvCxnSpPr>
          <p:cNvPr id="23" name="Connettore 1 22"/>
          <p:cNvCxnSpPr/>
          <p:nvPr/>
        </p:nvCxnSpPr>
        <p:spPr bwMode="auto">
          <a:xfrm>
            <a:off x="4806950" y="6623845"/>
            <a:ext cx="4140000" cy="0"/>
          </a:xfrm>
          <a:prstGeom prst="line">
            <a:avLst/>
          </a:prstGeom>
          <a:noFill/>
          <a:ln w="12700" cap="flat" cmpd="sng" algn="ctr">
            <a:solidFill>
              <a:srgbClr val="FF0000"/>
            </a:solidFill>
            <a:prstDash val="solid"/>
            <a:round/>
            <a:headEnd type="none" w="med" len="med"/>
            <a:tailEnd type="none" w="med" len="med"/>
          </a:ln>
          <a:effectLst/>
        </p:spPr>
      </p:cxnSp>
      <p:cxnSp>
        <p:nvCxnSpPr>
          <p:cNvPr id="24" name="Connettore 1 23"/>
          <p:cNvCxnSpPr/>
          <p:nvPr/>
        </p:nvCxnSpPr>
        <p:spPr bwMode="auto">
          <a:xfrm>
            <a:off x="3733800" y="6788150"/>
            <a:ext cx="540000" cy="0"/>
          </a:xfrm>
          <a:prstGeom prst="line">
            <a:avLst/>
          </a:prstGeom>
          <a:noFill/>
          <a:ln w="12700" cap="flat" cmpd="sng" algn="ctr">
            <a:solidFill>
              <a:srgbClr val="FF0000"/>
            </a:solidFill>
            <a:prstDash val="solid"/>
            <a:round/>
            <a:headEnd type="none" w="med" len="med"/>
            <a:tailEnd type="none" w="med" len="med"/>
          </a:ln>
          <a:effectLst/>
        </p:spPr>
      </p:cxnSp>
      <p:sp>
        <p:nvSpPr>
          <p:cNvPr id="25" name="Rettangolo arrotondato 24"/>
          <p:cNvSpPr/>
          <p:nvPr/>
        </p:nvSpPr>
        <p:spPr bwMode="auto">
          <a:xfrm>
            <a:off x="4231482" y="6653213"/>
            <a:ext cx="4371974" cy="138112"/>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pic>
        <p:nvPicPr>
          <p:cNvPr id="3" name="Immagine 2"/>
          <p:cNvPicPr>
            <a:picLocks noChangeAspect="1"/>
          </p:cNvPicPr>
          <p:nvPr/>
        </p:nvPicPr>
        <p:blipFill>
          <a:blip r:embed="rId4"/>
          <a:stretch>
            <a:fillRect/>
          </a:stretch>
        </p:blipFill>
        <p:spPr>
          <a:xfrm>
            <a:off x="3998610" y="1097436"/>
            <a:ext cx="2278380" cy="243840"/>
          </a:xfrm>
          <a:prstGeom prst="rect">
            <a:avLst/>
          </a:prstGeom>
        </p:spPr>
      </p:pic>
    </p:spTree>
    <p:extLst>
      <p:ext uri="{BB962C8B-B14F-4D97-AF65-F5344CB8AC3E}">
        <p14:creationId xmlns:p14="http://schemas.microsoft.com/office/powerpoint/2010/main" val="3529331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1000"/>
                                        <p:tgtEl>
                                          <p:spTgt spid="20"/>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3000"/>
                                        <p:tgtEl>
                                          <p:spTgt spid="21"/>
                                        </p:tgtEl>
                                      </p:cBhvr>
                                    </p:animEffect>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1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3000"/>
                                        <p:tgtEl>
                                          <p:spTgt spid="23"/>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1000"/>
                                        <p:tgtEl>
                                          <p:spTgt spid="24"/>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3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smtClean="0">
                <a:solidFill>
                  <a:schemeClr val="bg1"/>
                </a:solidFill>
                <a:effectLst>
                  <a:outerShdw blurRad="38100" dist="38100" dir="2700000" algn="tl">
                    <a:srgbClr val="000000"/>
                  </a:outerShdw>
                </a:effectLst>
                <a:latin typeface="Calibri" pitchFamily="34" charset="0"/>
              </a:rPr>
              <a:t>What type of magmas are produced?</a:t>
            </a:r>
            <a:endParaRPr lang="en-GB" sz="3200" i="1">
              <a:solidFill>
                <a:schemeClr val="bg1"/>
              </a:solidFill>
              <a:effectLst>
                <a:outerShdw blurRad="38100" dist="38100" dir="2700000" algn="tl">
                  <a:srgbClr val="000000"/>
                </a:outerShdw>
              </a:effectLst>
              <a:latin typeface="Calibri" pitchFamily="34" charset="0"/>
            </a:endParaRPr>
          </a:p>
        </p:txBody>
      </p:sp>
      <p:sp>
        <p:nvSpPr>
          <p:cNvPr id="2" name="CasellaDiTesto 1"/>
          <p:cNvSpPr txBox="1"/>
          <p:nvPr/>
        </p:nvSpPr>
        <p:spPr>
          <a:xfrm>
            <a:off x="152400" y="1030517"/>
            <a:ext cx="8991599" cy="1631216"/>
          </a:xfrm>
          <a:prstGeom prst="rect">
            <a:avLst/>
          </a:prstGeom>
          <a:noFill/>
        </p:spPr>
        <p:txBody>
          <a:bodyPr wrap="square" rtlCol="0">
            <a:spAutoFit/>
          </a:bodyPr>
          <a:lstStyle/>
          <a:p>
            <a:pPr>
              <a:lnSpc>
                <a:spcPts val="3000"/>
              </a:lnSpc>
            </a:pPr>
            <a:r>
              <a:rPr lang="en-GB" sz="2800" smtClean="0">
                <a:solidFill>
                  <a:schemeClr val="bg1"/>
                </a:solidFill>
                <a:latin typeface="Calibri" panose="020F0502020204030204" pitchFamily="34" charset="0"/>
                <a:cs typeface="Calibri" panose="020F0502020204030204" pitchFamily="34" charset="0"/>
              </a:rPr>
              <a:t>Subduction generates strong thermal and chemical disequilibrium, leading to dehydration and hydration, mineral transformations, and partial melting of crustal and mantle rocks. </a:t>
            </a:r>
            <a:endParaRPr lang="en-GB" sz="2800">
              <a:solidFill>
                <a:schemeClr val="bg1"/>
              </a:solidFill>
              <a:latin typeface="Calibri" panose="020F0502020204030204" pitchFamily="34" charset="0"/>
              <a:cs typeface="Calibri" panose="020F0502020204030204" pitchFamily="34" charset="0"/>
            </a:endParaRPr>
          </a:p>
        </p:txBody>
      </p:sp>
      <p:sp>
        <p:nvSpPr>
          <p:cNvPr id="13" name="CasellaDiTesto 12"/>
          <p:cNvSpPr txBox="1"/>
          <p:nvPr/>
        </p:nvSpPr>
        <p:spPr>
          <a:xfrm>
            <a:off x="152400" y="2757720"/>
            <a:ext cx="8991599" cy="861774"/>
          </a:xfrm>
          <a:prstGeom prst="rect">
            <a:avLst/>
          </a:prstGeom>
          <a:noFill/>
        </p:spPr>
        <p:txBody>
          <a:bodyPr wrap="square" rtlCol="0">
            <a:spAutoFit/>
          </a:bodyPr>
          <a:lstStyle/>
          <a:p>
            <a:pPr>
              <a:lnSpc>
                <a:spcPts val="3000"/>
              </a:lnSpc>
            </a:pPr>
            <a:r>
              <a:rPr lang="en-GB" sz="2800" smtClean="0">
                <a:solidFill>
                  <a:schemeClr val="bg1"/>
                </a:solidFill>
                <a:latin typeface="Calibri" panose="020F0502020204030204" pitchFamily="34" charset="0"/>
                <a:cs typeface="Calibri" panose="020F0502020204030204" pitchFamily="34" charset="0"/>
              </a:rPr>
              <a:t>This results in different types of subduction zone processes such as metamorphism, metasomatism and magmatism. </a:t>
            </a:r>
            <a:endParaRPr lang="en-GB" sz="2800">
              <a:solidFill>
                <a:schemeClr val="bg1"/>
              </a:solidFill>
              <a:latin typeface="Calibri" panose="020F0502020204030204" pitchFamily="34" charset="0"/>
              <a:cs typeface="Calibri" panose="020F0502020204030204" pitchFamily="34" charset="0"/>
            </a:endParaRPr>
          </a:p>
        </p:txBody>
      </p:sp>
      <p:sp>
        <p:nvSpPr>
          <p:cNvPr id="16" name="CasellaDiTesto 15"/>
          <p:cNvSpPr txBox="1"/>
          <p:nvPr/>
        </p:nvSpPr>
        <p:spPr>
          <a:xfrm>
            <a:off x="152400" y="3710232"/>
            <a:ext cx="8991599" cy="1246495"/>
          </a:xfrm>
          <a:prstGeom prst="rect">
            <a:avLst/>
          </a:prstGeom>
          <a:noFill/>
        </p:spPr>
        <p:txBody>
          <a:bodyPr wrap="square" rtlCol="0">
            <a:spAutoFit/>
          </a:bodyPr>
          <a:lstStyle/>
          <a:p>
            <a:pPr>
              <a:lnSpc>
                <a:spcPts val="3000"/>
              </a:lnSpc>
            </a:pPr>
            <a:r>
              <a:rPr lang="en-GB" sz="2800" smtClean="0">
                <a:solidFill>
                  <a:schemeClr val="bg1"/>
                </a:solidFill>
                <a:latin typeface="Calibri" panose="020F0502020204030204" pitchFamily="34" charset="0"/>
                <a:cs typeface="Calibri" panose="020F0502020204030204" pitchFamily="34" charset="0"/>
              </a:rPr>
              <a:t>Crustal recycling at convergent plate boundaries has been accepted as the fundamental mechanism for geochemical heterogeneity of the mantle.</a:t>
            </a:r>
            <a:endParaRPr lang="en-GB" sz="2800">
              <a:solidFill>
                <a:schemeClr val="bg1"/>
              </a:solidFill>
              <a:latin typeface="Calibri" panose="020F0502020204030204" pitchFamily="34" charset="0"/>
              <a:cs typeface="Calibri" panose="020F0502020204030204" pitchFamily="34" charset="0"/>
            </a:endParaRPr>
          </a:p>
        </p:txBody>
      </p:sp>
      <p:sp>
        <p:nvSpPr>
          <p:cNvPr id="18" name="CasellaDiTesto 17"/>
          <p:cNvSpPr txBox="1"/>
          <p:nvPr/>
        </p:nvSpPr>
        <p:spPr>
          <a:xfrm>
            <a:off x="152400" y="5080713"/>
            <a:ext cx="8991599" cy="1631216"/>
          </a:xfrm>
          <a:prstGeom prst="rect">
            <a:avLst/>
          </a:prstGeom>
          <a:noFill/>
        </p:spPr>
        <p:txBody>
          <a:bodyPr wrap="square" rtlCol="0">
            <a:spAutoFit/>
          </a:bodyPr>
          <a:lstStyle/>
          <a:p>
            <a:pPr>
              <a:lnSpc>
                <a:spcPts val="3000"/>
              </a:lnSpc>
            </a:pPr>
            <a:r>
              <a:rPr lang="en-GB" sz="2800" smtClean="0">
                <a:solidFill>
                  <a:schemeClr val="bg1"/>
                </a:solidFill>
                <a:latin typeface="Calibri" panose="020F0502020204030204" pitchFamily="34" charset="0"/>
                <a:cs typeface="Calibri" panose="020F0502020204030204" pitchFamily="34" charset="0"/>
              </a:rPr>
              <a:t>The trace element and radiogenic isotope composition of subduction zone magmas is primarily dictated by element transfer from the subducting crust into the overlying mantle wedge.</a:t>
            </a:r>
            <a:endParaRPr lang="en-GB" sz="2800">
              <a:solidFill>
                <a:schemeClr val="bg1"/>
              </a:solidFill>
              <a:latin typeface="Calibri" panose="020F0502020204030204" pitchFamily="34" charset="0"/>
              <a:cs typeface="Calibri" panose="020F0502020204030204" pitchFamily="34" charset="0"/>
            </a:endParaRPr>
          </a:p>
        </p:txBody>
      </p:sp>
      <p:sp>
        <p:nvSpPr>
          <p:cNvPr id="19" name="Text Box 5"/>
          <p:cNvSpPr txBox="1">
            <a:spLocks noChangeArrowheads="1"/>
          </p:cNvSpPr>
          <p:nvPr/>
        </p:nvSpPr>
        <p:spPr bwMode="auto">
          <a:xfrm>
            <a:off x="5588000" y="6291714"/>
            <a:ext cx="3492500" cy="307777"/>
          </a:xfrm>
          <a:prstGeom prst="rect">
            <a:avLst/>
          </a:prstGeom>
          <a:noFill/>
          <a:ln w="9525" algn="ctr">
            <a:noFill/>
            <a:miter lim="800000"/>
            <a:headEnd/>
            <a:tailEnd/>
          </a:ln>
          <a:effectLst/>
        </p:spPr>
        <p:txBody>
          <a:bodyPr wrap="square">
            <a:spAutoFit/>
          </a:bodyPr>
          <a:lstStyle/>
          <a:p>
            <a:pPr algn="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Zheng, 2019 (</a:t>
            </a:r>
            <a:r>
              <a:rPr lang="en-GB" sz="1400" dirty="0" err="1" smtClean="0">
                <a:solidFill>
                  <a:schemeClr val="bg1"/>
                </a:solidFill>
                <a:effectLst>
                  <a:outerShdw blurRad="38100" dist="38100" dir="2700000" algn="tl">
                    <a:srgbClr val="000000"/>
                  </a:outerShdw>
                </a:effectLst>
                <a:latin typeface="Calibri" pitchFamily="34" charset="0"/>
              </a:rPr>
              <a:t>Geosci</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Front., </a:t>
            </a:r>
            <a:r>
              <a:rPr lang="en-GB" sz="1400" dirty="0" smtClean="0">
                <a:solidFill>
                  <a:schemeClr val="bg1"/>
                </a:solidFill>
                <a:effectLst/>
                <a:latin typeface="Calibri" pitchFamily="34" charset="0"/>
              </a:rPr>
              <a:t>10</a:t>
            </a:r>
            <a:r>
              <a:rPr lang="en-GB" sz="1400" dirty="0">
                <a:solidFill>
                  <a:schemeClr val="bg1"/>
                </a:solidFill>
                <a:effectLst/>
                <a:latin typeface="Calibri" pitchFamily="34" charset="0"/>
              </a:rPr>
              <a:t>, 1223-1254</a:t>
            </a:r>
            <a:r>
              <a:rPr lang="en-GB" sz="1400" dirty="0" smtClean="0">
                <a:solidFill>
                  <a:schemeClr val="bg1"/>
                </a:solidFill>
                <a:effectLst>
                  <a:outerShdw blurRad="38100" dist="38100" dir="2700000" algn="tl">
                    <a:srgbClr val="000000"/>
                  </a:outerShdw>
                </a:effectLst>
                <a:latin typeface="Calibri" pitchFamily="34" charset="0"/>
              </a:rPr>
              <a:t>)</a:t>
            </a:r>
            <a:endParaRPr lang="en-GB" sz="14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15220657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P spid="18" grpId="0"/>
      <p:bldP spid="1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smtClean="0">
                <a:solidFill>
                  <a:schemeClr val="bg1"/>
                </a:solidFill>
                <a:effectLst>
                  <a:outerShdw blurRad="38100" dist="38100" dir="2700000" algn="tl">
                    <a:srgbClr val="000000"/>
                  </a:outerShdw>
                </a:effectLst>
                <a:latin typeface="Calibri" pitchFamily="34" charset="0"/>
              </a:rPr>
              <a:t>What type of magmas are produced?</a:t>
            </a:r>
            <a:endParaRPr lang="en-GB" sz="3200" i="1">
              <a:solidFill>
                <a:schemeClr val="bg1"/>
              </a:solidFill>
              <a:effectLst>
                <a:outerShdw blurRad="38100" dist="38100" dir="2700000" algn="tl">
                  <a:srgbClr val="000000"/>
                </a:outerShdw>
              </a:effectLst>
              <a:latin typeface="Calibri" pitchFamily="34" charset="0"/>
            </a:endParaRPr>
          </a:p>
        </p:txBody>
      </p:sp>
      <p:pic>
        <p:nvPicPr>
          <p:cNvPr id="3" name="Immagine 2"/>
          <p:cNvPicPr>
            <a:picLocks noChangeAspect="1"/>
          </p:cNvPicPr>
          <p:nvPr/>
        </p:nvPicPr>
        <p:blipFill>
          <a:blip r:embed="rId3" cstate="print"/>
          <a:stretch>
            <a:fillRect/>
          </a:stretch>
        </p:blipFill>
        <p:spPr>
          <a:xfrm>
            <a:off x="611714" y="1375233"/>
            <a:ext cx="7577666" cy="4460501"/>
          </a:xfrm>
          <a:prstGeom prst="rect">
            <a:avLst/>
          </a:prstGeom>
        </p:spPr>
      </p:pic>
      <p:sp>
        <p:nvSpPr>
          <p:cNvPr id="6" name="Ovale 5"/>
          <p:cNvSpPr/>
          <p:nvPr/>
        </p:nvSpPr>
        <p:spPr bwMode="auto">
          <a:xfrm>
            <a:off x="4599940" y="2478088"/>
            <a:ext cx="258866" cy="311944"/>
          </a:xfrm>
          <a:prstGeom prst="ellipse">
            <a:avLst/>
          </a:prstGeom>
          <a:noFill/>
          <a:ln w="5715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Ovale 6"/>
          <p:cNvSpPr/>
          <p:nvPr/>
        </p:nvSpPr>
        <p:spPr bwMode="auto">
          <a:xfrm>
            <a:off x="5695527" y="3040698"/>
            <a:ext cx="258866" cy="311944"/>
          </a:xfrm>
          <a:prstGeom prst="ellipse">
            <a:avLst/>
          </a:prstGeom>
          <a:noFill/>
          <a:ln w="5715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Ovale 7"/>
          <p:cNvSpPr/>
          <p:nvPr/>
        </p:nvSpPr>
        <p:spPr bwMode="auto">
          <a:xfrm>
            <a:off x="6333067" y="2958148"/>
            <a:ext cx="258866" cy="311944"/>
          </a:xfrm>
          <a:prstGeom prst="ellipse">
            <a:avLst/>
          </a:prstGeom>
          <a:noFill/>
          <a:ln w="57150"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Parentesi graffa chiusa 8"/>
          <p:cNvSpPr/>
          <p:nvPr/>
        </p:nvSpPr>
        <p:spPr bwMode="auto">
          <a:xfrm>
            <a:off x="8051803" y="2680546"/>
            <a:ext cx="430107" cy="876300"/>
          </a:xfrm>
          <a:prstGeom prst="rightBrac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 name="CasellaDiTesto 9"/>
          <p:cNvSpPr txBox="1"/>
          <p:nvPr/>
        </p:nvSpPr>
        <p:spPr>
          <a:xfrm>
            <a:off x="8212664" y="2650066"/>
            <a:ext cx="863600" cy="923330"/>
          </a:xfrm>
          <a:prstGeom prst="rect">
            <a:avLst/>
          </a:prstGeom>
          <a:noFill/>
        </p:spPr>
        <p:txBody>
          <a:bodyPr wrap="square" rtlCol="0">
            <a:spAutoFit/>
          </a:bodyPr>
          <a:lstStyle/>
          <a:p>
            <a:pPr algn="r"/>
            <a:r>
              <a:rPr lang="en-GB" b="1" dirty="0" smtClean="0">
                <a:solidFill>
                  <a:schemeClr val="bg1"/>
                </a:solidFill>
                <a:latin typeface="Calibri" pitchFamily="34" charset="0"/>
              </a:rPr>
              <a:t>Amph out range</a:t>
            </a:r>
            <a:endParaRPr lang="en-GB" b="1" dirty="0">
              <a:solidFill>
                <a:schemeClr val="bg1"/>
              </a:solidFill>
              <a:latin typeface="Calibri" pitchFamily="34" charset="0"/>
            </a:endParaRPr>
          </a:p>
        </p:txBody>
      </p:sp>
      <p:sp>
        <p:nvSpPr>
          <p:cNvPr id="12" name="Text Box 5"/>
          <p:cNvSpPr txBox="1">
            <a:spLocks noChangeArrowheads="1"/>
          </p:cNvSpPr>
          <p:nvPr/>
        </p:nvSpPr>
        <p:spPr bwMode="auto">
          <a:xfrm>
            <a:off x="5588000" y="6291714"/>
            <a:ext cx="3492500" cy="307777"/>
          </a:xfrm>
          <a:prstGeom prst="rect">
            <a:avLst/>
          </a:prstGeom>
          <a:noFill/>
          <a:ln w="9525" algn="ctr">
            <a:noFill/>
            <a:miter lim="800000"/>
            <a:headEnd/>
            <a:tailEnd/>
          </a:ln>
          <a:effectLst/>
        </p:spPr>
        <p:txBody>
          <a:bodyPr wrap="square">
            <a:spAutoFit/>
          </a:bodyPr>
          <a:lstStyle/>
          <a:p>
            <a:pPr algn="r">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Zheng, 2019 (</a:t>
            </a:r>
            <a:r>
              <a:rPr lang="en-GB" sz="1400" dirty="0" err="1" smtClean="0">
                <a:solidFill>
                  <a:schemeClr val="bg1"/>
                </a:solidFill>
                <a:effectLst>
                  <a:outerShdw blurRad="38100" dist="38100" dir="2700000" algn="tl">
                    <a:srgbClr val="000000"/>
                  </a:outerShdw>
                </a:effectLst>
                <a:latin typeface="Calibri" pitchFamily="34" charset="0"/>
              </a:rPr>
              <a:t>Geosci</a:t>
            </a:r>
            <a:r>
              <a:rPr lang="en-GB" sz="1400" dirty="0" smtClean="0">
                <a:solidFill>
                  <a:schemeClr val="bg1"/>
                </a:solidFill>
                <a:effectLst>
                  <a:outerShdw blurRad="38100" dist="38100" dir="2700000" algn="tl">
                    <a:srgbClr val="000000"/>
                  </a:outerShdw>
                </a:effectLst>
                <a:latin typeface="Calibri" pitchFamily="34" charset="0"/>
              </a:rPr>
              <a:t>. </a:t>
            </a:r>
            <a:r>
              <a:rPr lang="en-GB" sz="1400" dirty="0" smtClean="0">
                <a:solidFill>
                  <a:schemeClr val="bg1"/>
                </a:solidFill>
                <a:effectLst>
                  <a:outerShdw blurRad="38100" dist="38100" dir="2700000" algn="tl">
                    <a:srgbClr val="000000"/>
                  </a:outerShdw>
                </a:effectLst>
                <a:latin typeface="Calibri" pitchFamily="34" charset="0"/>
              </a:rPr>
              <a:t>Front., </a:t>
            </a:r>
            <a:r>
              <a:rPr lang="en-GB" sz="1400" dirty="0" smtClean="0">
                <a:solidFill>
                  <a:schemeClr val="bg1"/>
                </a:solidFill>
                <a:effectLst/>
                <a:latin typeface="Calibri" pitchFamily="34" charset="0"/>
              </a:rPr>
              <a:t>10</a:t>
            </a:r>
            <a:r>
              <a:rPr lang="en-GB" sz="1400" dirty="0">
                <a:solidFill>
                  <a:schemeClr val="bg1"/>
                </a:solidFill>
                <a:effectLst/>
                <a:latin typeface="Calibri" pitchFamily="34" charset="0"/>
              </a:rPr>
              <a:t>, 1223-1254</a:t>
            </a:r>
            <a:r>
              <a:rPr lang="en-GB" sz="1400" dirty="0" smtClean="0">
                <a:solidFill>
                  <a:schemeClr val="bg1"/>
                </a:solidFill>
                <a:effectLst>
                  <a:outerShdw blurRad="38100" dist="38100" dir="2700000" algn="tl">
                    <a:srgbClr val="000000"/>
                  </a:outerShdw>
                </a:effectLst>
                <a:latin typeface="Calibri" pitchFamily="34" charset="0"/>
              </a:rPr>
              <a:t>)</a:t>
            </a:r>
            <a:endParaRPr lang="en-GB" sz="1400" dirty="0">
              <a:solidFill>
                <a:schemeClr val="bg1"/>
              </a:solidFill>
              <a:effectLst>
                <a:outerShdw blurRad="38100" dist="38100" dir="2700000" algn="tl">
                  <a:srgbClr val="000000"/>
                </a:outerShdw>
              </a:effectLst>
              <a:latin typeface="Calibri" pitchFamily="34" charset="0"/>
            </a:endParaRPr>
          </a:p>
        </p:txBody>
      </p:sp>
    </p:spTree>
    <p:extLst>
      <p:ext uri="{BB962C8B-B14F-4D97-AF65-F5344CB8AC3E}">
        <p14:creationId xmlns:p14="http://schemas.microsoft.com/office/powerpoint/2010/main" val="3391610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Text Box 2"/>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pic>
        <p:nvPicPr>
          <p:cNvPr id="5" name="Immagine 4"/>
          <p:cNvPicPr>
            <a:picLocks noChangeAspect="1"/>
          </p:cNvPicPr>
          <p:nvPr/>
        </p:nvPicPr>
        <p:blipFill>
          <a:blip r:embed="rId3" cstate="print"/>
          <a:stretch>
            <a:fillRect/>
          </a:stretch>
        </p:blipFill>
        <p:spPr>
          <a:xfrm>
            <a:off x="2162629" y="1797018"/>
            <a:ext cx="6981371" cy="5060981"/>
          </a:xfrm>
          <a:prstGeom prst="rect">
            <a:avLst/>
          </a:prstGeom>
        </p:spPr>
      </p:pic>
      <p:sp>
        <p:nvSpPr>
          <p:cNvPr id="50"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dirty="0" smtClean="0">
                <a:solidFill>
                  <a:schemeClr val="bg1"/>
                </a:solidFill>
                <a:effectLst>
                  <a:outerShdw blurRad="38100" dist="38100" dir="2700000" algn="tl">
                    <a:srgbClr val="000000"/>
                  </a:outerShdw>
                </a:effectLst>
                <a:latin typeface="Calibri" pitchFamily="34" charset="0"/>
              </a:rPr>
              <a:t>What type of magmas are produced?</a:t>
            </a:r>
            <a:endParaRPr lang="en-GB" sz="3200" i="1" dirty="0">
              <a:solidFill>
                <a:schemeClr val="bg1"/>
              </a:solidFill>
              <a:effectLst>
                <a:outerShdw blurRad="38100" dist="38100" dir="2700000" algn="tl">
                  <a:srgbClr val="000000"/>
                </a:outerShdw>
              </a:effectLst>
              <a:latin typeface="Calibri" pitchFamily="34" charset="0"/>
            </a:endParaRPr>
          </a:p>
        </p:txBody>
      </p:sp>
      <p:sp>
        <p:nvSpPr>
          <p:cNvPr id="6" name="CasellaDiTesto 5"/>
          <p:cNvSpPr txBox="1"/>
          <p:nvPr/>
        </p:nvSpPr>
        <p:spPr>
          <a:xfrm>
            <a:off x="2162629" y="889640"/>
            <a:ext cx="6981371" cy="954107"/>
          </a:xfrm>
          <a:prstGeom prst="rect">
            <a:avLst/>
          </a:prstGeom>
          <a:noFill/>
        </p:spPr>
        <p:txBody>
          <a:bodyPr wrap="square" rtlCol="0">
            <a:spAutoFit/>
          </a:bodyPr>
          <a:lstStyle/>
          <a:p>
            <a:pPr algn="ctr"/>
            <a:r>
              <a:rPr lang="en-US" sz="2800" b="1" dirty="0">
                <a:solidFill>
                  <a:schemeClr val="bg1"/>
                </a:solidFill>
                <a:latin typeface="Calibri" panose="020F0502020204030204" pitchFamily="34" charset="0"/>
                <a:cs typeface="Calibri" panose="020F0502020204030204" pitchFamily="34" charset="0"/>
              </a:rPr>
              <a:t>Fluid/solid partition coefficients for MORB-water systems at mantle </a:t>
            </a:r>
            <a:r>
              <a:rPr lang="en-US" sz="2800" b="1" dirty="0" smtClean="0">
                <a:solidFill>
                  <a:schemeClr val="bg1"/>
                </a:solidFill>
                <a:latin typeface="Calibri" panose="020F0502020204030204" pitchFamily="34" charset="0"/>
                <a:cs typeface="Calibri" panose="020F0502020204030204" pitchFamily="34" charset="0"/>
              </a:rPr>
              <a:t>conditions.</a:t>
            </a:r>
            <a:endParaRPr lang="it-IT" sz="2800" b="1" dirty="0">
              <a:solidFill>
                <a:schemeClr val="bg1"/>
              </a:solidFill>
              <a:latin typeface="Calibri" panose="020F0502020204030204" pitchFamily="34" charset="0"/>
              <a:cs typeface="Calibri" panose="020F0502020204030204" pitchFamily="34" charset="0"/>
            </a:endParaRPr>
          </a:p>
        </p:txBody>
      </p:sp>
      <p:sp>
        <p:nvSpPr>
          <p:cNvPr id="7" name="Parentesi graffa aperta 6"/>
          <p:cNvSpPr/>
          <p:nvPr/>
        </p:nvSpPr>
        <p:spPr bwMode="auto">
          <a:xfrm>
            <a:off x="1908414" y="2017490"/>
            <a:ext cx="216221" cy="2278285"/>
          </a:xfrm>
          <a:prstGeom prst="leftBrac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3" name="CasellaDiTesto 52"/>
          <p:cNvSpPr txBox="1"/>
          <p:nvPr/>
        </p:nvSpPr>
        <p:spPr>
          <a:xfrm>
            <a:off x="0" y="2035845"/>
            <a:ext cx="2038723" cy="1015663"/>
          </a:xfrm>
          <a:prstGeom prst="rect">
            <a:avLst/>
          </a:prstGeom>
          <a:noFill/>
        </p:spPr>
        <p:txBody>
          <a:bodyPr wrap="square" rtlCol="0">
            <a:spAutoFit/>
          </a:bodyPr>
          <a:lstStyle/>
          <a:p>
            <a:pPr algn="ctr">
              <a:lnSpc>
                <a:spcPts val="2400"/>
              </a:lnSpc>
            </a:pPr>
            <a:r>
              <a:rPr lang="en-US" sz="2000" b="1" dirty="0" smtClean="0">
                <a:solidFill>
                  <a:schemeClr val="bg1"/>
                </a:solidFill>
                <a:latin typeface="Calibri" panose="020F0502020204030204" pitchFamily="34" charset="0"/>
                <a:cs typeface="Calibri" panose="020F0502020204030204" pitchFamily="34" charset="0"/>
              </a:rPr>
              <a:t>Elements compatible in fluids/melts</a:t>
            </a:r>
            <a:endParaRPr lang="it-IT" sz="2000" b="1" dirty="0">
              <a:solidFill>
                <a:schemeClr val="bg1"/>
              </a:solidFill>
              <a:latin typeface="Calibri" panose="020F0502020204030204" pitchFamily="34" charset="0"/>
              <a:cs typeface="Calibri" panose="020F0502020204030204" pitchFamily="34" charset="0"/>
            </a:endParaRPr>
          </a:p>
        </p:txBody>
      </p:sp>
      <p:sp>
        <p:nvSpPr>
          <p:cNvPr id="54" name="Parentesi graffa aperta 53"/>
          <p:cNvSpPr/>
          <p:nvPr/>
        </p:nvSpPr>
        <p:spPr bwMode="auto">
          <a:xfrm>
            <a:off x="1908414" y="4330384"/>
            <a:ext cx="216221" cy="2278285"/>
          </a:xfrm>
          <a:prstGeom prst="leftBrac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55" name="CasellaDiTesto 54"/>
          <p:cNvSpPr txBox="1"/>
          <p:nvPr/>
        </p:nvSpPr>
        <p:spPr>
          <a:xfrm>
            <a:off x="0" y="4362186"/>
            <a:ext cx="2038723" cy="1015663"/>
          </a:xfrm>
          <a:prstGeom prst="rect">
            <a:avLst/>
          </a:prstGeom>
          <a:noFill/>
        </p:spPr>
        <p:txBody>
          <a:bodyPr wrap="square" rtlCol="0">
            <a:spAutoFit/>
          </a:bodyPr>
          <a:lstStyle/>
          <a:p>
            <a:pPr algn="ctr">
              <a:lnSpc>
                <a:spcPts val="2400"/>
              </a:lnSpc>
            </a:pPr>
            <a:r>
              <a:rPr lang="en-US" sz="2000" b="1" dirty="0" smtClean="0">
                <a:solidFill>
                  <a:schemeClr val="bg1"/>
                </a:solidFill>
                <a:latin typeface="Calibri" panose="020F0502020204030204" pitchFamily="34" charset="0"/>
                <a:cs typeface="Calibri" panose="020F0502020204030204" pitchFamily="34" charset="0"/>
              </a:rPr>
              <a:t>Elements incompatible in fluids/melts</a:t>
            </a:r>
            <a:endParaRPr lang="it-IT" sz="2000" b="1" dirty="0">
              <a:solidFill>
                <a:schemeClr val="bg1"/>
              </a:solidFill>
              <a:latin typeface="Calibri" panose="020F0502020204030204" pitchFamily="34" charset="0"/>
              <a:cs typeface="Calibri" panose="020F0502020204030204" pitchFamily="34" charset="0"/>
            </a:endParaRPr>
          </a:p>
        </p:txBody>
      </p:sp>
      <p:sp>
        <p:nvSpPr>
          <p:cNvPr id="56" name="CasellaDiTesto 55"/>
          <p:cNvSpPr txBox="1"/>
          <p:nvPr/>
        </p:nvSpPr>
        <p:spPr>
          <a:xfrm>
            <a:off x="0" y="3156632"/>
            <a:ext cx="2038723" cy="1015663"/>
          </a:xfrm>
          <a:prstGeom prst="rect">
            <a:avLst/>
          </a:prstGeom>
          <a:noFill/>
        </p:spPr>
        <p:txBody>
          <a:bodyPr wrap="square" rtlCol="0">
            <a:spAutoFit/>
          </a:bodyPr>
          <a:lstStyle/>
          <a:p>
            <a:pPr algn="ctr">
              <a:lnSpc>
                <a:spcPts val="2400"/>
              </a:lnSpc>
            </a:pPr>
            <a:r>
              <a:rPr lang="en-US" sz="2000" b="1" dirty="0" smtClean="0">
                <a:solidFill>
                  <a:srgbClr val="FFFF00"/>
                </a:solidFill>
                <a:latin typeface="Calibri" panose="020F0502020204030204" pitchFamily="34" charset="0"/>
                <a:cs typeface="Calibri" panose="020F0502020204030204" pitchFamily="34" charset="0"/>
              </a:rPr>
              <a:t>(Transferred to the mantle wedge)</a:t>
            </a:r>
            <a:endParaRPr lang="it-IT" sz="2000" b="1" dirty="0">
              <a:solidFill>
                <a:srgbClr val="FFFF00"/>
              </a:solidFill>
              <a:latin typeface="Calibri" panose="020F0502020204030204" pitchFamily="34" charset="0"/>
              <a:cs typeface="Calibri" panose="020F0502020204030204" pitchFamily="34" charset="0"/>
            </a:endParaRPr>
          </a:p>
        </p:txBody>
      </p:sp>
      <p:sp>
        <p:nvSpPr>
          <p:cNvPr id="57" name="CasellaDiTesto 56"/>
          <p:cNvSpPr txBox="1"/>
          <p:nvPr/>
        </p:nvSpPr>
        <p:spPr>
          <a:xfrm>
            <a:off x="0" y="5511500"/>
            <a:ext cx="2038723" cy="707886"/>
          </a:xfrm>
          <a:prstGeom prst="rect">
            <a:avLst/>
          </a:prstGeom>
          <a:noFill/>
        </p:spPr>
        <p:txBody>
          <a:bodyPr wrap="square" rtlCol="0">
            <a:spAutoFit/>
          </a:bodyPr>
          <a:lstStyle/>
          <a:p>
            <a:pPr algn="ctr">
              <a:lnSpc>
                <a:spcPts val="2400"/>
              </a:lnSpc>
            </a:pPr>
            <a:r>
              <a:rPr lang="en-US" sz="2000" b="1" dirty="0" smtClean="0">
                <a:solidFill>
                  <a:srgbClr val="FFFF00"/>
                </a:solidFill>
                <a:latin typeface="Calibri" panose="020F0502020204030204" pitchFamily="34" charset="0"/>
                <a:cs typeface="Calibri" panose="020F0502020204030204" pitchFamily="34" charset="0"/>
              </a:rPr>
              <a:t>(Remain in the solid residuum)</a:t>
            </a:r>
            <a:endParaRPr lang="it-IT" sz="2000" b="1" dirty="0">
              <a:solidFill>
                <a:srgbClr val="FFFF00"/>
              </a:solidFill>
              <a:latin typeface="Calibri" panose="020F0502020204030204" pitchFamily="34" charset="0"/>
              <a:cs typeface="Calibri" panose="020F0502020204030204" pitchFamily="34" charset="0"/>
            </a:endParaRPr>
          </a:p>
        </p:txBody>
      </p:sp>
      <p:sp>
        <p:nvSpPr>
          <p:cNvPr id="13" name="Text Box 5"/>
          <p:cNvSpPr txBox="1">
            <a:spLocks noChangeArrowheads="1"/>
          </p:cNvSpPr>
          <p:nvPr/>
        </p:nvSpPr>
        <p:spPr bwMode="auto">
          <a:xfrm>
            <a:off x="2870200" y="5448000"/>
            <a:ext cx="2235200" cy="523220"/>
          </a:xfrm>
          <a:prstGeom prst="rect">
            <a:avLst/>
          </a:prstGeom>
          <a:noFill/>
          <a:ln w="9525" algn="ctr">
            <a:noFill/>
            <a:miter lim="800000"/>
            <a:headEnd/>
            <a:tailEnd/>
          </a:ln>
          <a:effectLst/>
        </p:spPr>
        <p:txBody>
          <a:bodyPr wrap="square">
            <a:spAutoFit/>
          </a:bodyPr>
          <a:lstStyle/>
          <a:p>
            <a:pPr algn="ctr">
              <a:spcBef>
                <a:spcPct val="50000"/>
              </a:spcBef>
              <a:defRPr/>
            </a:pPr>
            <a:r>
              <a:rPr lang="en-GB" sz="1400" dirty="0" smtClean="0">
                <a:solidFill>
                  <a:schemeClr val="tx1"/>
                </a:solidFill>
                <a:effectLst/>
                <a:latin typeface="Calibri" pitchFamily="34" charset="0"/>
              </a:rPr>
              <a:t>Zheng, 2019 (</a:t>
            </a:r>
            <a:r>
              <a:rPr lang="en-GB" sz="1400" dirty="0" err="1" smtClean="0">
                <a:solidFill>
                  <a:schemeClr val="tx1"/>
                </a:solidFill>
                <a:effectLst/>
                <a:latin typeface="Calibri" pitchFamily="34" charset="0"/>
              </a:rPr>
              <a:t>Geosci</a:t>
            </a:r>
            <a:r>
              <a:rPr lang="en-GB" sz="1400" dirty="0" smtClean="0">
                <a:solidFill>
                  <a:schemeClr val="tx1"/>
                </a:solidFill>
                <a:effectLst/>
                <a:latin typeface="Calibri" pitchFamily="34" charset="0"/>
              </a:rPr>
              <a:t>. </a:t>
            </a:r>
            <a:r>
              <a:rPr lang="en-GB" sz="1400" dirty="0" smtClean="0">
                <a:solidFill>
                  <a:schemeClr val="tx1"/>
                </a:solidFill>
                <a:effectLst/>
                <a:latin typeface="Calibri" pitchFamily="34" charset="0"/>
              </a:rPr>
              <a:t>Front., 10</a:t>
            </a:r>
            <a:r>
              <a:rPr lang="en-GB" sz="1400" dirty="0">
                <a:solidFill>
                  <a:schemeClr val="tx1"/>
                </a:solidFill>
                <a:effectLst/>
                <a:latin typeface="Calibri" pitchFamily="34" charset="0"/>
              </a:rPr>
              <a:t>, 1223-1254</a:t>
            </a:r>
            <a:r>
              <a:rPr lang="en-GB" sz="1400" dirty="0" smtClean="0">
                <a:solidFill>
                  <a:schemeClr val="tx1"/>
                </a:solidFill>
                <a:effectLst/>
                <a:latin typeface="Calibri" pitchFamily="34" charset="0"/>
              </a:rPr>
              <a:t>)</a:t>
            </a:r>
            <a:endParaRPr lang="en-GB" sz="1400" dirty="0">
              <a:solidFill>
                <a:schemeClr val="tx1"/>
              </a:solidFill>
              <a:effectLst/>
              <a:latin typeface="Calibri" pitchFamily="34" charset="0"/>
            </a:endParaRPr>
          </a:p>
        </p:txBody>
      </p:sp>
    </p:spTree>
    <p:extLst>
      <p:ext uri="{BB962C8B-B14F-4D97-AF65-F5344CB8AC3E}">
        <p14:creationId xmlns:p14="http://schemas.microsoft.com/office/powerpoint/2010/main" val="219428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left)">
                                      <p:cBhvr>
                                        <p:cTn id="25" dur="500"/>
                                        <p:tgtEl>
                                          <p:spTgt spid="5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50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53" grpId="0"/>
      <p:bldP spid="54" grpId="0" animBg="1"/>
      <p:bldP spid="55" grpId="0"/>
      <p:bldP spid="56" grpId="0"/>
      <p:bldP spid="5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stretch>
            <a:fillRect/>
          </a:stretch>
        </p:blipFill>
        <p:spPr>
          <a:xfrm>
            <a:off x="1016648" y="2186783"/>
            <a:ext cx="7140387" cy="4462863"/>
          </a:xfrm>
          <a:prstGeom prst="rect">
            <a:avLst/>
          </a:prstGeom>
        </p:spPr>
      </p:pic>
      <p:sp>
        <p:nvSpPr>
          <p:cNvPr id="6" name="Freccia a destra 5"/>
          <p:cNvSpPr/>
          <p:nvPr/>
        </p:nvSpPr>
        <p:spPr bwMode="auto">
          <a:xfrm flipH="1">
            <a:off x="1616536" y="2462829"/>
            <a:ext cx="952499" cy="152400"/>
          </a:xfrm>
          <a:prstGeom prst="rightArrow">
            <a:avLst>
              <a:gd name="adj1" fmla="val 50000"/>
              <a:gd name="adj2" fmla="val 102083"/>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1" name="Freccia a destra 10"/>
          <p:cNvSpPr/>
          <p:nvPr/>
        </p:nvSpPr>
        <p:spPr bwMode="auto">
          <a:xfrm flipH="1">
            <a:off x="1616536" y="3897929"/>
            <a:ext cx="952499" cy="152400"/>
          </a:xfrm>
          <a:prstGeom prst="rightArrow">
            <a:avLst>
              <a:gd name="adj1" fmla="val 50000"/>
              <a:gd name="adj2" fmla="val 102083"/>
            </a:avLst>
          </a:prstGeom>
          <a:solidFill>
            <a:srgbClr val="FFFF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dirty="0" smtClean="0">
                <a:solidFill>
                  <a:schemeClr val="bg1"/>
                </a:solidFill>
                <a:effectLst>
                  <a:outerShdw blurRad="38100" dist="38100" dir="2700000" algn="tl">
                    <a:srgbClr val="000000"/>
                  </a:outerShdw>
                </a:effectLst>
                <a:latin typeface="Calibri" pitchFamily="34" charset="0"/>
              </a:rPr>
              <a:t>What type of magmas are produced?</a:t>
            </a:r>
            <a:endParaRPr lang="en-GB" sz="3200" i="1" dirty="0">
              <a:solidFill>
                <a:schemeClr val="bg1"/>
              </a:solidFill>
              <a:effectLst>
                <a:outerShdw blurRad="38100" dist="38100" dir="2700000" algn="tl">
                  <a:srgbClr val="000000"/>
                </a:outerShdw>
              </a:effectLst>
              <a:latin typeface="Calibri" pitchFamily="34" charset="0"/>
            </a:endParaRPr>
          </a:p>
        </p:txBody>
      </p:sp>
      <p:sp>
        <p:nvSpPr>
          <p:cNvPr id="4" name="CasellaDiTesto 3"/>
          <p:cNvSpPr txBox="1"/>
          <p:nvPr/>
        </p:nvSpPr>
        <p:spPr>
          <a:xfrm>
            <a:off x="986967" y="957944"/>
            <a:ext cx="7170068" cy="1200329"/>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A prominent difference in trace element composition </a:t>
            </a:r>
            <a:r>
              <a:rPr lang="en-US" sz="2400" dirty="0" smtClean="0">
                <a:solidFill>
                  <a:schemeClr val="bg1"/>
                </a:solidFill>
                <a:latin typeface="Calibri" panose="020F0502020204030204" pitchFamily="34" charset="0"/>
                <a:cs typeface="Calibri" panose="020F0502020204030204" pitchFamily="34" charset="0"/>
              </a:rPr>
              <a:t>between IAB </a:t>
            </a:r>
            <a:r>
              <a:rPr lang="en-US" sz="2400" dirty="0">
                <a:solidFill>
                  <a:schemeClr val="bg1"/>
                </a:solidFill>
                <a:latin typeface="Calibri" panose="020F0502020204030204" pitchFamily="34" charset="0"/>
                <a:cs typeface="Calibri" panose="020F0502020204030204" pitchFamily="34" charset="0"/>
              </a:rPr>
              <a:t>and OIB is the abundance of Nb and Ta in the primitive </a:t>
            </a:r>
            <a:r>
              <a:rPr lang="en-US" sz="2400" dirty="0" smtClean="0">
                <a:solidFill>
                  <a:schemeClr val="bg1"/>
                </a:solidFill>
                <a:latin typeface="Calibri" panose="020F0502020204030204" pitchFamily="34" charset="0"/>
                <a:cs typeface="Calibri" panose="020F0502020204030204" pitchFamily="34" charset="0"/>
              </a:rPr>
              <a:t>mantle-normalized </a:t>
            </a:r>
            <a:r>
              <a:rPr lang="it-IT" sz="2400" dirty="0" err="1" smtClean="0">
                <a:solidFill>
                  <a:schemeClr val="bg1"/>
                </a:solidFill>
                <a:latin typeface="Calibri" panose="020F0502020204030204" pitchFamily="34" charset="0"/>
                <a:cs typeface="Calibri" panose="020F0502020204030204" pitchFamily="34" charset="0"/>
              </a:rPr>
              <a:t>diagram</a:t>
            </a:r>
            <a:r>
              <a:rPr lang="it-IT" sz="2400" dirty="0" smtClean="0">
                <a:solidFill>
                  <a:schemeClr val="bg1"/>
                </a:solidFill>
                <a:latin typeface="Calibri" panose="020F0502020204030204" pitchFamily="34" charset="0"/>
                <a:cs typeface="Calibri" panose="020F0502020204030204" pitchFamily="34" charset="0"/>
              </a:rPr>
              <a:t>.</a:t>
            </a:r>
            <a:endParaRPr lang="it-IT" sz="2400" dirty="0">
              <a:solidFill>
                <a:schemeClr val="bg1"/>
              </a:solidFill>
              <a:latin typeface="Calibri" panose="020F0502020204030204" pitchFamily="34" charset="0"/>
              <a:cs typeface="Calibri" panose="020F0502020204030204" pitchFamily="34" charset="0"/>
            </a:endParaRPr>
          </a:p>
        </p:txBody>
      </p:sp>
      <p:sp>
        <p:nvSpPr>
          <p:cNvPr id="5" name="Rettangolo arrotondato 4"/>
          <p:cNvSpPr/>
          <p:nvPr/>
        </p:nvSpPr>
        <p:spPr bwMode="auto">
          <a:xfrm>
            <a:off x="2569036" y="2393950"/>
            <a:ext cx="406400" cy="273050"/>
          </a:xfrm>
          <a:prstGeom prst="roundRect">
            <a:avLst/>
          </a:prstGeom>
          <a:noFill/>
          <a:ln w="28575"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 name="Rettangolo arrotondato 8"/>
          <p:cNvSpPr/>
          <p:nvPr/>
        </p:nvSpPr>
        <p:spPr bwMode="auto">
          <a:xfrm>
            <a:off x="2569036" y="2392979"/>
            <a:ext cx="406400" cy="273050"/>
          </a:xfrm>
          <a:prstGeom prst="roundRect">
            <a:avLst/>
          </a:prstGeom>
          <a:noFill/>
          <a:ln w="28575"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CasellaDiTesto 6"/>
          <p:cNvSpPr txBox="1"/>
          <p:nvPr/>
        </p:nvSpPr>
        <p:spPr>
          <a:xfrm>
            <a:off x="973779" y="2377095"/>
            <a:ext cx="696727" cy="307777"/>
          </a:xfrm>
          <a:prstGeom prst="rect">
            <a:avLst/>
          </a:prstGeom>
          <a:noFill/>
        </p:spPr>
        <p:txBody>
          <a:bodyPr wrap="square" rtlCol="0">
            <a:spAutoFit/>
          </a:bodyPr>
          <a:lstStyle/>
          <a:p>
            <a:r>
              <a:rPr lang="it-IT" sz="1400" i="1" dirty="0" smtClean="0">
                <a:solidFill>
                  <a:schemeClr val="tx1"/>
                </a:solidFill>
                <a:latin typeface="Calibri" panose="020F0502020204030204" pitchFamily="34" charset="0"/>
                <a:cs typeface="Calibri" panose="020F0502020204030204" pitchFamily="34" charset="0"/>
              </a:rPr>
              <a:t>~70-80</a:t>
            </a:r>
            <a:endParaRPr lang="it-IT" sz="1400" i="1" dirty="0">
              <a:solidFill>
                <a:schemeClr val="tx1"/>
              </a:solidFill>
              <a:latin typeface="Calibri" panose="020F0502020204030204" pitchFamily="34" charset="0"/>
              <a:cs typeface="Calibri" panose="020F0502020204030204" pitchFamily="34" charset="0"/>
            </a:endParaRPr>
          </a:p>
        </p:txBody>
      </p:sp>
      <p:sp>
        <p:nvSpPr>
          <p:cNvPr id="13" name="CasellaDiTesto 12"/>
          <p:cNvSpPr txBox="1"/>
          <p:nvPr/>
        </p:nvSpPr>
        <p:spPr>
          <a:xfrm>
            <a:off x="1078056" y="3821701"/>
            <a:ext cx="546730" cy="307777"/>
          </a:xfrm>
          <a:prstGeom prst="rect">
            <a:avLst/>
          </a:prstGeom>
          <a:noFill/>
        </p:spPr>
        <p:txBody>
          <a:bodyPr wrap="square" rtlCol="0">
            <a:spAutoFit/>
          </a:bodyPr>
          <a:lstStyle/>
          <a:p>
            <a:pPr algn="r"/>
            <a:r>
              <a:rPr lang="it-IT" sz="1400" i="1" dirty="0" smtClean="0">
                <a:solidFill>
                  <a:schemeClr val="tx1"/>
                </a:solidFill>
                <a:latin typeface="Calibri" panose="020F0502020204030204" pitchFamily="34" charset="0"/>
                <a:cs typeface="Calibri" panose="020F0502020204030204" pitchFamily="34" charset="0"/>
              </a:rPr>
              <a:t>~6-7</a:t>
            </a:r>
            <a:endParaRPr lang="it-IT" sz="1400" i="1" dirty="0">
              <a:solidFill>
                <a:schemeClr val="tx1"/>
              </a:solidFill>
              <a:latin typeface="Calibri" panose="020F0502020204030204" pitchFamily="34" charset="0"/>
              <a:cs typeface="Calibri" panose="020F0502020204030204" pitchFamily="34" charset="0"/>
            </a:endParaRPr>
          </a:p>
        </p:txBody>
      </p:sp>
      <p:sp>
        <p:nvSpPr>
          <p:cNvPr id="14" name="Text Box 5"/>
          <p:cNvSpPr txBox="1">
            <a:spLocks noChangeArrowheads="1"/>
          </p:cNvSpPr>
          <p:nvPr/>
        </p:nvSpPr>
        <p:spPr bwMode="auto">
          <a:xfrm>
            <a:off x="1616536" y="5852245"/>
            <a:ext cx="2316835" cy="523220"/>
          </a:xfrm>
          <a:prstGeom prst="rect">
            <a:avLst/>
          </a:prstGeom>
          <a:noFill/>
          <a:ln w="9525" algn="ctr">
            <a:noFill/>
            <a:miter lim="800000"/>
            <a:headEnd/>
            <a:tailEnd/>
          </a:ln>
          <a:effectLst/>
        </p:spPr>
        <p:txBody>
          <a:bodyPr wrap="square">
            <a:spAutoFit/>
          </a:bodyPr>
          <a:lstStyle/>
          <a:p>
            <a:pPr>
              <a:spcBef>
                <a:spcPct val="50000"/>
              </a:spcBef>
              <a:defRPr/>
            </a:pPr>
            <a:r>
              <a:rPr lang="en-GB" sz="1400" dirty="0" smtClean="0">
                <a:solidFill>
                  <a:schemeClr val="tx1"/>
                </a:solidFill>
                <a:effectLst/>
                <a:latin typeface="Calibri" pitchFamily="34" charset="0"/>
              </a:rPr>
              <a:t>Zheng, 2019 (</a:t>
            </a:r>
            <a:r>
              <a:rPr lang="en-GB" sz="1400" dirty="0" err="1" smtClean="0">
                <a:solidFill>
                  <a:schemeClr val="tx1"/>
                </a:solidFill>
                <a:effectLst/>
                <a:latin typeface="Calibri" pitchFamily="34" charset="0"/>
              </a:rPr>
              <a:t>Geosci</a:t>
            </a:r>
            <a:r>
              <a:rPr lang="en-GB" sz="1400" dirty="0" smtClean="0">
                <a:solidFill>
                  <a:schemeClr val="tx1"/>
                </a:solidFill>
                <a:effectLst/>
                <a:latin typeface="Calibri" pitchFamily="34" charset="0"/>
              </a:rPr>
              <a:t>. </a:t>
            </a:r>
            <a:r>
              <a:rPr lang="en-GB" sz="1400" dirty="0" smtClean="0">
                <a:solidFill>
                  <a:schemeClr val="tx1"/>
                </a:solidFill>
                <a:effectLst/>
                <a:latin typeface="Calibri" pitchFamily="34" charset="0"/>
              </a:rPr>
              <a:t>Front., 10</a:t>
            </a:r>
            <a:r>
              <a:rPr lang="en-GB" sz="1400" dirty="0">
                <a:solidFill>
                  <a:schemeClr val="tx1"/>
                </a:solidFill>
                <a:effectLst/>
                <a:latin typeface="Calibri" pitchFamily="34" charset="0"/>
              </a:rPr>
              <a:t>, 1223-1254</a:t>
            </a:r>
            <a:r>
              <a:rPr lang="en-GB" sz="1400" dirty="0" smtClean="0">
                <a:solidFill>
                  <a:schemeClr val="tx1"/>
                </a:solidFill>
                <a:effectLst/>
                <a:latin typeface="Calibri" pitchFamily="34" charset="0"/>
              </a:rPr>
              <a:t>)</a:t>
            </a:r>
            <a:endParaRPr lang="en-GB" sz="1400" dirty="0">
              <a:solidFill>
                <a:schemeClr val="tx1"/>
              </a:solidFill>
              <a:effectLst/>
              <a:latin typeface="Calibri" pitchFamily="34" charset="0"/>
            </a:endParaRPr>
          </a:p>
        </p:txBody>
      </p:sp>
    </p:spTree>
    <p:extLst>
      <p:ext uri="{BB962C8B-B14F-4D97-AF65-F5344CB8AC3E}">
        <p14:creationId xmlns:p14="http://schemas.microsoft.com/office/powerpoint/2010/main" val="95318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right)">
                                      <p:cBhvr>
                                        <p:cTn id="29" dur="500"/>
                                        <p:tgtEl>
                                          <p:spTgt spid="6"/>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5E-6 0 L 0.00018 0.21111 " pathEditMode="relative" rAng="0" ptsTypes="AA">
                                      <p:cBhvr>
                                        <p:cTn id="37" dur="2000" fill="hold"/>
                                        <p:tgtEl>
                                          <p:spTgt spid="9"/>
                                        </p:tgtEl>
                                        <p:attrNameLst>
                                          <p:attrName>ppt_x</p:attrName>
                                          <p:attrName>ppt_y</p:attrName>
                                        </p:attrNameLst>
                                      </p:cBhvr>
                                      <p:rCtr x="0" y="10556"/>
                                    </p:animMotion>
                                  </p:childTnLst>
                                </p:cTn>
                              </p:par>
                            </p:childTnLst>
                          </p:cTn>
                        </p:par>
                        <p:par>
                          <p:cTn id="38" fill="hold">
                            <p:stCondLst>
                              <p:cond delay="2000"/>
                            </p:stCondLst>
                            <p:childTnLst>
                              <p:par>
                                <p:cTn id="39" presetID="22" presetClass="entr" presetSubtype="2"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right)">
                                      <p:cBhvr>
                                        <p:cTn id="41" dur="500"/>
                                        <p:tgtEl>
                                          <p:spTgt spid="11"/>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4" grpId="0"/>
      <p:bldP spid="5" grpId="0" animBg="1"/>
      <p:bldP spid="9" grpId="0" animBg="1"/>
      <p:bldP spid="9" grpId="1" animBg="1"/>
      <p:bldP spid="7" grpId="0"/>
      <p:bldP spid="13" grpId="0"/>
      <p:bldP spid="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p:cNvSpPr txBox="1"/>
          <p:nvPr/>
        </p:nvSpPr>
        <p:spPr>
          <a:xfrm>
            <a:off x="420915" y="5389438"/>
            <a:ext cx="8302170" cy="733534"/>
          </a:xfrm>
          <a:prstGeom prst="rect">
            <a:avLst/>
          </a:prstGeom>
          <a:solidFill>
            <a:schemeClr val="tx1"/>
          </a:solidFill>
        </p:spPr>
        <p:txBody>
          <a:bodyPr wrap="square" rtlCol="0">
            <a:spAutoFit/>
          </a:bodyPr>
          <a:lstStyle/>
          <a:p>
            <a:pPr>
              <a:lnSpc>
                <a:spcPts val="2500"/>
              </a:lnSpc>
            </a:pPr>
            <a:r>
              <a:rPr lang="en-US" sz="2400" dirty="0" smtClean="0">
                <a:solidFill>
                  <a:schemeClr val="bg1"/>
                </a:solidFill>
                <a:latin typeface="Calibri" panose="020F0502020204030204" pitchFamily="34" charset="0"/>
                <a:cs typeface="Calibri" panose="020F0502020204030204" pitchFamily="34" charset="0"/>
              </a:rPr>
              <a:t>Aqueous </a:t>
            </a:r>
            <a:r>
              <a:rPr lang="en-US" sz="2400" dirty="0">
                <a:solidFill>
                  <a:schemeClr val="bg1"/>
                </a:solidFill>
                <a:latin typeface="Calibri" panose="020F0502020204030204" pitchFamily="34" charset="0"/>
                <a:cs typeface="Calibri" panose="020F0502020204030204" pitchFamily="34" charset="0"/>
              </a:rPr>
              <a:t>solutions </a:t>
            </a:r>
            <a:r>
              <a:rPr lang="en-US" sz="2400" dirty="0" smtClean="0">
                <a:solidFill>
                  <a:schemeClr val="bg1"/>
                </a:solidFill>
                <a:latin typeface="Calibri" panose="020F0502020204030204" pitchFamily="34" charset="0"/>
                <a:cs typeface="Calibri" panose="020F0502020204030204" pitchFamily="34" charset="0"/>
              </a:rPr>
              <a:t>produced by </a:t>
            </a:r>
            <a:r>
              <a:rPr lang="en-US" sz="2400" dirty="0">
                <a:solidFill>
                  <a:schemeClr val="bg1"/>
                </a:solidFill>
                <a:latin typeface="Calibri" panose="020F0502020204030204" pitchFamily="34" charset="0"/>
                <a:cs typeface="Calibri" panose="020F0502020204030204" pitchFamily="34" charset="0"/>
              </a:rPr>
              <a:t>metamorphic dehydration in the rutile stability field </a:t>
            </a:r>
            <a:r>
              <a:rPr lang="en-US" sz="2400" dirty="0" smtClean="0">
                <a:solidFill>
                  <a:schemeClr val="bg1"/>
                </a:solidFill>
                <a:latin typeface="Calibri" panose="020F0502020204030204" pitchFamily="34" charset="0"/>
                <a:cs typeface="Calibri" panose="020F0502020204030204" pitchFamily="34" charset="0"/>
              </a:rPr>
              <a:t>are depleted </a:t>
            </a:r>
            <a:r>
              <a:rPr lang="en-US" sz="2400" dirty="0">
                <a:solidFill>
                  <a:schemeClr val="bg1"/>
                </a:solidFill>
                <a:latin typeface="Calibri" panose="020F0502020204030204" pitchFamily="34" charset="0"/>
                <a:cs typeface="Calibri" panose="020F0502020204030204" pitchFamily="34" charset="0"/>
              </a:rPr>
              <a:t>in Nb and </a:t>
            </a:r>
            <a:r>
              <a:rPr lang="en-US" sz="2400" dirty="0" smtClean="0">
                <a:solidFill>
                  <a:schemeClr val="bg1"/>
                </a:solidFill>
                <a:latin typeface="Calibri" panose="020F0502020204030204" pitchFamily="34" charset="0"/>
                <a:cs typeface="Calibri" panose="020F0502020204030204" pitchFamily="34" charset="0"/>
              </a:rPr>
              <a:t>Ta (</a:t>
            </a:r>
            <a:r>
              <a:rPr lang="en-US" sz="2400" dirty="0" smtClean="0">
                <a:solidFill>
                  <a:schemeClr val="bg1"/>
                </a:solidFill>
                <a:latin typeface="Calibri"/>
                <a:cs typeface="Calibri" panose="020F0502020204030204" pitchFamily="34" charset="0"/>
              </a:rPr>
              <a:t>→</a:t>
            </a:r>
            <a:r>
              <a:rPr lang="en-US" sz="2400" dirty="0" smtClean="0">
                <a:solidFill>
                  <a:srgbClr val="FFFF00"/>
                </a:solidFill>
                <a:latin typeface="Calibri" panose="020F0502020204030204" pitchFamily="34" charset="0"/>
                <a:cs typeface="Calibri" panose="020F0502020204030204" pitchFamily="34" charset="0"/>
              </a:rPr>
              <a:t>IAB</a:t>
            </a:r>
            <a:r>
              <a:rPr lang="en-US" sz="2400" dirty="0" smtClean="0">
                <a:solidFill>
                  <a:schemeClr val="bg1"/>
                </a:solidFill>
                <a:latin typeface="Calibri" panose="020F0502020204030204" pitchFamily="34" charset="0"/>
                <a:cs typeface="Calibri" panose="020F0502020204030204" pitchFamily="34" charset="0"/>
              </a:rPr>
              <a:t>)</a:t>
            </a:r>
            <a:r>
              <a:rPr lang="it-IT" sz="2400" dirty="0" smtClean="0">
                <a:solidFill>
                  <a:schemeClr val="bg1"/>
                </a:solidFill>
                <a:latin typeface="Calibri" panose="020F0502020204030204" pitchFamily="34" charset="0"/>
                <a:cs typeface="Calibri" panose="020F0502020204030204" pitchFamily="34" charset="0"/>
              </a:rPr>
              <a:t>.</a:t>
            </a:r>
            <a:endParaRPr lang="it-IT" sz="2400" dirty="0">
              <a:solidFill>
                <a:schemeClr val="bg1"/>
              </a:solidFill>
              <a:latin typeface="Calibri" panose="020F0502020204030204" pitchFamily="34" charset="0"/>
              <a:cs typeface="Calibri" panose="020F0502020204030204" pitchFamily="34" charset="0"/>
            </a:endParaRPr>
          </a:p>
        </p:txBody>
      </p:sp>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dirty="0" smtClean="0">
                <a:solidFill>
                  <a:schemeClr val="bg1"/>
                </a:solidFill>
                <a:effectLst>
                  <a:outerShdw blurRad="38100" dist="38100" dir="2700000" algn="tl">
                    <a:srgbClr val="000000"/>
                  </a:outerShdw>
                </a:effectLst>
                <a:latin typeface="Calibri" pitchFamily="34" charset="0"/>
              </a:rPr>
              <a:t>What type of magmas are produced?</a:t>
            </a:r>
            <a:endParaRPr lang="en-GB" sz="3200" i="1" dirty="0">
              <a:solidFill>
                <a:schemeClr val="bg1"/>
              </a:solidFill>
              <a:effectLst>
                <a:outerShdw blurRad="38100" dist="38100" dir="2700000" algn="tl">
                  <a:srgbClr val="000000"/>
                </a:outerShdw>
              </a:effectLst>
              <a:latin typeface="Calibri" pitchFamily="34" charset="0"/>
            </a:endParaRPr>
          </a:p>
        </p:txBody>
      </p:sp>
      <p:sp>
        <p:nvSpPr>
          <p:cNvPr id="4" name="CasellaDiTesto 3"/>
          <p:cNvSpPr txBox="1"/>
          <p:nvPr/>
        </p:nvSpPr>
        <p:spPr>
          <a:xfrm>
            <a:off x="0" y="915308"/>
            <a:ext cx="9143999" cy="523220"/>
          </a:xfrm>
          <a:prstGeom prst="rect">
            <a:avLst/>
          </a:prstGeom>
          <a:noFill/>
        </p:spPr>
        <p:txBody>
          <a:bodyPr wrap="square" rtlCol="0">
            <a:spAutoFit/>
          </a:bodyPr>
          <a:lstStyle/>
          <a:p>
            <a:pPr algn="ctr"/>
            <a:r>
              <a:rPr lang="en-US" sz="2800" dirty="0">
                <a:solidFill>
                  <a:schemeClr val="bg1"/>
                </a:solidFill>
                <a:latin typeface="Calibri" panose="020F0502020204030204" pitchFamily="34" charset="0"/>
                <a:cs typeface="Calibri" panose="020F0502020204030204" pitchFamily="34" charset="0"/>
              </a:rPr>
              <a:t>Rutile </a:t>
            </a:r>
            <a:r>
              <a:rPr lang="en-US" sz="2800" dirty="0" smtClean="0">
                <a:solidFill>
                  <a:schemeClr val="bg1"/>
                </a:solidFill>
                <a:latin typeface="Calibri" panose="020F0502020204030204" pitchFamily="34" charset="0"/>
                <a:cs typeface="Calibri" panose="020F0502020204030204" pitchFamily="34" charset="0"/>
              </a:rPr>
              <a:t>is </a:t>
            </a:r>
            <a:r>
              <a:rPr lang="en-US" sz="2800" dirty="0">
                <a:solidFill>
                  <a:schemeClr val="bg1"/>
                </a:solidFill>
                <a:latin typeface="Calibri" panose="020F0502020204030204" pitchFamily="34" charset="0"/>
                <a:cs typeface="Calibri" panose="020F0502020204030204" pitchFamily="34" charset="0"/>
              </a:rPr>
              <a:t>a key host mineral for Nb and </a:t>
            </a:r>
            <a:r>
              <a:rPr lang="en-US" sz="2800" dirty="0" smtClean="0">
                <a:solidFill>
                  <a:schemeClr val="bg1"/>
                </a:solidFill>
                <a:latin typeface="Calibri" panose="020F0502020204030204" pitchFamily="34" charset="0"/>
                <a:cs typeface="Calibri" panose="020F0502020204030204" pitchFamily="34" charset="0"/>
              </a:rPr>
              <a:t>Ta.</a:t>
            </a:r>
            <a:endParaRPr lang="it-IT" sz="2000" dirty="0">
              <a:solidFill>
                <a:schemeClr val="bg1"/>
              </a:solidFill>
              <a:latin typeface="Calibri" panose="020F0502020204030204" pitchFamily="34" charset="0"/>
              <a:cs typeface="Calibri" panose="020F0502020204030204" pitchFamily="34" charset="0"/>
            </a:endParaRPr>
          </a:p>
        </p:txBody>
      </p:sp>
      <p:pic>
        <p:nvPicPr>
          <p:cNvPr id="3" name="Immagine 2"/>
          <p:cNvPicPr>
            <a:picLocks noChangeAspect="1"/>
          </p:cNvPicPr>
          <p:nvPr/>
        </p:nvPicPr>
        <p:blipFill rotWithShape="1">
          <a:blip r:embed="rId3" cstate="print"/>
          <a:srcRect b="6126"/>
          <a:stretch/>
        </p:blipFill>
        <p:spPr>
          <a:xfrm>
            <a:off x="952655" y="1410227"/>
            <a:ext cx="7238699" cy="3892716"/>
          </a:xfrm>
          <a:prstGeom prst="rect">
            <a:avLst/>
          </a:prstGeom>
        </p:spPr>
      </p:pic>
      <p:sp>
        <p:nvSpPr>
          <p:cNvPr id="9" name="CasellaDiTesto 8"/>
          <p:cNvSpPr txBox="1"/>
          <p:nvPr/>
        </p:nvSpPr>
        <p:spPr>
          <a:xfrm>
            <a:off x="420916" y="6127752"/>
            <a:ext cx="8302170" cy="733534"/>
          </a:xfrm>
          <a:prstGeom prst="rect">
            <a:avLst/>
          </a:prstGeom>
          <a:noFill/>
        </p:spPr>
        <p:txBody>
          <a:bodyPr wrap="square" rtlCol="0">
            <a:spAutoFit/>
          </a:bodyPr>
          <a:lstStyle/>
          <a:p>
            <a:pPr>
              <a:lnSpc>
                <a:spcPts val="2500"/>
              </a:lnSpc>
            </a:pPr>
            <a:r>
              <a:rPr lang="en-US" sz="2400" dirty="0" smtClean="0">
                <a:solidFill>
                  <a:schemeClr val="bg1"/>
                </a:solidFill>
                <a:latin typeface="Calibri" panose="020F0502020204030204" pitchFamily="34" charset="0"/>
                <a:cs typeface="Calibri" panose="020F0502020204030204" pitchFamily="34" charset="0"/>
              </a:rPr>
              <a:t>On the other hand, </a:t>
            </a:r>
            <a:r>
              <a:rPr lang="en-US" sz="2400" dirty="0">
                <a:solidFill>
                  <a:schemeClr val="bg1"/>
                </a:solidFill>
                <a:latin typeface="Calibri" panose="020F0502020204030204" pitchFamily="34" charset="0"/>
                <a:cs typeface="Calibri" panose="020F0502020204030204" pitchFamily="34" charset="0"/>
              </a:rPr>
              <a:t>the abundances of Nb and Ta </a:t>
            </a:r>
            <a:r>
              <a:rPr lang="en-US" sz="2400" dirty="0" smtClean="0">
                <a:solidFill>
                  <a:schemeClr val="bg1"/>
                </a:solidFill>
                <a:latin typeface="Calibri" panose="020F0502020204030204" pitchFamily="34" charset="0"/>
                <a:cs typeface="Calibri" panose="020F0502020204030204" pitchFamily="34" charset="0"/>
              </a:rPr>
              <a:t>are elevated </a:t>
            </a:r>
            <a:r>
              <a:rPr lang="en-US" sz="2400" dirty="0">
                <a:solidFill>
                  <a:schemeClr val="bg1"/>
                </a:solidFill>
                <a:latin typeface="Calibri" panose="020F0502020204030204" pitchFamily="34" charset="0"/>
                <a:cs typeface="Calibri" panose="020F0502020204030204" pitchFamily="34" charset="0"/>
              </a:rPr>
              <a:t>in hydrous melts or supercritical fluids if rutile </a:t>
            </a:r>
            <a:r>
              <a:rPr lang="en-US" sz="2400" dirty="0" smtClean="0">
                <a:solidFill>
                  <a:schemeClr val="bg1"/>
                </a:solidFill>
                <a:latin typeface="Calibri" panose="020F0502020204030204" pitchFamily="34" charset="0"/>
                <a:cs typeface="Calibri" panose="020F0502020204030204" pitchFamily="34" charset="0"/>
              </a:rPr>
              <a:t>breaks </a:t>
            </a:r>
            <a:r>
              <a:rPr lang="it-IT" sz="2400" dirty="0" smtClean="0">
                <a:solidFill>
                  <a:schemeClr val="bg1"/>
                </a:solidFill>
                <a:latin typeface="Calibri" panose="020F0502020204030204" pitchFamily="34" charset="0"/>
                <a:cs typeface="Calibri" panose="020F0502020204030204" pitchFamily="34" charset="0"/>
              </a:rPr>
              <a:t>down (</a:t>
            </a:r>
            <a:r>
              <a:rPr lang="it-IT" sz="2400" dirty="0" smtClean="0">
                <a:solidFill>
                  <a:schemeClr val="bg1"/>
                </a:solidFill>
                <a:latin typeface="Calibri"/>
                <a:cs typeface="Calibri" panose="020F0502020204030204" pitchFamily="34" charset="0"/>
              </a:rPr>
              <a:t>→</a:t>
            </a:r>
            <a:r>
              <a:rPr lang="it-IT" sz="2400" dirty="0" smtClean="0">
                <a:solidFill>
                  <a:srgbClr val="FFFF00"/>
                </a:solidFill>
                <a:latin typeface="Calibri" panose="020F0502020204030204" pitchFamily="34" charset="0"/>
                <a:cs typeface="Calibri" panose="020F0502020204030204" pitchFamily="34" charset="0"/>
              </a:rPr>
              <a:t>OIB</a:t>
            </a:r>
            <a:r>
              <a:rPr lang="it-IT" sz="2400" dirty="0" smtClean="0">
                <a:solidFill>
                  <a:schemeClr val="bg1"/>
                </a:solidFill>
                <a:latin typeface="Calibri" panose="020F0502020204030204" pitchFamily="34" charset="0"/>
                <a:cs typeface="Calibri" panose="020F0502020204030204" pitchFamily="34" charset="0"/>
              </a:rPr>
              <a:t>).</a:t>
            </a:r>
            <a:endParaRPr lang="it-IT" sz="2400" dirty="0">
              <a:solidFill>
                <a:schemeClr val="bg1"/>
              </a:solidFill>
              <a:latin typeface="Calibri" panose="020F0502020204030204" pitchFamily="34" charset="0"/>
              <a:cs typeface="Calibri" panose="020F0502020204030204" pitchFamily="34" charset="0"/>
            </a:endParaRPr>
          </a:p>
        </p:txBody>
      </p:sp>
      <p:sp>
        <p:nvSpPr>
          <p:cNvPr id="10" name="Text Box 5"/>
          <p:cNvSpPr txBox="1">
            <a:spLocks noChangeArrowheads="1"/>
          </p:cNvSpPr>
          <p:nvPr/>
        </p:nvSpPr>
        <p:spPr bwMode="auto">
          <a:xfrm>
            <a:off x="5863772" y="2504547"/>
            <a:ext cx="2206172" cy="523220"/>
          </a:xfrm>
          <a:prstGeom prst="rect">
            <a:avLst/>
          </a:prstGeom>
          <a:noFill/>
          <a:ln w="9525" algn="ctr">
            <a:noFill/>
            <a:miter lim="800000"/>
            <a:headEnd/>
            <a:tailEnd/>
          </a:ln>
          <a:effectLst/>
        </p:spPr>
        <p:txBody>
          <a:bodyPr wrap="square">
            <a:spAutoFit/>
          </a:bodyPr>
          <a:lstStyle/>
          <a:p>
            <a:pPr algn="ctr">
              <a:spcBef>
                <a:spcPct val="50000"/>
              </a:spcBef>
              <a:defRPr/>
            </a:pPr>
            <a:r>
              <a:rPr lang="en-GB" sz="1400" dirty="0" smtClean="0">
                <a:solidFill>
                  <a:schemeClr val="tx1"/>
                </a:solidFill>
                <a:effectLst/>
                <a:latin typeface="Calibri" pitchFamily="34" charset="0"/>
              </a:rPr>
              <a:t>Zheng, 2019 (</a:t>
            </a:r>
            <a:r>
              <a:rPr lang="en-GB" sz="1400" dirty="0" err="1" smtClean="0">
                <a:solidFill>
                  <a:schemeClr val="tx1"/>
                </a:solidFill>
                <a:effectLst/>
                <a:latin typeface="Calibri" pitchFamily="34" charset="0"/>
              </a:rPr>
              <a:t>Geosci</a:t>
            </a:r>
            <a:r>
              <a:rPr lang="en-GB" sz="1400" dirty="0" smtClean="0">
                <a:solidFill>
                  <a:schemeClr val="tx1"/>
                </a:solidFill>
                <a:effectLst/>
                <a:latin typeface="Calibri" pitchFamily="34" charset="0"/>
              </a:rPr>
              <a:t>. </a:t>
            </a:r>
            <a:r>
              <a:rPr lang="en-GB" sz="1400" dirty="0" smtClean="0">
                <a:solidFill>
                  <a:schemeClr val="tx1"/>
                </a:solidFill>
                <a:effectLst/>
                <a:latin typeface="Calibri" pitchFamily="34" charset="0"/>
              </a:rPr>
              <a:t>Front., 10</a:t>
            </a:r>
            <a:r>
              <a:rPr lang="en-GB" sz="1400" dirty="0">
                <a:solidFill>
                  <a:schemeClr val="tx1"/>
                </a:solidFill>
                <a:effectLst/>
                <a:latin typeface="Calibri" pitchFamily="34" charset="0"/>
              </a:rPr>
              <a:t>, 1223-1254</a:t>
            </a:r>
            <a:r>
              <a:rPr lang="en-GB" sz="1400" dirty="0" smtClean="0">
                <a:solidFill>
                  <a:schemeClr val="tx1"/>
                </a:solidFill>
                <a:effectLst/>
                <a:latin typeface="Calibri" pitchFamily="34" charset="0"/>
              </a:rPr>
              <a:t>)</a:t>
            </a:r>
            <a:endParaRPr lang="en-GB" sz="1400" dirty="0">
              <a:solidFill>
                <a:schemeClr val="tx1"/>
              </a:solidFill>
              <a:effectLst/>
              <a:latin typeface="Calibri" pitchFamily="34" charset="0"/>
            </a:endParaRPr>
          </a:p>
        </p:txBody>
      </p:sp>
    </p:spTree>
    <p:extLst>
      <p:ext uri="{BB962C8B-B14F-4D97-AF65-F5344CB8AC3E}">
        <p14:creationId xmlns:p14="http://schemas.microsoft.com/office/powerpoint/2010/main" val="2766110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dirty="0" smtClean="0">
                <a:solidFill>
                  <a:schemeClr val="bg1"/>
                </a:solidFill>
                <a:effectLst>
                  <a:outerShdw blurRad="38100" dist="38100" dir="2700000" algn="tl">
                    <a:srgbClr val="000000"/>
                  </a:outerShdw>
                </a:effectLst>
                <a:latin typeface="Calibri" pitchFamily="34" charset="0"/>
              </a:rPr>
              <a:t>What type of magmas are produced?</a:t>
            </a:r>
            <a:endParaRPr lang="en-GB" sz="3200" i="1" dirty="0">
              <a:solidFill>
                <a:schemeClr val="bg1"/>
              </a:solidFill>
              <a:effectLst>
                <a:outerShdw blurRad="38100" dist="38100" dir="2700000" algn="tl">
                  <a:srgbClr val="000000"/>
                </a:outerShdw>
              </a:effectLst>
              <a:latin typeface="Calibri" pitchFamily="34" charset="0"/>
            </a:endParaRPr>
          </a:p>
        </p:txBody>
      </p:sp>
      <p:grpSp>
        <p:nvGrpSpPr>
          <p:cNvPr id="17" name="Gruppo 9"/>
          <p:cNvGrpSpPr>
            <a:grpSpLocks/>
          </p:cNvGrpSpPr>
          <p:nvPr/>
        </p:nvGrpSpPr>
        <p:grpSpPr bwMode="auto">
          <a:xfrm>
            <a:off x="696461" y="919163"/>
            <a:ext cx="7756525" cy="5619750"/>
            <a:chOff x="1334294" y="919956"/>
            <a:chExt cx="7756525" cy="5618163"/>
          </a:xfrm>
        </p:grpSpPr>
        <p:grpSp>
          <p:nvGrpSpPr>
            <p:cNvPr id="18" name="Group 9"/>
            <p:cNvGrpSpPr>
              <a:grpSpLocks/>
            </p:cNvGrpSpPr>
            <p:nvPr/>
          </p:nvGrpSpPr>
          <p:grpSpPr bwMode="auto">
            <a:xfrm>
              <a:off x="1334294" y="919956"/>
              <a:ext cx="7756525" cy="5618163"/>
              <a:chOff x="770" y="548"/>
              <a:chExt cx="4886" cy="3539"/>
            </a:xfrm>
          </p:grpSpPr>
          <p:sp>
            <p:nvSpPr>
              <p:cNvPr id="21" name="Rectangle 6"/>
              <p:cNvSpPr>
                <a:spLocks noChangeArrowheads="1"/>
              </p:cNvSpPr>
              <p:nvPr/>
            </p:nvSpPr>
            <p:spPr bwMode="auto">
              <a:xfrm>
                <a:off x="770" y="548"/>
                <a:ext cx="4886" cy="3539"/>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22" name="Picture 8"/>
              <p:cNvPicPr>
                <a:picLocks noChangeAspect="1" noChangeArrowheads="1"/>
              </p:cNvPicPr>
              <p:nvPr/>
            </p:nvPicPr>
            <p:blipFill>
              <a:blip r:embed="rId3" cstate="print"/>
              <a:srcRect/>
              <a:stretch>
                <a:fillRect/>
              </a:stretch>
            </p:blipFill>
            <p:spPr bwMode="auto">
              <a:xfrm>
                <a:off x="797" y="622"/>
                <a:ext cx="4446" cy="3240"/>
              </a:xfrm>
              <a:prstGeom prst="rect">
                <a:avLst/>
              </a:prstGeom>
              <a:noFill/>
              <a:ln w="9525" algn="ctr">
                <a:noFill/>
                <a:miter lim="800000"/>
                <a:headEnd/>
                <a:tailEnd/>
              </a:ln>
            </p:spPr>
          </p:pic>
        </p:grpSp>
        <p:sp>
          <p:nvSpPr>
            <p:cNvPr id="20" name="Figura a mano libera 19"/>
            <p:cNvSpPr/>
            <p:nvPr/>
          </p:nvSpPr>
          <p:spPr bwMode="auto">
            <a:xfrm>
              <a:off x="4941094" y="3671904"/>
              <a:ext cx="369887" cy="493573"/>
            </a:xfrm>
            <a:custGeom>
              <a:avLst/>
              <a:gdLst>
                <a:gd name="connsiteX0" fmla="*/ 52387 w 369093"/>
                <a:gd name="connsiteY0" fmla="*/ 0 h 492918"/>
                <a:gd name="connsiteX1" fmla="*/ 307181 w 369093"/>
                <a:gd name="connsiteY1" fmla="*/ 147637 h 492918"/>
                <a:gd name="connsiteX2" fmla="*/ 369093 w 369093"/>
                <a:gd name="connsiteY2" fmla="*/ 492918 h 492918"/>
                <a:gd name="connsiteX3" fmla="*/ 0 w 369093"/>
                <a:gd name="connsiteY3" fmla="*/ 290512 h 492918"/>
                <a:gd name="connsiteX4" fmla="*/ 52387 w 369093"/>
                <a:gd name="connsiteY4" fmla="*/ 0 h 49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 h="492918">
                  <a:moveTo>
                    <a:pt x="52387" y="0"/>
                  </a:moveTo>
                  <a:lnTo>
                    <a:pt x="307181" y="147637"/>
                  </a:lnTo>
                  <a:lnTo>
                    <a:pt x="369093" y="492918"/>
                  </a:lnTo>
                  <a:lnTo>
                    <a:pt x="0" y="290512"/>
                  </a:lnTo>
                  <a:lnTo>
                    <a:pt x="52387" y="0"/>
                  </a:lnTo>
                  <a:close/>
                </a:path>
              </a:pathLst>
            </a:cu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3" name="Text Box 3"/>
          <p:cNvSpPr txBox="1">
            <a:spLocks noChangeArrowheads="1"/>
          </p:cNvSpPr>
          <p:nvPr/>
        </p:nvSpPr>
        <p:spPr bwMode="auto">
          <a:xfrm>
            <a:off x="3222169" y="2068098"/>
            <a:ext cx="1610590" cy="978729"/>
          </a:xfrm>
          <a:prstGeom prst="rect">
            <a:avLst/>
          </a:prstGeom>
          <a:noFill/>
          <a:ln w="9525" algn="ctr">
            <a:noFill/>
            <a:miter lim="800000"/>
            <a:headEnd/>
            <a:tailEnd/>
          </a:ln>
          <a:effectLst/>
        </p:spPr>
        <p:txBody>
          <a:bodyPr wrap="square">
            <a:spAutoFit/>
          </a:bodyPr>
          <a:lstStyle/>
          <a:p>
            <a:pPr>
              <a:lnSpc>
                <a:spcPct val="90000"/>
              </a:lnSpc>
              <a:defRPr/>
            </a:pPr>
            <a:r>
              <a:rPr lang="en-GB" sz="1600" b="1" dirty="0" smtClean="0">
                <a:solidFill>
                  <a:srgbClr val="FF0000"/>
                </a:solidFill>
                <a:effectLst>
                  <a:outerShdw blurRad="38100" dist="38100" dir="2700000" algn="tl">
                    <a:srgbClr val="FFFFFF"/>
                  </a:outerShdw>
                </a:effectLst>
                <a:latin typeface="Calibri" pitchFamily="34" charset="0"/>
              </a:rPr>
              <a:t>GLOSS</a:t>
            </a:r>
            <a:r>
              <a:rPr lang="en-GB" sz="1600" dirty="0" smtClean="0">
                <a:solidFill>
                  <a:schemeClr val="tx1"/>
                </a:solidFill>
                <a:effectLst>
                  <a:outerShdw blurRad="38100" dist="38100" dir="2700000" algn="tl">
                    <a:srgbClr val="FFFFFF"/>
                  </a:outerShdw>
                </a:effectLst>
                <a:latin typeface="Calibri" pitchFamily="34" charset="0"/>
              </a:rPr>
              <a:t> =</a:t>
            </a:r>
          </a:p>
          <a:p>
            <a:pPr>
              <a:lnSpc>
                <a:spcPct val="90000"/>
              </a:lnSpc>
              <a:defRPr/>
            </a:pPr>
            <a:r>
              <a:rPr lang="en-GB" sz="1600" b="1" dirty="0" err="1" smtClean="0">
                <a:solidFill>
                  <a:srgbClr val="FF0000"/>
                </a:solidFill>
                <a:effectLst>
                  <a:outerShdw blurRad="38100" dist="38100" dir="2700000" algn="tl">
                    <a:srgbClr val="FFFFFF"/>
                  </a:outerShdw>
                </a:effectLst>
                <a:latin typeface="Calibri" pitchFamily="34" charset="0"/>
              </a:rPr>
              <a:t>GLO</a:t>
            </a:r>
            <a:r>
              <a:rPr lang="en-GB" sz="1600" dirty="0" err="1" smtClean="0">
                <a:solidFill>
                  <a:schemeClr val="tx1"/>
                </a:solidFill>
                <a:effectLst>
                  <a:outerShdw blurRad="38100" dist="38100" dir="2700000" algn="tl">
                    <a:srgbClr val="FFFFFF"/>
                  </a:outerShdw>
                </a:effectLst>
                <a:latin typeface="Calibri" pitchFamily="34" charset="0"/>
              </a:rPr>
              <a:t>bal</a:t>
            </a:r>
            <a:r>
              <a:rPr lang="en-GB" sz="1600" dirty="0" smtClean="0">
                <a:solidFill>
                  <a:schemeClr val="tx1"/>
                </a:solidFill>
                <a:effectLst>
                  <a:outerShdw blurRad="38100" dist="38100" dir="2700000" algn="tl">
                    <a:srgbClr val="FFFFFF"/>
                  </a:outerShdw>
                </a:effectLst>
                <a:latin typeface="Calibri" pitchFamily="34" charset="0"/>
              </a:rPr>
              <a:t> </a:t>
            </a:r>
            <a:r>
              <a:rPr lang="en-GB" sz="1600" b="1" dirty="0" smtClean="0">
                <a:solidFill>
                  <a:srgbClr val="FF0000"/>
                </a:solidFill>
                <a:effectLst>
                  <a:outerShdw blurRad="38100" dist="38100" dir="2700000" algn="tl">
                    <a:srgbClr val="FFFFFF"/>
                  </a:outerShdw>
                </a:effectLst>
                <a:latin typeface="Calibri" pitchFamily="34" charset="0"/>
              </a:rPr>
              <a:t>S</a:t>
            </a:r>
            <a:r>
              <a:rPr lang="en-GB" sz="1600" dirty="0" smtClean="0">
                <a:solidFill>
                  <a:schemeClr val="tx1"/>
                </a:solidFill>
                <a:effectLst>
                  <a:outerShdw blurRad="38100" dist="38100" dir="2700000" algn="tl">
                    <a:srgbClr val="FFFFFF"/>
                  </a:outerShdw>
                </a:effectLst>
                <a:latin typeface="Calibri" pitchFamily="34" charset="0"/>
              </a:rPr>
              <a:t>ubducting </a:t>
            </a:r>
            <a:r>
              <a:rPr lang="en-GB" sz="1600" b="1" dirty="0" smtClean="0">
                <a:solidFill>
                  <a:srgbClr val="FF0000"/>
                </a:solidFill>
                <a:effectLst>
                  <a:outerShdw blurRad="38100" dist="38100" dir="2700000" algn="tl">
                    <a:srgbClr val="FFFFFF"/>
                  </a:outerShdw>
                </a:effectLst>
                <a:latin typeface="Calibri" pitchFamily="34" charset="0"/>
              </a:rPr>
              <a:t>S</a:t>
            </a:r>
            <a:r>
              <a:rPr lang="en-GB" sz="1600" dirty="0" smtClean="0">
                <a:solidFill>
                  <a:schemeClr val="tx1"/>
                </a:solidFill>
                <a:effectLst>
                  <a:outerShdw blurRad="38100" dist="38100" dir="2700000" algn="tl">
                    <a:srgbClr val="FFFFFF"/>
                  </a:outerShdw>
                </a:effectLst>
                <a:latin typeface="Calibri" pitchFamily="34" charset="0"/>
              </a:rPr>
              <a:t>ediments</a:t>
            </a:r>
            <a:endParaRPr lang="en-GB" sz="1600" dirty="0">
              <a:solidFill>
                <a:schemeClr val="tx1"/>
              </a:solidFill>
              <a:effectLst>
                <a:outerShdw blurRad="38100" dist="38100" dir="2700000" algn="tl">
                  <a:srgbClr val="FFFFFF"/>
                </a:outerShdw>
              </a:effectLst>
              <a:latin typeface="Calibri" pitchFamily="34" charset="0"/>
            </a:endParaRPr>
          </a:p>
        </p:txBody>
      </p:sp>
      <p:sp>
        <p:nvSpPr>
          <p:cNvPr id="24" name="Freeform 12"/>
          <p:cNvSpPr>
            <a:spLocks/>
          </p:cNvSpPr>
          <p:nvPr/>
        </p:nvSpPr>
        <p:spPr bwMode="auto">
          <a:xfrm>
            <a:off x="1982336" y="2727325"/>
            <a:ext cx="4503737" cy="2393950"/>
          </a:xfrm>
          <a:custGeom>
            <a:avLst/>
            <a:gdLst/>
            <a:ahLst/>
            <a:cxnLst>
              <a:cxn ang="0">
                <a:pos x="0" y="0"/>
              </a:cxn>
              <a:cxn ang="0">
                <a:pos x="159" y="466"/>
              </a:cxn>
              <a:cxn ang="0">
                <a:pos x="307" y="404"/>
              </a:cxn>
              <a:cxn ang="0">
                <a:pos x="485" y="490"/>
              </a:cxn>
              <a:cxn ang="0">
                <a:pos x="615" y="480"/>
              </a:cxn>
              <a:cxn ang="0">
                <a:pos x="783" y="543"/>
              </a:cxn>
              <a:cxn ang="0">
                <a:pos x="936" y="980"/>
              </a:cxn>
              <a:cxn ang="0">
                <a:pos x="1109" y="1056"/>
              </a:cxn>
              <a:cxn ang="0">
                <a:pos x="1267" y="696"/>
              </a:cxn>
              <a:cxn ang="0">
                <a:pos x="1421" y="759"/>
              </a:cxn>
              <a:cxn ang="0">
                <a:pos x="1579" y="140"/>
              </a:cxn>
              <a:cxn ang="0">
                <a:pos x="1728" y="884"/>
              </a:cxn>
              <a:cxn ang="0">
                <a:pos x="1901" y="980"/>
              </a:cxn>
              <a:cxn ang="0">
                <a:pos x="2055" y="1133"/>
              </a:cxn>
              <a:cxn ang="0">
                <a:pos x="2232" y="1028"/>
              </a:cxn>
              <a:cxn ang="0">
                <a:pos x="2381" y="1028"/>
              </a:cxn>
              <a:cxn ang="0">
                <a:pos x="2535" y="1066"/>
              </a:cxn>
              <a:cxn ang="0">
                <a:pos x="2683" y="1172"/>
              </a:cxn>
              <a:cxn ang="0">
                <a:pos x="2837" y="1508"/>
              </a:cxn>
            </a:cxnLst>
            <a:rect l="0" t="0" r="r" b="b"/>
            <a:pathLst>
              <a:path w="2837" h="1508">
                <a:moveTo>
                  <a:pt x="0" y="0"/>
                </a:moveTo>
                <a:lnTo>
                  <a:pt x="159" y="466"/>
                </a:lnTo>
                <a:lnTo>
                  <a:pt x="307" y="404"/>
                </a:lnTo>
                <a:lnTo>
                  <a:pt x="485" y="490"/>
                </a:lnTo>
                <a:lnTo>
                  <a:pt x="615" y="480"/>
                </a:lnTo>
                <a:lnTo>
                  <a:pt x="783" y="543"/>
                </a:lnTo>
                <a:lnTo>
                  <a:pt x="936" y="980"/>
                </a:lnTo>
                <a:lnTo>
                  <a:pt x="1109" y="1056"/>
                </a:lnTo>
                <a:lnTo>
                  <a:pt x="1267" y="696"/>
                </a:lnTo>
                <a:lnTo>
                  <a:pt x="1421" y="759"/>
                </a:lnTo>
                <a:lnTo>
                  <a:pt x="1579" y="140"/>
                </a:lnTo>
                <a:lnTo>
                  <a:pt x="1728" y="884"/>
                </a:lnTo>
                <a:lnTo>
                  <a:pt x="1901" y="980"/>
                </a:lnTo>
                <a:lnTo>
                  <a:pt x="2055" y="1133"/>
                </a:lnTo>
                <a:lnTo>
                  <a:pt x="2232" y="1028"/>
                </a:lnTo>
                <a:lnTo>
                  <a:pt x="2381" y="1028"/>
                </a:lnTo>
                <a:lnTo>
                  <a:pt x="2535" y="1066"/>
                </a:lnTo>
                <a:lnTo>
                  <a:pt x="2683" y="1172"/>
                </a:lnTo>
                <a:lnTo>
                  <a:pt x="2837" y="1508"/>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 name="Freeform 13"/>
          <p:cNvSpPr>
            <a:spLocks/>
          </p:cNvSpPr>
          <p:nvPr/>
        </p:nvSpPr>
        <p:spPr bwMode="auto">
          <a:xfrm>
            <a:off x="7011536" y="4694238"/>
            <a:ext cx="487362" cy="68262"/>
          </a:xfrm>
          <a:custGeom>
            <a:avLst/>
            <a:gdLst/>
            <a:ahLst/>
            <a:cxnLst>
              <a:cxn ang="0">
                <a:pos x="0" y="0"/>
              </a:cxn>
              <a:cxn ang="0">
                <a:pos x="168" y="43"/>
              </a:cxn>
              <a:cxn ang="0">
                <a:pos x="307" y="43"/>
              </a:cxn>
            </a:cxnLst>
            <a:rect l="0" t="0" r="r" b="b"/>
            <a:pathLst>
              <a:path w="307" h="43">
                <a:moveTo>
                  <a:pt x="0" y="0"/>
                </a:moveTo>
                <a:lnTo>
                  <a:pt x="168" y="43"/>
                </a:lnTo>
                <a:lnTo>
                  <a:pt x="307" y="43"/>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16" name="Text Box 3"/>
          <p:cNvSpPr txBox="1">
            <a:spLocks noChangeArrowheads="1"/>
          </p:cNvSpPr>
          <p:nvPr/>
        </p:nvSpPr>
        <p:spPr bwMode="auto">
          <a:xfrm>
            <a:off x="4832759" y="6198722"/>
            <a:ext cx="3630686" cy="336550"/>
          </a:xfrm>
          <a:prstGeom prst="rect">
            <a:avLst/>
          </a:prstGeom>
          <a:noFill/>
          <a:ln w="9525" algn="ctr">
            <a:noFill/>
            <a:miter lim="800000"/>
            <a:headEnd/>
            <a:tailEnd/>
          </a:ln>
          <a:effectLst/>
        </p:spPr>
        <p:txBody>
          <a:bodyPr wrap="square">
            <a:spAutoFit/>
          </a:bodyPr>
          <a:lstStyle/>
          <a:p>
            <a:pPr algn="r">
              <a:defRPr/>
            </a:pPr>
            <a:r>
              <a:rPr lang="en-GB" sz="1600" dirty="0" smtClean="0">
                <a:solidFill>
                  <a:schemeClr val="tx1"/>
                </a:solidFill>
                <a:effectLst/>
                <a:latin typeface="Calibri" pitchFamily="34" charset="0"/>
              </a:rPr>
              <a:t>Conticelli </a:t>
            </a:r>
            <a:r>
              <a:rPr lang="en-GB" sz="1600" dirty="0" smtClean="0">
                <a:solidFill>
                  <a:schemeClr val="tx1"/>
                </a:solidFill>
                <a:effectLst/>
                <a:latin typeface="Calibri" pitchFamily="34" charset="0"/>
              </a:rPr>
              <a:t>et </a:t>
            </a:r>
            <a:r>
              <a:rPr lang="en-GB" sz="1600" dirty="0" smtClean="0">
                <a:solidFill>
                  <a:schemeClr val="tx1"/>
                </a:solidFill>
                <a:effectLst/>
                <a:latin typeface="Calibri" pitchFamily="34" charset="0"/>
              </a:rPr>
              <a:t>al., 2009 (Lithos</a:t>
            </a:r>
            <a:r>
              <a:rPr lang="en-GB" sz="1600" dirty="0" smtClean="0">
                <a:solidFill>
                  <a:schemeClr val="tx1"/>
                </a:solidFill>
                <a:effectLst/>
                <a:latin typeface="Calibri" pitchFamily="34" charset="0"/>
              </a:rPr>
              <a:t>, 107, </a:t>
            </a:r>
            <a:r>
              <a:rPr lang="en-GB" sz="1600" dirty="0" smtClean="0">
                <a:solidFill>
                  <a:schemeClr val="tx1"/>
                </a:solidFill>
                <a:effectLst/>
                <a:latin typeface="Calibri" pitchFamily="34" charset="0"/>
              </a:rPr>
              <a:t>68-92)</a:t>
            </a:r>
            <a:endParaRPr lang="en-GB" sz="1600" dirty="0">
              <a:solidFill>
                <a:schemeClr val="tx1"/>
              </a:solidFill>
              <a:effectLst/>
              <a:latin typeface="Calibri" pitchFamily="34" charset="0"/>
            </a:endParaRPr>
          </a:p>
        </p:txBody>
      </p:sp>
      <p:sp>
        <p:nvSpPr>
          <p:cNvPr id="26" name="Text Box 3"/>
          <p:cNvSpPr txBox="1">
            <a:spLocks noChangeArrowheads="1"/>
          </p:cNvSpPr>
          <p:nvPr/>
        </p:nvSpPr>
        <p:spPr bwMode="auto">
          <a:xfrm>
            <a:off x="1687714" y="4722159"/>
            <a:ext cx="3186953" cy="784830"/>
          </a:xfrm>
          <a:prstGeom prst="rect">
            <a:avLst/>
          </a:prstGeom>
          <a:noFill/>
          <a:ln w="9525" algn="ctr">
            <a:noFill/>
            <a:miter lim="800000"/>
            <a:headEnd/>
            <a:tailEnd/>
          </a:ln>
          <a:effectLst/>
        </p:spPr>
        <p:txBody>
          <a:bodyPr wrap="square">
            <a:spAutoFit/>
          </a:bodyPr>
          <a:lstStyle/>
          <a:p>
            <a:pPr algn="ctr">
              <a:lnSpc>
                <a:spcPts val="1800"/>
              </a:lnSpc>
              <a:defRPr/>
            </a:pPr>
            <a:r>
              <a:rPr lang="en-GB" b="1" dirty="0" smtClean="0">
                <a:solidFill>
                  <a:schemeClr val="tx1"/>
                </a:solidFill>
                <a:effectLst/>
                <a:latin typeface="Calibri" pitchFamily="34" charset="0"/>
              </a:rPr>
              <a:t>Note the strong match between sediments and whole-rock lamproite compositions.</a:t>
            </a:r>
            <a:endParaRPr lang="en-GB" b="1" dirty="0">
              <a:solidFill>
                <a:schemeClr val="tx1"/>
              </a:solidFill>
              <a:effectLst/>
              <a:latin typeface="Calibri" pitchFamily="34" charset="0"/>
            </a:endParaRPr>
          </a:p>
        </p:txBody>
      </p:sp>
      <p:sp>
        <p:nvSpPr>
          <p:cNvPr id="27" name="Text Box 3"/>
          <p:cNvSpPr txBox="1">
            <a:spLocks noChangeArrowheads="1"/>
          </p:cNvSpPr>
          <p:nvPr/>
        </p:nvSpPr>
        <p:spPr bwMode="auto">
          <a:xfrm>
            <a:off x="2104031" y="1250390"/>
            <a:ext cx="2434106" cy="830997"/>
          </a:xfrm>
          <a:prstGeom prst="rect">
            <a:avLst/>
          </a:prstGeom>
          <a:noFill/>
          <a:ln w="9525" algn="ctr">
            <a:noFill/>
            <a:miter lim="800000"/>
            <a:headEnd/>
            <a:tailEnd/>
          </a:ln>
          <a:effectLst/>
        </p:spPr>
        <p:txBody>
          <a:bodyPr wrap="square">
            <a:spAutoFit/>
          </a:bodyPr>
          <a:lstStyle/>
          <a:p>
            <a:pPr algn="ctr">
              <a:defRPr/>
            </a:pPr>
            <a:r>
              <a:rPr lang="en-GB" sz="2400" b="1" dirty="0" smtClean="0">
                <a:solidFill>
                  <a:schemeClr val="tx1"/>
                </a:solidFill>
                <a:effectLst/>
                <a:latin typeface="Calibri" pitchFamily="34" charset="0"/>
              </a:rPr>
              <a:t>Betic Lamproites (SE Spain)</a:t>
            </a:r>
            <a:endParaRPr lang="en-GB" sz="2400" b="1" dirty="0">
              <a:solidFill>
                <a:schemeClr val="tx1"/>
              </a:solidFill>
              <a:effectLst/>
              <a:latin typeface="Calibri" pitchFamily="34" charset="0"/>
            </a:endParaRPr>
          </a:p>
        </p:txBody>
      </p:sp>
      <p:cxnSp>
        <p:nvCxnSpPr>
          <p:cNvPr id="5" name="Connettore 1 4"/>
          <p:cNvCxnSpPr/>
          <p:nvPr/>
        </p:nvCxnSpPr>
        <p:spPr bwMode="auto">
          <a:xfrm>
            <a:off x="5312719" y="3027363"/>
            <a:ext cx="360000" cy="0"/>
          </a:xfrm>
          <a:prstGeom prst="line">
            <a:avLst/>
          </a:prstGeom>
          <a:noFill/>
          <a:ln w="76200" cap="flat" cmpd="sng" algn="ctr">
            <a:solidFill>
              <a:srgbClr val="FF0000"/>
            </a:solidFill>
            <a:prstDash val="solid"/>
            <a:round/>
            <a:headEnd type="none" w="med" len="med"/>
            <a:tailEnd type="none" w="med" len="med"/>
          </a:ln>
          <a:effectLst/>
        </p:spPr>
      </p:cxnSp>
      <p:sp>
        <p:nvSpPr>
          <p:cNvPr id="3" name="Figura a mano libera 2"/>
          <p:cNvSpPr/>
          <p:nvPr/>
        </p:nvSpPr>
        <p:spPr bwMode="auto">
          <a:xfrm>
            <a:off x="1952173" y="1219200"/>
            <a:ext cx="5532120" cy="3878580"/>
          </a:xfrm>
          <a:custGeom>
            <a:avLst/>
            <a:gdLst>
              <a:gd name="connsiteX0" fmla="*/ 0 w 5532120"/>
              <a:gd name="connsiteY0" fmla="*/ 754380 h 3878580"/>
              <a:gd name="connsiteX1" fmla="*/ 259080 w 5532120"/>
              <a:gd name="connsiteY1" fmla="*/ 1348740 h 3878580"/>
              <a:gd name="connsiteX2" fmla="*/ 518160 w 5532120"/>
              <a:gd name="connsiteY2" fmla="*/ 1851660 h 3878580"/>
              <a:gd name="connsiteX3" fmla="*/ 800100 w 5532120"/>
              <a:gd name="connsiteY3" fmla="*/ 1165860 h 3878580"/>
              <a:gd name="connsiteX4" fmla="*/ 1021080 w 5532120"/>
              <a:gd name="connsiteY4" fmla="*/ 1242060 h 3878580"/>
              <a:gd name="connsiteX5" fmla="*/ 1280160 w 5532120"/>
              <a:gd name="connsiteY5" fmla="*/ 2095500 h 3878580"/>
              <a:gd name="connsiteX6" fmla="*/ 1524000 w 5532120"/>
              <a:gd name="connsiteY6" fmla="*/ 2453640 h 3878580"/>
              <a:gd name="connsiteX7" fmla="*/ 1775460 w 5532120"/>
              <a:gd name="connsiteY7" fmla="*/ 2606040 h 3878580"/>
              <a:gd name="connsiteX8" fmla="*/ 2034540 w 5532120"/>
              <a:gd name="connsiteY8" fmla="*/ 2156460 h 3878580"/>
              <a:gd name="connsiteX9" fmla="*/ 2263140 w 5532120"/>
              <a:gd name="connsiteY9" fmla="*/ 2125980 h 3878580"/>
              <a:gd name="connsiteX10" fmla="*/ 2522220 w 5532120"/>
              <a:gd name="connsiteY10" fmla="*/ 1470660 h 3878580"/>
              <a:gd name="connsiteX11" fmla="*/ 2758440 w 5532120"/>
              <a:gd name="connsiteY11" fmla="*/ 2194560 h 3878580"/>
              <a:gd name="connsiteX12" fmla="*/ 3017520 w 5532120"/>
              <a:gd name="connsiteY12" fmla="*/ 2880360 h 3878580"/>
              <a:gd name="connsiteX13" fmla="*/ 3276600 w 5532120"/>
              <a:gd name="connsiteY13" fmla="*/ 2804160 h 3878580"/>
              <a:gd name="connsiteX14" fmla="*/ 3528060 w 5532120"/>
              <a:gd name="connsiteY14" fmla="*/ 2476500 h 3878580"/>
              <a:gd name="connsiteX15" fmla="*/ 3779520 w 5532120"/>
              <a:gd name="connsiteY15" fmla="*/ 2491740 h 3878580"/>
              <a:gd name="connsiteX16" fmla="*/ 4000500 w 5532120"/>
              <a:gd name="connsiteY16" fmla="*/ 2476500 h 3878580"/>
              <a:gd name="connsiteX17" fmla="*/ 4274820 w 5532120"/>
              <a:gd name="connsiteY17" fmla="*/ 2880360 h 3878580"/>
              <a:gd name="connsiteX18" fmla="*/ 4526280 w 5532120"/>
              <a:gd name="connsiteY18" fmla="*/ 3566160 h 3878580"/>
              <a:gd name="connsiteX19" fmla="*/ 4777740 w 5532120"/>
              <a:gd name="connsiteY19" fmla="*/ 3200400 h 3878580"/>
              <a:gd name="connsiteX20" fmla="*/ 5013960 w 5532120"/>
              <a:gd name="connsiteY20" fmla="*/ 3642360 h 3878580"/>
              <a:gd name="connsiteX21" fmla="*/ 5280660 w 5532120"/>
              <a:gd name="connsiteY21" fmla="*/ 3878580 h 3878580"/>
              <a:gd name="connsiteX22" fmla="*/ 5532120 w 5532120"/>
              <a:gd name="connsiteY22" fmla="*/ 3848100 h 3878580"/>
              <a:gd name="connsiteX23" fmla="*/ 5532120 w 5532120"/>
              <a:gd name="connsiteY23" fmla="*/ 3566160 h 3878580"/>
              <a:gd name="connsiteX24" fmla="*/ 5280660 w 5532120"/>
              <a:gd name="connsiteY24" fmla="*/ 3550920 h 3878580"/>
              <a:gd name="connsiteX25" fmla="*/ 5021580 w 5532120"/>
              <a:gd name="connsiteY25" fmla="*/ 3383280 h 3878580"/>
              <a:gd name="connsiteX26" fmla="*/ 4770120 w 5532120"/>
              <a:gd name="connsiteY26" fmla="*/ 2979420 h 3878580"/>
              <a:gd name="connsiteX27" fmla="*/ 4526280 w 5532120"/>
              <a:gd name="connsiteY27" fmla="*/ 3406140 h 3878580"/>
              <a:gd name="connsiteX28" fmla="*/ 4267200 w 5532120"/>
              <a:gd name="connsiteY28" fmla="*/ 2644140 h 3878580"/>
              <a:gd name="connsiteX29" fmla="*/ 4023360 w 5532120"/>
              <a:gd name="connsiteY29" fmla="*/ 2293620 h 3878580"/>
              <a:gd name="connsiteX30" fmla="*/ 3764280 w 5532120"/>
              <a:gd name="connsiteY30" fmla="*/ 2301240 h 3878580"/>
              <a:gd name="connsiteX31" fmla="*/ 3505200 w 5532120"/>
              <a:gd name="connsiteY31" fmla="*/ 2217420 h 3878580"/>
              <a:gd name="connsiteX32" fmla="*/ 3268980 w 5532120"/>
              <a:gd name="connsiteY32" fmla="*/ 2423160 h 3878580"/>
              <a:gd name="connsiteX33" fmla="*/ 3032760 w 5532120"/>
              <a:gd name="connsiteY33" fmla="*/ 2484120 h 3878580"/>
              <a:gd name="connsiteX34" fmla="*/ 2781300 w 5532120"/>
              <a:gd name="connsiteY34" fmla="*/ 1958340 h 3878580"/>
              <a:gd name="connsiteX35" fmla="*/ 2522220 w 5532120"/>
              <a:gd name="connsiteY35" fmla="*/ 541020 h 3878580"/>
              <a:gd name="connsiteX36" fmla="*/ 2263140 w 5532120"/>
              <a:gd name="connsiteY36" fmla="*/ 1882140 h 3878580"/>
              <a:gd name="connsiteX37" fmla="*/ 2019300 w 5532120"/>
              <a:gd name="connsiteY37" fmla="*/ 1912620 h 3878580"/>
              <a:gd name="connsiteX38" fmla="*/ 1767840 w 5532120"/>
              <a:gd name="connsiteY38" fmla="*/ 2301240 h 3878580"/>
              <a:gd name="connsiteX39" fmla="*/ 1524000 w 5532120"/>
              <a:gd name="connsiteY39" fmla="*/ 2148840 h 3878580"/>
              <a:gd name="connsiteX40" fmla="*/ 1280160 w 5532120"/>
              <a:gd name="connsiteY40" fmla="*/ 1645920 h 3878580"/>
              <a:gd name="connsiteX41" fmla="*/ 1028700 w 5532120"/>
              <a:gd name="connsiteY41" fmla="*/ 891540 h 3878580"/>
              <a:gd name="connsiteX42" fmla="*/ 769620 w 5532120"/>
              <a:gd name="connsiteY42" fmla="*/ 914400 h 3878580"/>
              <a:gd name="connsiteX43" fmla="*/ 518160 w 5532120"/>
              <a:gd name="connsiteY43" fmla="*/ 1379220 h 3878580"/>
              <a:gd name="connsiteX44" fmla="*/ 266700 w 5532120"/>
              <a:gd name="connsiteY44" fmla="*/ 914400 h 3878580"/>
              <a:gd name="connsiteX45" fmla="*/ 15240 w 5532120"/>
              <a:gd name="connsiteY45" fmla="*/ 0 h 3878580"/>
              <a:gd name="connsiteX46" fmla="*/ 15240 w 5532120"/>
              <a:gd name="connsiteY46" fmla="*/ 0 h 3878580"/>
              <a:gd name="connsiteX47" fmla="*/ 0 w 5532120"/>
              <a:gd name="connsiteY47" fmla="*/ 754380 h 387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2120" h="3878580">
                <a:moveTo>
                  <a:pt x="0" y="754380"/>
                </a:moveTo>
                <a:lnTo>
                  <a:pt x="259080" y="1348740"/>
                </a:lnTo>
                <a:lnTo>
                  <a:pt x="518160" y="1851660"/>
                </a:lnTo>
                <a:lnTo>
                  <a:pt x="800100" y="1165860"/>
                </a:lnTo>
                <a:lnTo>
                  <a:pt x="1021080" y="1242060"/>
                </a:lnTo>
                <a:lnTo>
                  <a:pt x="1280160" y="2095500"/>
                </a:lnTo>
                <a:lnTo>
                  <a:pt x="1524000" y="2453640"/>
                </a:lnTo>
                <a:lnTo>
                  <a:pt x="1775460" y="2606040"/>
                </a:lnTo>
                <a:lnTo>
                  <a:pt x="2034540" y="2156460"/>
                </a:lnTo>
                <a:lnTo>
                  <a:pt x="2263140" y="2125980"/>
                </a:lnTo>
                <a:lnTo>
                  <a:pt x="2522220" y="1470660"/>
                </a:lnTo>
                <a:lnTo>
                  <a:pt x="2758440" y="2194560"/>
                </a:lnTo>
                <a:lnTo>
                  <a:pt x="3017520" y="2880360"/>
                </a:lnTo>
                <a:lnTo>
                  <a:pt x="3276600" y="2804160"/>
                </a:lnTo>
                <a:lnTo>
                  <a:pt x="3528060" y="2476500"/>
                </a:lnTo>
                <a:lnTo>
                  <a:pt x="3779520" y="2491740"/>
                </a:lnTo>
                <a:lnTo>
                  <a:pt x="4000500" y="2476500"/>
                </a:lnTo>
                <a:lnTo>
                  <a:pt x="4274820" y="2880360"/>
                </a:lnTo>
                <a:lnTo>
                  <a:pt x="4526280" y="3566160"/>
                </a:lnTo>
                <a:lnTo>
                  <a:pt x="4777740" y="3200400"/>
                </a:lnTo>
                <a:lnTo>
                  <a:pt x="5013960" y="3642360"/>
                </a:lnTo>
                <a:lnTo>
                  <a:pt x="5280660" y="3878580"/>
                </a:lnTo>
                <a:lnTo>
                  <a:pt x="5532120" y="3848100"/>
                </a:lnTo>
                <a:lnTo>
                  <a:pt x="5532120" y="3566160"/>
                </a:lnTo>
                <a:lnTo>
                  <a:pt x="5280660" y="3550920"/>
                </a:lnTo>
                <a:lnTo>
                  <a:pt x="5021580" y="3383280"/>
                </a:lnTo>
                <a:lnTo>
                  <a:pt x="4770120" y="2979420"/>
                </a:lnTo>
                <a:lnTo>
                  <a:pt x="4526280" y="3406140"/>
                </a:lnTo>
                <a:lnTo>
                  <a:pt x="4267200" y="2644140"/>
                </a:lnTo>
                <a:lnTo>
                  <a:pt x="4023360" y="2293620"/>
                </a:lnTo>
                <a:lnTo>
                  <a:pt x="3764280" y="2301240"/>
                </a:lnTo>
                <a:lnTo>
                  <a:pt x="3505200" y="2217420"/>
                </a:lnTo>
                <a:lnTo>
                  <a:pt x="3268980" y="2423160"/>
                </a:lnTo>
                <a:lnTo>
                  <a:pt x="3032760" y="2484120"/>
                </a:lnTo>
                <a:lnTo>
                  <a:pt x="2781300" y="1958340"/>
                </a:lnTo>
                <a:lnTo>
                  <a:pt x="2522220" y="541020"/>
                </a:lnTo>
                <a:lnTo>
                  <a:pt x="2263140" y="1882140"/>
                </a:lnTo>
                <a:lnTo>
                  <a:pt x="2019300" y="1912620"/>
                </a:lnTo>
                <a:lnTo>
                  <a:pt x="1767840" y="2301240"/>
                </a:lnTo>
                <a:lnTo>
                  <a:pt x="1524000" y="2148840"/>
                </a:lnTo>
                <a:lnTo>
                  <a:pt x="1280160" y="1645920"/>
                </a:lnTo>
                <a:lnTo>
                  <a:pt x="1028700" y="891540"/>
                </a:lnTo>
                <a:lnTo>
                  <a:pt x="769620" y="914400"/>
                </a:lnTo>
                <a:lnTo>
                  <a:pt x="518160" y="1379220"/>
                </a:lnTo>
                <a:lnTo>
                  <a:pt x="266700" y="914400"/>
                </a:lnTo>
                <a:lnTo>
                  <a:pt x="15240" y="0"/>
                </a:lnTo>
                <a:lnTo>
                  <a:pt x="15240" y="0"/>
                </a:lnTo>
                <a:lnTo>
                  <a:pt x="0" y="754380"/>
                </a:lnTo>
                <a:close/>
              </a:path>
            </a:pathLst>
          </a:custGeom>
          <a:solidFill>
            <a:srgbClr val="00B0F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134328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1750"/>
                                        <p:tgtEl>
                                          <p:spTgt spid="24"/>
                                        </p:tgtEl>
                                      </p:cBhvr>
                                    </p:animEffect>
                                  </p:childTnLst>
                                </p:cTn>
                              </p:par>
                            </p:childTnLst>
                          </p:cTn>
                        </p:par>
                        <p:par>
                          <p:cTn id="26" fill="hold">
                            <p:stCondLst>
                              <p:cond delay="1750"/>
                            </p:stCondLst>
                            <p:childTnLst>
                              <p:par>
                                <p:cTn id="27" presetID="22" presetClass="entr" presetSubtype="8"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20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6" grpId="0"/>
      <p:bldP spid="26" grpId="0"/>
      <p:bldP spid="27" grpId="0"/>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5"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sp>
        <p:nvSpPr>
          <p:cNvPr id="1262598" name="Text Box 6"/>
          <p:cNvSpPr txBox="1">
            <a:spLocks noChangeArrowheads="1"/>
          </p:cNvSpPr>
          <p:nvPr/>
        </p:nvSpPr>
        <p:spPr bwMode="auto">
          <a:xfrm>
            <a:off x="0" y="436563"/>
            <a:ext cx="9144000" cy="579437"/>
          </a:xfrm>
          <a:prstGeom prst="rect">
            <a:avLst/>
          </a:prstGeom>
          <a:noFill/>
          <a:ln w="9525" algn="ctr">
            <a:noFill/>
            <a:miter lim="800000"/>
            <a:headEnd/>
            <a:tailEnd/>
          </a:ln>
          <a:effectLst/>
        </p:spPr>
        <p:txBody>
          <a:bodyPr>
            <a:spAutoFit/>
          </a:bodyPr>
          <a:lstStyle/>
          <a:p>
            <a:pPr algn="ctr">
              <a:defRPr/>
            </a:pPr>
            <a:r>
              <a:rPr lang="en-GB" sz="3200" i="1" dirty="0" smtClean="0">
                <a:solidFill>
                  <a:schemeClr val="bg1"/>
                </a:solidFill>
                <a:effectLst>
                  <a:outerShdw blurRad="38100" dist="38100" dir="2700000" algn="tl">
                    <a:srgbClr val="000000"/>
                  </a:outerShdw>
                </a:effectLst>
                <a:latin typeface="Calibri" pitchFamily="34" charset="0"/>
              </a:rPr>
              <a:t>What type of magmas are produced?</a:t>
            </a:r>
            <a:endParaRPr lang="en-GB" sz="3200" i="1" dirty="0">
              <a:solidFill>
                <a:schemeClr val="bg1"/>
              </a:solidFill>
              <a:effectLst>
                <a:outerShdw blurRad="38100" dist="38100" dir="2700000" algn="tl">
                  <a:srgbClr val="000000"/>
                </a:outerShdw>
              </a:effectLst>
              <a:latin typeface="Calibri" pitchFamily="34" charset="0"/>
            </a:endParaRPr>
          </a:p>
        </p:txBody>
      </p:sp>
      <p:grpSp>
        <p:nvGrpSpPr>
          <p:cNvPr id="2" name="Gruppo 1"/>
          <p:cNvGrpSpPr/>
          <p:nvPr/>
        </p:nvGrpSpPr>
        <p:grpSpPr>
          <a:xfrm>
            <a:off x="696461" y="919163"/>
            <a:ext cx="7756525" cy="5619750"/>
            <a:chOff x="696461" y="919163"/>
            <a:chExt cx="7756525" cy="5619750"/>
          </a:xfrm>
        </p:grpSpPr>
        <p:grpSp>
          <p:nvGrpSpPr>
            <p:cNvPr id="17" name="Gruppo 9"/>
            <p:cNvGrpSpPr>
              <a:grpSpLocks/>
            </p:cNvGrpSpPr>
            <p:nvPr/>
          </p:nvGrpSpPr>
          <p:grpSpPr bwMode="auto">
            <a:xfrm>
              <a:off x="696461" y="919163"/>
              <a:ext cx="7756525" cy="5619750"/>
              <a:chOff x="1334294" y="919956"/>
              <a:chExt cx="7756525" cy="5618163"/>
            </a:xfrm>
          </p:grpSpPr>
          <p:grpSp>
            <p:nvGrpSpPr>
              <p:cNvPr id="18" name="Group 9"/>
              <p:cNvGrpSpPr>
                <a:grpSpLocks/>
              </p:cNvGrpSpPr>
              <p:nvPr/>
            </p:nvGrpSpPr>
            <p:grpSpPr bwMode="auto">
              <a:xfrm>
                <a:off x="1334294" y="919956"/>
                <a:ext cx="7756525" cy="5618163"/>
                <a:chOff x="770" y="548"/>
                <a:chExt cx="4886" cy="3539"/>
              </a:xfrm>
            </p:grpSpPr>
            <p:sp>
              <p:nvSpPr>
                <p:cNvPr id="21" name="Rectangle 6"/>
                <p:cNvSpPr>
                  <a:spLocks noChangeArrowheads="1"/>
                </p:cNvSpPr>
                <p:nvPr/>
              </p:nvSpPr>
              <p:spPr bwMode="auto">
                <a:xfrm>
                  <a:off x="770" y="548"/>
                  <a:ext cx="4886" cy="3539"/>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22" name="Picture 8"/>
                <p:cNvPicPr>
                  <a:picLocks noChangeAspect="1" noChangeArrowheads="1"/>
                </p:cNvPicPr>
                <p:nvPr/>
              </p:nvPicPr>
              <p:blipFill>
                <a:blip r:embed="rId3" cstate="print"/>
                <a:srcRect/>
                <a:stretch>
                  <a:fillRect/>
                </a:stretch>
              </p:blipFill>
              <p:spPr bwMode="auto">
                <a:xfrm>
                  <a:off x="797" y="622"/>
                  <a:ext cx="4446" cy="3240"/>
                </a:xfrm>
                <a:prstGeom prst="rect">
                  <a:avLst/>
                </a:prstGeom>
                <a:noFill/>
                <a:ln w="9525" algn="ctr">
                  <a:noFill/>
                  <a:miter lim="800000"/>
                  <a:headEnd/>
                  <a:tailEnd/>
                </a:ln>
              </p:spPr>
            </p:pic>
          </p:grpSp>
          <p:sp>
            <p:nvSpPr>
              <p:cNvPr id="20" name="Figura a mano libera 19"/>
              <p:cNvSpPr/>
              <p:nvPr/>
            </p:nvSpPr>
            <p:spPr bwMode="auto">
              <a:xfrm>
                <a:off x="4941094" y="3671904"/>
                <a:ext cx="369887" cy="493573"/>
              </a:xfrm>
              <a:custGeom>
                <a:avLst/>
                <a:gdLst>
                  <a:gd name="connsiteX0" fmla="*/ 52387 w 369093"/>
                  <a:gd name="connsiteY0" fmla="*/ 0 h 492918"/>
                  <a:gd name="connsiteX1" fmla="*/ 307181 w 369093"/>
                  <a:gd name="connsiteY1" fmla="*/ 147637 h 492918"/>
                  <a:gd name="connsiteX2" fmla="*/ 369093 w 369093"/>
                  <a:gd name="connsiteY2" fmla="*/ 492918 h 492918"/>
                  <a:gd name="connsiteX3" fmla="*/ 0 w 369093"/>
                  <a:gd name="connsiteY3" fmla="*/ 290512 h 492918"/>
                  <a:gd name="connsiteX4" fmla="*/ 52387 w 369093"/>
                  <a:gd name="connsiteY4" fmla="*/ 0 h 49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 h="492918">
                    <a:moveTo>
                      <a:pt x="52387" y="0"/>
                    </a:moveTo>
                    <a:lnTo>
                      <a:pt x="307181" y="147637"/>
                    </a:lnTo>
                    <a:lnTo>
                      <a:pt x="369093" y="492918"/>
                    </a:lnTo>
                    <a:lnTo>
                      <a:pt x="0" y="290512"/>
                    </a:lnTo>
                    <a:lnTo>
                      <a:pt x="52387" y="0"/>
                    </a:lnTo>
                    <a:close/>
                  </a:path>
                </a:pathLst>
              </a:custGeom>
              <a:solidFill>
                <a:schemeClr val="bg1"/>
              </a:solidFill>
              <a:ln w="9525" cap="flat" cmpd="sng" algn="ctr">
                <a:noFill/>
                <a:prstDash val="solid"/>
                <a:round/>
                <a:headEnd type="none" w="med" len="med"/>
                <a:tailEnd type="none" w="med" len="med"/>
              </a:ln>
              <a:effectLst/>
            </p:spPr>
            <p:txBody>
              <a:bodyPr anchor="ctr"/>
              <a:lstStyle/>
              <a:p>
                <a:pPr>
                  <a:defRPr/>
                </a:pPr>
                <a:endParaRPr lang="en-GB">
                  <a:latin typeface="Calibri" pitchFamily="34" charset="0"/>
                </a:endParaRPr>
              </a:p>
            </p:txBody>
          </p:sp>
        </p:grpSp>
        <p:sp>
          <p:nvSpPr>
            <p:cNvPr id="23" name="Text Box 3"/>
            <p:cNvSpPr txBox="1">
              <a:spLocks noChangeArrowheads="1"/>
            </p:cNvSpPr>
            <p:nvPr/>
          </p:nvSpPr>
          <p:spPr bwMode="auto">
            <a:xfrm>
              <a:off x="3222169" y="2068098"/>
              <a:ext cx="1610590" cy="978729"/>
            </a:xfrm>
            <a:prstGeom prst="rect">
              <a:avLst/>
            </a:prstGeom>
            <a:noFill/>
            <a:ln w="9525" algn="ctr">
              <a:noFill/>
              <a:miter lim="800000"/>
              <a:headEnd/>
              <a:tailEnd/>
            </a:ln>
            <a:effectLst/>
          </p:spPr>
          <p:txBody>
            <a:bodyPr wrap="square">
              <a:spAutoFit/>
            </a:bodyPr>
            <a:lstStyle/>
            <a:p>
              <a:pPr>
                <a:lnSpc>
                  <a:spcPct val="90000"/>
                </a:lnSpc>
                <a:defRPr/>
              </a:pPr>
              <a:r>
                <a:rPr lang="en-GB" sz="1600" b="1" dirty="0" smtClean="0">
                  <a:solidFill>
                    <a:srgbClr val="FF0000"/>
                  </a:solidFill>
                  <a:effectLst>
                    <a:outerShdw blurRad="38100" dist="38100" dir="2700000" algn="tl">
                      <a:srgbClr val="FFFFFF"/>
                    </a:outerShdw>
                  </a:effectLst>
                  <a:latin typeface="Calibri" pitchFamily="34" charset="0"/>
                </a:rPr>
                <a:t>GLOSS</a:t>
              </a:r>
              <a:r>
                <a:rPr lang="en-GB" sz="1600" dirty="0" smtClean="0">
                  <a:solidFill>
                    <a:schemeClr val="tx1"/>
                  </a:solidFill>
                  <a:effectLst>
                    <a:outerShdw blurRad="38100" dist="38100" dir="2700000" algn="tl">
                      <a:srgbClr val="FFFFFF"/>
                    </a:outerShdw>
                  </a:effectLst>
                  <a:latin typeface="Calibri" pitchFamily="34" charset="0"/>
                </a:rPr>
                <a:t> =</a:t>
              </a:r>
            </a:p>
            <a:p>
              <a:pPr>
                <a:lnSpc>
                  <a:spcPct val="90000"/>
                </a:lnSpc>
                <a:defRPr/>
              </a:pPr>
              <a:r>
                <a:rPr lang="en-GB" sz="1600" b="1" dirty="0" err="1" smtClean="0">
                  <a:solidFill>
                    <a:srgbClr val="FF0000"/>
                  </a:solidFill>
                  <a:effectLst>
                    <a:outerShdw blurRad="38100" dist="38100" dir="2700000" algn="tl">
                      <a:srgbClr val="FFFFFF"/>
                    </a:outerShdw>
                  </a:effectLst>
                  <a:latin typeface="Calibri" pitchFamily="34" charset="0"/>
                </a:rPr>
                <a:t>GLO</a:t>
              </a:r>
              <a:r>
                <a:rPr lang="en-GB" sz="1600" dirty="0" err="1" smtClean="0">
                  <a:solidFill>
                    <a:schemeClr val="tx1"/>
                  </a:solidFill>
                  <a:effectLst>
                    <a:outerShdw blurRad="38100" dist="38100" dir="2700000" algn="tl">
                      <a:srgbClr val="FFFFFF"/>
                    </a:outerShdw>
                  </a:effectLst>
                  <a:latin typeface="Calibri" pitchFamily="34" charset="0"/>
                </a:rPr>
                <a:t>bal</a:t>
              </a:r>
              <a:r>
                <a:rPr lang="en-GB" sz="1600" dirty="0" smtClean="0">
                  <a:solidFill>
                    <a:schemeClr val="tx1"/>
                  </a:solidFill>
                  <a:effectLst>
                    <a:outerShdw blurRad="38100" dist="38100" dir="2700000" algn="tl">
                      <a:srgbClr val="FFFFFF"/>
                    </a:outerShdw>
                  </a:effectLst>
                  <a:latin typeface="Calibri" pitchFamily="34" charset="0"/>
                </a:rPr>
                <a:t> </a:t>
              </a:r>
              <a:r>
                <a:rPr lang="en-GB" sz="1600" b="1" dirty="0" smtClean="0">
                  <a:solidFill>
                    <a:srgbClr val="FF0000"/>
                  </a:solidFill>
                  <a:effectLst>
                    <a:outerShdw blurRad="38100" dist="38100" dir="2700000" algn="tl">
                      <a:srgbClr val="FFFFFF"/>
                    </a:outerShdw>
                  </a:effectLst>
                  <a:latin typeface="Calibri" pitchFamily="34" charset="0"/>
                </a:rPr>
                <a:t>S</a:t>
              </a:r>
              <a:r>
                <a:rPr lang="en-GB" sz="1600" dirty="0" smtClean="0">
                  <a:solidFill>
                    <a:schemeClr val="tx1"/>
                  </a:solidFill>
                  <a:effectLst>
                    <a:outerShdw blurRad="38100" dist="38100" dir="2700000" algn="tl">
                      <a:srgbClr val="FFFFFF"/>
                    </a:outerShdw>
                  </a:effectLst>
                  <a:latin typeface="Calibri" pitchFamily="34" charset="0"/>
                </a:rPr>
                <a:t>ubducting </a:t>
              </a:r>
              <a:r>
                <a:rPr lang="en-GB" sz="1600" b="1" dirty="0" smtClean="0">
                  <a:solidFill>
                    <a:srgbClr val="FF0000"/>
                  </a:solidFill>
                  <a:effectLst>
                    <a:outerShdw blurRad="38100" dist="38100" dir="2700000" algn="tl">
                      <a:srgbClr val="FFFFFF"/>
                    </a:outerShdw>
                  </a:effectLst>
                  <a:latin typeface="Calibri" pitchFamily="34" charset="0"/>
                </a:rPr>
                <a:t>S</a:t>
              </a:r>
              <a:r>
                <a:rPr lang="en-GB" sz="1600" dirty="0" smtClean="0">
                  <a:solidFill>
                    <a:schemeClr val="tx1"/>
                  </a:solidFill>
                  <a:effectLst>
                    <a:outerShdw blurRad="38100" dist="38100" dir="2700000" algn="tl">
                      <a:srgbClr val="FFFFFF"/>
                    </a:outerShdw>
                  </a:effectLst>
                  <a:latin typeface="Calibri" pitchFamily="34" charset="0"/>
                </a:rPr>
                <a:t>ediments</a:t>
              </a:r>
              <a:endParaRPr lang="en-GB" sz="1600" dirty="0">
                <a:solidFill>
                  <a:schemeClr val="tx1"/>
                </a:solidFill>
                <a:effectLst>
                  <a:outerShdw blurRad="38100" dist="38100" dir="2700000" algn="tl">
                    <a:srgbClr val="FFFFFF"/>
                  </a:outerShdw>
                </a:effectLst>
                <a:latin typeface="Calibri" pitchFamily="34" charset="0"/>
              </a:endParaRPr>
            </a:p>
          </p:txBody>
        </p:sp>
        <p:sp>
          <p:nvSpPr>
            <p:cNvPr id="24" name="Freeform 12"/>
            <p:cNvSpPr>
              <a:spLocks/>
            </p:cNvSpPr>
            <p:nvPr/>
          </p:nvSpPr>
          <p:spPr bwMode="auto">
            <a:xfrm>
              <a:off x="1982336" y="2727325"/>
              <a:ext cx="4503737" cy="2393950"/>
            </a:xfrm>
            <a:custGeom>
              <a:avLst/>
              <a:gdLst/>
              <a:ahLst/>
              <a:cxnLst>
                <a:cxn ang="0">
                  <a:pos x="0" y="0"/>
                </a:cxn>
                <a:cxn ang="0">
                  <a:pos x="159" y="466"/>
                </a:cxn>
                <a:cxn ang="0">
                  <a:pos x="307" y="404"/>
                </a:cxn>
                <a:cxn ang="0">
                  <a:pos x="485" y="490"/>
                </a:cxn>
                <a:cxn ang="0">
                  <a:pos x="615" y="480"/>
                </a:cxn>
                <a:cxn ang="0">
                  <a:pos x="783" y="543"/>
                </a:cxn>
                <a:cxn ang="0">
                  <a:pos x="936" y="980"/>
                </a:cxn>
                <a:cxn ang="0">
                  <a:pos x="1109" y="1056"/>
                </a:cxn>
                <a:cxn ang="0">
                  <a:pos x="1267" y="696"/>
                </a:cxn>
                <a:cxn ang="0">
                  <a:pos x="1421" y="759"/>
                </a:cxn>
                <a:cxn ang="0">
                  <a:pos x="1579" y="140"/>
                </a:cxn>
                <a:cxn ang="0">
                  <a:pos x="1728" y="884"/>
                </a:cxn>
                <a:cxn ang="0">
                  <a:pos x="1901" y="980"/>
                </a:cxn>
                <a:cxn ang="0">
                  <a:pos x="2055" y="1133"/>
                </a:cxn>
                <a:cxn ang="0">
                  <a:pos x="2232" y="1028"/>
                </a:cxn>
                <a:cxn ang="0">
                  <a:pos x="2381" y="1028"/>
                </a:cxn>
                <a:cxn ang="0">
                  <a:pos x="2535" y="1066"/>
                </a:cxn>
                <a:cxn ang="0">
                  <a:pos x="2683" y="1172"/>
                </a:cxn>
                <a:cxn ang="0">
                  <a:pos x="2837" y="1508"/>
                </a:cxn>
              </a:cxnLst>
              <a:rect l="0" t="0" r="r" b="b"/>
              <a:pathLst>
                <a:path w="2837" h="1508">
                  <a:moveTo>
                    <a:pt x="0" y="0"/>
                  </a:moveTo>
                  <a:lnTo>
                    <a:pt x="159" y="466"/>
                  </a:lnTo>
                  <a:lnTo>
                    <a:pt x="307" y="404"/>
                  </a:lnTo>
                  <a:lnTo>
                    <a:pt x="485" y="490"/>
                  </a:lnTo>
                  <a:lnTo>
                    <a:pt x="615" y="480"/>
                  </a:lnTo>
                  <a:lnTo>
                    <a:pt x="783" y="543"/>
                  </a:lnTo>
                  <a:lnTo>
                    <a:pt x="936" y="980"/>
                  </a:lnTo>
                  <a:lnTo>
                    <a:pt x="1109" y="1056"/>
                  </a:lnTo>
                  <a:lnTo>
                    <a:pt x="1267" y="696"/>
                  </a:lnTo>
                  <a:lnTo>
                    <a:pt x="1421" y="759"/>
                  </a:lnTo>
                  <a:lnTo>
                    <a:pt x="1579" y="140"/>
                  </a:lnTo>
                  <a:lnTo>
                    <a:pt x="1728" y="884"/>
                  </a:lnTo>
                  <a:lnTo>
                    <a:pt x="1901" y="980"/>
                  </a:lnTo>
                  <a:lnTo>
                    <a:pt x="2055" y="1133"/>
                  </a:lnTo>
                  <a:lnTo>
                    <a:pt x="2232" y="1028"/>
                  </a:lnTo>
                  <a:lnTo>
                    <a:pt x="2381" y="1028"/>
                  </a:lnTo>
                  <a:lnTo>
                    <a:pt x="2535" y="1066"/>
                  </a:lnTo>
                  <a:lnTo>
                    <a:pt x="2683" y="1172"/>
                  </a:lnTo>
                  <a:lnTo>
                    <a:pt x="2837" y="1508"/>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5" name="Freeform 13"/>
            <p:cNvSpPr>
              <a:spLocks/>
            </p:cNvSpPr>
            <p:nvPr/>
          </p:nvSpPr>
          <p:spPr bwMode="auto">
            <a:xfrm>
              <a:off x="7011536" y="4694238"/>
              <a:ext cx="487362" cy="68262"/>
            </a:xfrm>
            <a:custGeom>
              <a:avLst/>
              <a:gdLst/>
              <a:ahLst/>
              <a:cxnLst>
                <a:cxn ang="0">
                  <a:pos x="0" y="0"/>
                </a:cxn>
                <a:cxn ang="0">
                  <a:pos x="168" y="43"/>
                </a:cxn>
                <a:cxn ang="0">
                  <a:pos x="307" y="43"/>
                </a:cxn>
              </a:cxnLst>
              <a:rect l="0" t="0" r="r" b="b"/>
              <a:pathLst>
                <a:path w="307" h="43">
                  <a:moveTo>
                    <a:pt x="0" y="0"/>
                  </a:moveTo>
                  <a:lnTo>
                    <a:pt x="168" y="43"/>
                  </a:lnTo>
                  <a:lnTo>
                    <a:pt x="307" y="43"/>
                  </a:lnTo>
                </a:path>
              </a:pathLst>
            </a:custGeom>
            <a:noFill/>
            <a:ln w="38100" cap="flat" cmpd="sng">
              <a:solidFill>
                <a:srgbClr val="FF0000"/>
              </a:solidFill>
              <a:prstDash val="solid"/>
              <a:round/>
              <a:headEnd/>
              <a:tailEnd/>
            </a:ln>
            <a:effectLst>
              <a:outerShdw blurRad="50800" dist="38100" dir="2700000" algn="tl" rotWithShape="0">
                <a:prstClr val="black">
                  <a:alpha val="40000"/>
                </a:prstClr>
              </a:outerShdw>
            </a:effectLst>
          </p:spPr>
          <p:txBody>
            <a:bodyPr anchor="ctr"/>
            <a:lstStyle/>
            <a:p>
              <a:pPr>
                <a:defRPr/>
              </a:pPr>
              <a:endParaRPr lang="en-GB">
                <a:latin typeface="Calibri" pitchFamily="34" charset="0"/>
              </a:endParaRPr>
            </a:p>
          </p:txBody>
        </p:sp>
        <p:sp>
          <p:nvSpPr>
            <p:cNvPr id="26" name="Text Box 3"/>
            <p:cNvSpPr txBox="1">
              <a:spLocks noChangeArrowheads="1"/>
            </p:cNvSpPr>
            <p:nvPr/>
          </p:nvSpPr>
          <p:spPr bwMode="auto">
            <a:xfrm>
              <a:off x="1687714" y="4722159"/>
              <a:ext cx="3186953" cy="784830"/>
            </a:xfrm>
            <a:prstGeom prst="rect">
              <a:avLst/>
            </a:prstGeom>
            <a:noFill/>
            <a:ln w="9525" algn="ctr">
              <a:noFill/>
              <a:miter lim="800000"/>
              <a:headEnd/>
              <a:tailEnd/>
            </a:ln>
            <a:effectLst/>
          </p:spPr>
          <p:txBody>
            <a:bodyPr wrap="square">
              <a:spAutoFit/>
            </a:bodyPr>
            <a:lstStyle/>
            <a:p>
              <a:pPr algn="ctr">
                <a:lnSpc>
                  <a:spcPts val="1800"/>
                </a:lnSpc>
                <a:defRPr/>
              </a:pPr>
              <a:r>
                <a:rPr lang="en-GB" b="1" dirty="0" smtClean="0">
                  <a:solidFill>
                    <a:schemeClr val="tx1"/>
                  </a:solidFill>
                  <a:effectLst/>
                  <a:latin typeface="Calibri" pitchFamily="34" charset="0"/>
                </a:rPr>
                <a:t>Note the strong match between sediments and whole-rock lamproite compositions.</a:t>
              </a:r>
              <a:endParaRPr lang="en-GB" b="1" dirty="0">
                <a:solidFill>
                  <a:schemeClr val="tx1"/>
                </a:solidFill>
                <a:effectLst/>
                <a:latin typeface="Calibri" pitchFamily="34" charset="0"/>
              </a:endParaRPr>
            </a:p>
          </p:txBody>
        </p:sp>
        <p:sp>
          <p:nvSpPr>
            <p:cNvPr id="27" name="Text Box 3"/>
            <p:cNvSpPr txBox="1">
              <a:spLocks noChangeArrowheads="1"/>
            </p:cNvSpPr>
            <p:nvPr/>
          </p:nvSpPr>
          <p:spPr bwMode="auto">
            <a:xfrm>
              <a:off x="2104031" y="1250390"/>
              <a:ext cx="2434106" cy="830997"/>
            </a:xfrm>
            <a:prstGeom prst="rect">
              <a:avLst/>
            </a:prstGeom>
            <a:noFill/>
            <a:ln w="9525" algn="ctr">
              <a:noFill/>
              <a:miter lim="800000"/>
              <a:headEnd/>
              <a:tailEnd/>
            </a:ln>
            <a:effectLst/>
          </p:spPr>
          <p:txBody>
            <a:bodyPr wrap="square">
              <a:spAutoFit/>
            </a:bodyPr>
            <a:lstStyle/>
            <a:p>
              <a:pPr algn="ctr">
                <a:defRPr/>
              </a:pPr>
              <a:r>
                <a:rPr lang="en-GB" sz="2400" b="1" dirty="0" smtClean="0">
                  <a:solidFill>
                    <a:schemeClr val="tx1"/>
                  </a:solidFill>
                  <a:effectLst/>
                  <a:latin typeface="Calibri" pitchFamily="34" charset="0"/>
                </a:rPr>
                <a:t>Betic Lamproites (SE Spain)</a:t>
              </a:r>
              <a:endParaRPr lang="en-GB" sz="2400" b="1" dirty="0">
                <a:solidFill>
                  <a:schemeClr val="tx1"/>
                </a:solidFill>
                <a:effectLst/>
                <a:latin typeface="Calibri" pitchFamily="34" charset="0"/>
              </a:endParaRPr>
            </a:p>
          </p:txBody>
        </p:sp>
        <p:cxnSp>
          <p:nvCxnSpPr>
            <p:cNvPr id="5" name="Connettore 1 4"/>
            <p:cNvCxnSpPr/>
            <p:nvPr/>
          </p:nvCxnSpPr>
          <p:spPr bwMode="auto">
            <a:xfrm>
              <a:off x="5312719" y="3027363"/>
              <a:ext cx="360000" cy="0"/>
            </a:xfrm>
            <a:prstGeom prst="line">
              <a:avLst/>
            </a:prstGeom>
            <a:noFill/>
            <a:ln w="76200" cap="flat" cmpd="sng" algn="ctr">
              <a:solidFill>
                <a:srgbClr val="FF0000"/>
              </a:solidFill>
              <a:prstDash val="solid"/>
              <a:round/>
              <a:headEnd type="none" w="med" len="med"/>
              <a:tailEnd type="none" w="med" len="med"/>
            </a:ln>
            <a:effectLst/>
          </p:spPr>
        </p:cxnSp>
      </p:grpSp>
      <p:sp>
        <p:nvSpPr>
          <p:cNvPr id="19" name="Text Box 3"/>
          <p:cNvSpPr txBox="1">
            <a:spLocks noChangeArrowheads="1"/>
          </p:cNvSpPr>
          <p:nvPr/>
        </p:nvSpPr>
        <p:spPr bwMode="auto">
          <a:xfrm>
            <a:off x="4689995" y="1346861"/>
            <a:ext cx="2950984" cy="1754326"/>
          </a:xfrm>
          <a:prstGeom prst="rect">
            <a:avLst/>
          </a:prstGeom>
          <a:solidFill>
            <a:schemeClr val="bg1"/>
          </a:solidFill>
          <a:ln w="9525" algn="ctr">
            <a:noFill/>
            <a:miter lim="800000"/>
            <a:headEnd/>
            <a:tailEnd/>
          </a:ln>
          <a:effectLst/>
        </p:spPr>
        <p:txBody>
          <a:bodyPr wrap="square">
            <a:spAutoFit/>
          </a:bodyPr>
          <a:lstStyle/>
          <a:p>
            <a:pPr algn="ctr">
              <a:defRPr/>
            </a:pPr>
            <a:r>
              <a:rPr lang="en-GB" b="1" dirty="0" smtClean="0">
                <a:solidFill>
                  <a:schemeClr val="tx1"/>
                </a:solidFill>
                <a:effectLst/>
                <a:latin typeface="Calibri" pitchFamily="34" charset="0"/>
              </a:rPr>
              <a:t>What is important is not the absolute content of a given element, but, rather, the interelemental fractionation (e.g., the HFSE/LILE ratios or Ce/Pb or Nb/U ratios)</a:t>
            </a:r>
            <a:endParaRPr lang="en-GB" b="1" dirty="0">
              <a:solidFill>
                <a:schemeClr val="tx1"/>
              </a:solidFill>
              <a:effectLst/>
              <a:latin typeface="Calibri" pitchFamily="34" charset="0"/>
            </a:endParaRPr>
          </a:p>
        </p:txBody>
      </p:sp>
      <p:sp>
        <p:nvSpPr>
          <p:cNvPr id="28" name="Figura a mano libera 27"/>
          <p:cNvSpPr/>
          <p:nvPr/>
        </p:nvSpPr>
        <p:spPr bwMode="auto">
          <a:xfrm>
            <a:off x="1952173" y="1219200"/>
            <a:ext cx="5532120" cy="3878580"/>
          </a:xfrm>
          <a:custGeom>
            <a:avLst/>
            <a:gdLst>
              <a:gd name="connsiteX0" fmla="*/ 0 w 5532120"/>
              <a:gd name="connsiteY0" fmla="*/ 754380 h 3878580"/>
              <a:gd name="connsiteX1" fmla="*/ 259080 w 5532120"/>
              <a:gd name="connsiteY1" fmla="*/ 1348740 h 3878580"/>
              <a:gd name="connsiteX2" fmla="*/ 518160 w 5532120"/>
              <a:gd name="connsiteY2" fmla="*/ 1851660 h 3878580"/>
              <a:gd name="connsiteX3" fmla="*/ 800100 w 5532120"/>
              <a:gd name="connsiteY3" fmla="*/ 1165860 h 3878580"/>
              <a:gd name="connsiteX4" fmla="*/ 1021080 w 5532120"/>
              <a:gd name="connsiteY4" fmla="*/ 1242060 h 3878580"/>
              <a:gd name="connsiteX5" fmla="*/ 1280160 w 5532120"/>
              <a:gd name="connsiteY5" fmla="*/ 2095500 h 3878580"/>
              <a:gd name="connsiteX6" fmla="*/ 1524000 w 5532120"/>
              <a:gd name="connsiteY6" fmla="*/ 2453640 h 3878580"/>
              <a:gd name="connsiteX7" fmla="*/ 1775460 w 5532120"/>
              <a:gd name="connsiteY7" fmla="*/ 2606040 h 3878580"/>
              <a:gd name="connsiteX8" fmla="*/ 2034540 w 5532120"/>
              <a:gd name="connsiteY8" fmla="*/ 2156460 h 3878580"/>
              <a:gd name="connsiteX9" fmla="*/ 2263140 w 5532120"/>
              <a:gd name="connsiteY9" fmla="*/ 2125980 h 3878580"/>
              <a:gd name="connsiteX10" fmla="*/ 2522220 w 5532120"/>
              <a:gd name="connsiteY10" fmla="*/ 1470660 h 3878580"/>
              <a:gd name="connsiteX11" fmla="*/ 2758440 w 5532120"/>
              <a:gd name="connsiteY11" fmla="*/ 2194560 h 3878580"/>
              <a:gd name="connsiteX12" fmla="*/ 3017520 w 5532120"/>
              <a:gd name="connsiteY12" fmla="*/ 2880360 h 3878580"/>
              <a:gd name="connsiteX13" fmla="*/ 3276600 w 5532120"/>
              <a:gd name="connsiteY13" fmla="*/ 2804160 h 3878580"/>
              <a:gd name="connsiteX14" fmla="*/ 3528060 w 5532120"/>
              <a:gd name="connsiteY14" fmla="*/ 2476500 h 3878580"/>
              <a:gd name="connsiteX15" fmla="*/ 3779520 w 5532120"/>
              <a:gd name="connsiteY15" fmla="*/ 2491740 h 3878580"/>
              <a:gd name="connsiteX16" fmla="*/ 4000500 w 5532120"/>
              <a:gd name="connsiteY16" fmla="*/ 2476500 h 3878580"/>
              <a:gd name="connsiteX17" fmla="*/ 4274820 w 5532120"/>
              <a:gd name="connsiteY17" fmla="*/ 2880360 h 3878580"/>
              <a:gd name="connsiteX18" fmla="*/ 4526280 w 5532120"/>
              <a:gd name="connsiteY18" fmla="*/ 3566160 h 3878580"/>
              <a:gd name="connsiteX19" fmla="*/ 4777740 w 5532120"/>
              <a:gd name="connsiteY19" fmla="*/ 3200400 h 3878580"/>
              <a:gd name="connsiteX20" fmla="*/ 5013960 w 5532120"/>
              <a:gd name="connsiteY20" fmla="*/ 3642360 h 3878580"/>
              <a:gd name="connsiteX21" fmla="*/ 5280660 w 5532120"/>
              <a:gd name="connsiteY21" fmla="*/ 3878580 h 3878580"/>
              <a:gd name="connsiteX22" fmla="*/ 5532120 w 5532120"/>
              <a:gd name="connsiteY22" fmla="*/ 3848100 h 3878580"/>
              <a:gd name="connsiteX23" fmla="*/ 5532120 w 5532120"/>
              <a:gd name="connsiteY23" fmla="*/ 3566160 h 3878580"/>
              <a:gd name="connsiteX24" fmla="*/ 5280660 w 5532120"/>
              <a:gd name="connsiteY24" fmla="*/ 3550920 h 3878580"/>
              <a:gd name="connsiteX25" fmla="*/ 5021580 w 5532120"/>
              <a:gd name="connsiteY25" fmla="*/ 3383280 h 3878580"/>
              <a:gd name="connsiteX26" fmla="*/ 4770120 w 5532120"/>
              <a:gd name="connsiteY26" fmla="*/ 2979420 h 3878580"/>
              <a:gd name="connsiteX27" fmla="*/ 4526280 w 5532120"/>
              <a:gd name="connsiteY27" fmla="*/ 3406140 h 3878580"/>
              <a:gd name="connsiteX28" fmla="*/ 4267200 w 5532120"/>
              <a:gd name="connsiteY28" fmla="*/ 2644140 h 3878580"/>
              <a:gd name="connsiteX29" fmla="*/ 4023360 w 5532120"/>
              <a:gd name="connsiteY29" fmla="*/ 2293620 h 3878580"/>
              <a:gd name="connsiteX30" fmla="*/ 3764280 w 5532120"/>
              <a:gd name="connsiteY30" fmla="*/ 2301240 h 3878580"/>
              <a:gd name="connsiteX31" fmla="*/ 3505200 w 5532120"/>
              <a:gd name="connsiteY31" fmla="*/ 2217420 h 3878580"/>
              <a:gd name="connsiteX32" fmla="*/ 3268980 w 5532120"/>
              <a:gd name="connsiteY32" fmla="*/ 2423160 h 3878580"/>
              <a:gd name="connsiteX33" fmla="*/ 3032760 w 5532120"/>
              <a:gd name="connsiteY33" fmla="*/ 2484120 h 3878580"/>
              <a:gd name="connsiteX34" fmla="*/ 2781300 w 5532120"/>
              <a:gd name="connsiteY34" fmla="*/ 1958340 h 3878580"/>
              <a:gd name="connsiteX35" fmla="*/ 2522220 w 5532120"/>
              <a:gd name="connsiteY35" fmla="*/ 541020 h 3878580"/>
              <a:gd name="connsiteX36" fmla="*/ 2263140 w 5532120"/>
              <a:gd name="connsiteY36" fmla="*/ 1882140 h 3878580"/>
              <a:gd name="connsiteX37" fmla="*/ 2019300 w 5532120"/>
              <a:gd name="connsiteY37" fmla="*/ 1912620 h 3878580"/>
              <a:gd name="connsiteX38" fmla="*/ 1767840 w 5532120"/>
              <a:gd name="connsiteY38" fmla="*/ 2301240 h 3878580"/>
              <a:gd name="connsiteX39" fmla="*/ 1524000 w 5532120"/>
              <a:gd name="connsiteY39" fmla="*/ 2148840 h 3878580"/>
              <a:gd name="connsiteX40" fmla="*/ 1280160 w 5532120"/>
              <a:gd name="connsiteY40" fmla="*/ 1645920 h 3878580"/>
              <a:gd name="connsiteX41" fmla="*/ 1028700 w 5532120"/>
              <a:gd name="connsiteY41" fmla="*/ 891540 h 3878580"/>
              <a:gd name="connsiteX42" fmla="*/ 769620 w 5532120"/>
              <a:gd name="connsiteY42" fmla="*/ 914400 h 3878580"/>
              <a:gd name="connsiteX43" fmla="*/ 518160 w 5532120"/>
              <a:gd name="connsiteY43" fmla="*/ 1379220 h 3878580"/>
              <a:gd name="connsiteX44" fmla="*/ 266700 w 5532120"/>
              <a:gd name="connsiteY44" fmla="*/ 914400 h 3878580"/>
              <a:gd name="connsiteX45" fmla="*/ 15240 w 5532120"/>
              <a:gd name="connsiteY45" fmla="*/ 0 h 3878580"/>
              <a:gd name="connsiteX46" fmla="*/ 15240 w 5532120"/>
              <a:gd name="connsiteY46" fmla="*/ 0 h 3878580"/>
              <a:gd name="connsiteX47" fmla="*/ 0 w 5532120"/>
              <a:gd name="connsiteY47" fmla="*/ 754380 h 387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2120" h="3878580">
                <a:moveTo>
                  <a:pt x="0" y="754380"/>
                </a:moveTo>
                <a:lnTo>
                  <a:pt x="259080" y="1348740"/>
                </a:lnTo>
                <a:lnTo>
                  <a:pt x="518160" y="1851660"/>
                </a:lnTo>
                <a:lnTo>
                  <a:pt x="800100" y="1165860"/>
                </a:lnTo>
                <a:lnTo>
                  <a:pt x="1021080" y="1242060"/>
                </a:lnTo>
                <a:lnTo>
                  <a:pt x="1280160" y="2095500"/>
                </a:lnTo>
                <a:lnTo>
                  <a:pt x="1524000" y="2453640"/>
                </a:lnTo>
                <a:lnTo>
                  <a:pt x="1775460" y="2606040"/>
                </a:lnTo>
                <a:lnTo>
                  <a:pt x="2034540" y="2156460"/>
                </a:lnTo>
                <a:lnTo>
                  <a:pt x="2263140" y="2125980"/>
                </a:lnTo>
                <a:lnTo>
                  <a:pt x="2522220" y="1470660"/>
                </a:lnTo>
                <a:lnTo>
                  <a:pt x="2758440" y="2194560"/>
                </a:lnTo>
                <a:lnTo>
                  <a:pt x="3017520" y="2880360"/>
                </a:lnTo>
                <a:lnTo>
                  <a:pt x="3276600" y="2804160"/>
                </a:lnTo>
                <a:lnTo>
                  <a:pt x="3528060" y="2476500"/>
                </a:lnTo>
                <a:lnTo>
                  <a:pt x="3779520" y="2491740"/>
                </a:lnTo>
                <a:lnTo>
                  <a:pt x="4000500" y="2476500"/>
                </a:lnTo>
                <a:lnTo>
                  <a:pt x="4274820" y="2880360"/>
                </a:lnTo>
                <a:lnTo>
                  <a:pt x="4526280" y="3566160"/>
                </a:lnTo>
                <a:lnTo>
                  <a:pt x="4777740" y="3200400"/>
                </a:lnTo>
                <a:lnTo>
                  <a:pt x="5013960" y="3642360"/>
                </a:lnTo>
                <a:lnTo>
                  <a:pt x="5280660" y="3878580"/>
                </a:lnTo>
                <a:lnTo>
                  <a:pt x="5532120" y="3848100"/>
                </a:lnTo>
                <a:lnTo>
                  <a:pt x="5532120" y="3566160"/>
                </a:lnTo>
                <a:lnTo>
                  <a:pt x="5280660" y="3550920"/>
                </a:lnTo>
                <a:lnTo>
                  <a:pt x="5021580" y="3383280"/>
                </a:lnTo>
                <a:lnTo>
                  <a:pt x="4770120" y="2979420"/>
                </a:lnTo>
                <a:lnTo>
                  <a:pt x="4526280" y="3406140"/>
                </a:lnTo>
                <a:lnTo>
                  <a:pt x="4267200" y="2644140"/>
                </a:lnTo>
                <a:lnTo>
                  <a:pt x="4023360" y="2293620"/>
                </a:lnTo>
                <a:lnTo>
                  <a:pt x="3764280" y="2301240"/>
                </a:lnTo>
                <a:lnTo>
                  <a:pt x="3505200" y="2217420"/>
                </a:lnTo>
                <a:lnTo>
                  <a:pt x="3268980" y="2423160"/>
                </a:lnTo>
                <a:lnTo>
                  <a:pt x="3032760" y="2484120"/>
                </a:lnTo>
                <a:lnTo>
                  <a:pt x="2781300" y="1958340"/>
                </a:lnTo>
                <a:lnTo>
                  <a:pt x="2522220" y="541020"/>
                </a:lnTo>
                <a:lnTo>
                  <a:pt x="2263140" y="1882140"/>
                </a:lnTo>
                <a:lnTo>
                  <a:pt x="2019300" y="1912620"/>
                </a:lnTo>
                <a:lnTo>
                  <a:pt x="1767840" y="2301240"/>
                </a:lnTo>
                <a:lnTo>
                  <a:pt x="1524000" y="2148840"/>
                </a:lnTo>
                <a:lnTo>
                  <a:pt x="1280160" y="1645920"/>
                </a:lnTo>
                <a:lnTo>
                  <a:pt x="1028700" y="891540"/>
                </a:lnTo>
                <a:lnTo>
                  <a:pt x="769620" y="914400"/>
                </a:lnTo>
                <a:lnTo>
                  <a:pt x="518160" y="1379220"/>
                </a:lnTo>
                <a:lnTo>
                  <a:pt x="266700" y="914400"/>
                </a:lnTo>
                <a:lnTo>
                  <a:pt x="15240" y="0"/>
                </a:lnTo>
                <a:lnTo>
                  <a:pt x="15240" y="0"/>
                </a:lnTo>
                <a:lnTo>
                  <a:pt x="0" y="754380"/>
                </a:lnTo>
                <a:close/>
              </a:path>
            </a:pathLst>
          </a:custGeom>
          <a:solidFill>
            <a:srgbClr val="00B0F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Text Box 3"/>
          <p:cNvSpPr txBox="1">
            <a:spLocks noChangeArrowheads="1"/>
          </p:cNvSpPr>
          <p:nvPr/>
        </p:nvSpPr>
        <p:spPr bwMode="auto">
          <a:xfrm>
            <a:off x="4832759" y="6198722"/>
            <a:ext cx="3630686" cy="336550"/>
          </a:xfrm>
          <a:prstGeom prst="rect">
            <a:avLst/>
          </a:prstGeom>
          <a:noFill/>
          <a:ln w="9525" algn="ctr">
            <a:noFill/>
            <a:miter lim="800000"/>
            <a:headEnd/>
            <a:tailEnd/>
          </a:ln>
          <a:effectLst/>
        </p:spPr>
        <p:txBody>
          <a:bodyPr wrap="square">
            <a:spAutoFit/>
          </a:bodyPr>
          <a:lstStyle/>
          <a:p>
            <a:pPr algn="r">
              <a:defRPr/>
            </a:pPr>
            <a:r>
              <a:rPr lang="en-GB" sz="1600" dirty="0" smtClean="0">
                <a:solidFill>
                  <a:schemeClr val="tx1"/>
                </a:solidFill>
                <a:effectLst/>
                <a:latin typeface="Calibri" pitchFamily="34" charset="0"/>
              </a:rPr>
              <a:t>Conticelli </a:t>
            </a:r>
            <a:r>
              <a:rPr lang="en-GB" sz="1600" dirty="0" smtClean="0">
                <a:solidFill>
                  <a:schemeClr val="tx1"/>
                </a:solidFill>
                <a:effectLst/>
                <a:latin typeface="Calibri" pitchFamily="34" charset="0"/>
              </a:rPr>
              <a:t>et </a:t>
            </a:r>
            <a:r>
              <a:rPr lang="en-GB" sz="1600" dirty="0" smtClean="0">
                <a:solidFill>
                  <a:schemeClr val="tx1"/>
                </a:solidFill>
                <a:effectLst/>
                <a:latin typeface="Calibri" pitchFamily="34" charset="0"/>
              </a:rPr>
              <a:t>al., 2009 (Lithos</a:t>
            </a:r>
            <a:r>
              <a:rPr lang="en-GB" sz="1600" dirty="0" smtClean="0">
                <a:solidFill>
                  <a:schemeClr val="tx1"/>
                </a:solidFill>
                <a:effectLst/>
                <a:latin typeface="Calibri" pitchFamily="34" charset="0"/>
              </a:rPr>
              <a:t>, 107, </a:t>
            </a:r>
            <a:r>
              <a:rPr lang="en-GB" sz="1600" dirty="0" smtClean="0">
                <a:solidFill>
                  <a:schemeClr val="tx1"/>
                </a:solidFill>
                <a:effectLst/>
                <a:latin typeface="Calibri" pitchFamily="34" charset="0"/>
              </a:rPr>
              <a:t>68-92)</a:t>
            </a:r>
            <a:endParaRPr lang="en-GB" sz="1600" dirty="0">
              <a:solidFill>
                <a:schemeClr val="tx1"/>
              </a:solidFill>
              <a:effectLst/>
              <a:latin typeface="Calibri" pitchFamily="34" charset="0"/>
            </a:endParaRPr>
          </a:p>
        </p:txBody>
      </p:sp>
    </p:spTree>
    <p:extLst>
      <p:ext uri="{BB962C8B-B14F-4D97-AF65-F5344CB8AC3E}">
        <p14:creationId xmlns:p14="http://schemas.microsoft.com/office/powerpoint/2010/main" val="870258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stretch>
            <a:fillRect/>
          </a:stretch>
        </p:blipFill>
        <p:spPr>
          <a:xfrm>
            <a:off x="202746" y="4124103"/>
            <a:ext cx="8734425" cy="2295525"/>
          </a:xfrm>
          <a:prstGeom prst="rect">
            <a:avLst/>
          </a:prstGeom>
        </p:spPr>
      </p:pic>
      <p:grpSp>
        <p:nvGrpSpPr>
          <p:cNvPr id="4" name="Gruppo 3"/>
          <p:cNvGrpSpPr/>
          <p:nvPr/>
        </p:nvGrpSpPr>
        <p:grpSpPr>
          <a:xfrm>
            <a:off x="1295403" y="116121"/>
            <a:ext cx="6553200" cy="3612469"/>
            <a:chOff x="2413000" y="928920"/>
            <a:chExt cx="6553200" cy="3612469"/>
          </a:xfrm>
        </p:grpSpPr>
        <p:pic>
          <p:nvPicPr>
            <p:cNvPr id="2" name="Immagine 1"/>
            <p:cNvPicPr>
              <a:picLocks noChangeAspect="1"/>
            </p:cNvPicPr>
            <p:nvPr/>
          </p:nvPicPr>
          <p:blipFill rotWithShape="1">
            <a:blip r:embed="rId4" cstate="print"/>
            <a:srcRect t="3622" b="77714"/>
            <a:stretch/>
          </p:blipFill>
          <p:spPr>
            <a:xfrm>
              <a:off x="2413000" y="928920"/>
              <a:ext cx="6553200" cy="972457"/>
            </a:xfrm>
            <a:prstGeom prst="rect">
              <a:avLst/>
            </a:prstGeom>
          </p:spPr>
        </p:pic>
        <p:pic>
          <p:nvPicPr>
            <p:cNvPr id="19" name="Immagine 18"/>
            <p:cNvPicPr>
              <a:picLocks noChangeAspect="1"/>
            </p:cNvPicPr>
            <p:nvPr/>
          </p:nvPicPr>
          <p:blipFill rotWithShape="1">
            <a:blip r:embed="rId4" cstate="print"/>
            <a:srcRect t="38609" b="49412"/>
            <a:stretch/>
          </p:blipFill>
          <p:spPr>
            <a:xfrm>
              <a:off x="2413000" y="1886866"/>
              <a:ext cx="6553200" cy="624111"/>
            </a:xfrm>
            <a:prstGeom prst="rect">
              <a:avLst/>
            </a:prstGeom>
          </p:spPr>
        </p:pic>
        <p:pic>
          <p:nvPicPr>
            <p:cNvPr id="28" name="Immagine 27"/>
            <p:cNvPicPr>
              <a:picLocks noChangeAspect="1"/>
            </p:cNvPicPr>
            <p:nvPr/>
          </p:nvPicPr>
          <p:blipFill rotWithShape="1">
            <a:blip r:embed="rId4" cstate="print"/>
            <a:srcRect t="52816"/>
            <a:stretch/>
          </p:blipFill>
          <p:spPr>
            <a:xfrm>
              <a:off x="2413000" y="2438406"/>
              <a:ext cx="6553200" cy="2102983"/>
            </a:xfrm>
            <a:prstGeom prst="rect">
              <a:avLst/>
            </a:prstGeom>
          </p:spPr>
        </p:pic>
      </p:grpSp>
      <p:sp>
        <p:nvSpPr>
          <p:cNvPr id="29" name="CasellaDiTesto 28"/>
          <p:cNvSpPr txBox="1"/>
          <p:nvPr/>
        </p:nvSpPr>
        <p:spPr>
          <a:xfrm>
            <a:off x="1778002" y="3711802"/>
            <a:ext cx="5587998" cy="369332"/>
          </a:xfrm>
          <a:prstGeom prst="rect">
            <a:avLst/>
          </a:prstGeom>
          <a:noFill/>
        </p:spPr>
        <p:txBody>
          <a:bodyPr wrap="square" rtlCol="0">
            <a:spAutoFit/>
          </a:bodyPr>
          <a:lstStyle/>
          <a:p>
            <a:pPr algn="ctr"/>
            <a:r>
              <a:rPr lang="en-US" dirty="0" smtClean="0">
                <a:solidFill>
                  <a:schemeClr val="bg1"/>
                </a:solidFill>
                <a:effectLst/>
                <a:latin typeface="Calibri" panose="020F0502020204030204" pitchFamily="34" charset="0"/>
                <a:cs typeface="Calibri" panose="020F0502020204030204" pitchFamily="34" charset="0"/>
              </a:rPr>
              <a:t>Jackson et </a:t>
            </a:r>
            <a:r>
              <a:rPr lang="en-US" dirty="0" smtClean="0">
                <a:solidFill>
                  <a:schemeClr val="bg1"/>
                </a:solidFill>
                <a:effectLst/>
                <a:latin typeface="Calibri" panose="020F0502020204030204" pitchFamily="34" charset="0"/>
                <a:cs typeface="Calibri" panose="020F0502020204030204" pitchFamily="34" charset="0"/>
              </a:rPr>
              <a:t>al., 2008 (</a:t>
            </a:r>
            <a:r>
              <a:rPr lang="it-IT" dirty="0" smtClean="0">
                <a:solidFill>
                  <a:schemeClr val="bg1"/>
                </a:solidFill>
                <a:effectLst/>
                <a:latin typeface="Calibri" panose="020F0502020204030204" pitchFamily="34" charset="0"/>
                <a:cs typeface="Calibri" panose="020F0502020204030204" pitchFamily="34" charset="0"/>
              </a:rPr>
              <a:t>G3, 9</a:t>
            </a:r>
            <a:r>
              <a:rPr lang="it-IT" dirty="0" smtClean="0">
                <a:solidFill>
                  <a:schemeClr val="bg1"/>
                </a:solidFill>
                <a:effectLst/>
                <a:latin typeface="Calibri" panose="020F0502020204030204" pitchFamily="34" charset="0"/>
                <a:cs typeface="Calibri" panose="020F0502020204030204" pitchFamily="34" charset="0"/>
              </a:rPr>
              <a:t>, </a:t>
            </a:r>
            <a:r>
              <a:rPr lang="it-IT" dirty="0" smtClean="0">
                <a:solidFill>
                  <a:schemeClr val="bg1"/>
                </a:solidFill>
                <a:latin typeface="Calibri" panose="020F0502020204030204" pitchFamily="34" charset="0"/>
                <a:cs typeface="Calibri" panose="020F0502020204030204" pitchFamily="34" charset="0"/>
              </a:rPr>
              <a:t>doi:10.1029/2007GC001876)</a:t>
            </a:r>
            <a:endParaRPr lang="it-IT" dirty="0">
              <a:solidFill>
                <a:schemeClr val="bg1"/>
              </a:solidFill>
              <a:effectLst/>
              <a:latin typeface="Calibri" panose="020F0502020204030204" pitchFamily="34" charset="0"/>
              <a:cs typeface="Calibri" panose="020F0502020204030204" pitchFamily="34" charset="0"/>
            </a:endParaRPr>
          </a:p>
        </p:txBody>
      </p:sp>
      <p:cxnSp>
        <p:nvCxnSpPr>
          <p:cNvPr id="30" name="Connettore 1 29"/>
          <p:cNvCxnSpPr/>
          <p:nvPr/>
        </p:nvCxnSpPr>
        <p:spPr bwMode="auto">
          <a:xfrm>
            <a:off x="596900" y="4388758"/>
            <a:ext cx="8208000" cy="0"/>
          </a:xfrm>
          <a:prstGeom prst="line">
            <a:avLst/>
          </a:prstGeom>
          <a:noFill/>
          <a:ln w="38100" cap="flat" cmpd="sng" algn="ctr">
            <a:solidFill>
              <a:srgbClr val="FF0000"/>
            </a:solidFill>
            <a:prstDash val="solid"/>
            <a:round/>
            <a:headEnd type="none" w="med" len="med"/>
            <a:tailEnd type="none" w="med" len="med"/>
          </a:ln>
          <a:effectLst/>
        </p:spPr>
      </p:cxnSp>
      <p:grpSp>
        <p:nvGrpSpPr>
          <p:cNvPr id="7" name="Gruppo 6"/>
          <p:cNvGrpSpPr/>
          <p:nvPr/>
        </p:nvGrpSpPr>
        <p:grpSpPr>
          <a:xfrm>
            <a:off x="304800" y="4388758"/>
            <a:ext cx="7543803" cy="234042"/>
            <a:chOff x="304800" y="4388758"/>
            <a:chExt cx="7543803" cy="234042"/>
          </a:xfrm>
        </p:grpSpPr>
        <p:cxnSp>
          <p:nvCxnSpPr>
            <p:cNvPr id="31" name="Connettore 1 30"/>
            <p:cNvCxnSpPr/>
            <p:nvPr/>
          </p:nvCxnSpPr>
          <p:spPr bwMode="auto">
            <a:xfrm>
              <a:off x="304800" y="4617358"/>
              <a:ext cx="6480000" cy="0"/>
            </a:xfrm>
            <a:prstGeom prst="line">
              <a:avLst/>
            </a:prstGeom>
            <a:noFill/>
            <a:ln w="38100" cap="flat" cmpd="sng" algn="ctr">
              <a:solidFill>
                <a:srgbClr val="FF0000"/>
              </a:solidFill>
              <a:prstDash val="solid"/>
              <a:round/>
              <a:headEnd type="none" w="med" len="med"/>
              <a:tailEnd type="none" w="med" len="med"/>
            </a:ln>
            <a:effectLst/>
          </p:spPr>
        </p:cxnSp>
        <p:sp>
          <p:nvSpPr>
            <p:cNvPr id="6" name="Rettangolo arrotondato 5"/>
            <p:cNvSpPr/>
            <p:nvPr/>
          </p:nvSpPr>
          <p:spPr bwMode="auto">
            <a:xfrm>
              <a:off x="6775450" y="4388758"/>
              <a:ext cx="1073153" cy="234042"/>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Tree>
    <p:extLst>
      <p:ext uri="{BB962C8B-B14F-4D97-AF65-F5344CB8AC3E}">
        <p14:creationId xmlns:p14="http://schemas.microsoft.com/office/powerpoint/2010/main" val="2650487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4000"/>
                                        <p:tgtEl>
                                          <p:spTgt spid="30"/>
                                        </p:tgtEl>
                                      </p:cBhvr>
                                    </p:animEffect>
                                  </p:childTnLst>
                                </p:cTn>
                              </p:par>
                            </p:childTnLst>
                          </p:cTn>
                        </p:par>
                        <p:par>
                          <p:cTn id="22" fill="hold">
                            <p:stCondLst>
                              <p:cond delay="40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4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1965962" y="0"/>
            <a:ext cx="7151051" cy="6858000"/>
            <a:chOff x="1965962" y="0"/>
            <a:chExt cx="7151051" cy="6858000"/>
          </a:xfrm>
        </p:grpSpPr>
        <p:pic>
          <p:nvPicPr>
            <p:cNvPr id="1026" name="Picture 2"/>
            <p:cNvPicPr>
              <a:picLocks noChangeAspect="1" noChangeArrowheads="1"/>
            </p:cNvPicPr>
            <p:nvPr/>
          </p:nvPicPr>
          <p:blipFill>
            <a:blip r:embed="rId3" cstate="print"/>
            <a:srcRect r="2375"/>
            <a:stretch>
              <a:fillRect/>
            </a:stretch>
          </p:blipFill>
          <p:spPr bwMode="auto">
            <a:xfrm rot="5400000">
              <a:off x="2112488" y="-146526"/>
              <a:ext cx="6858000" cy="7151051"/>
            </a:xfrm>
            <a:prstGeom prst="rect">
              <a:avLst/>
            </a:prstGeom>
            <a:noFill/>
            <a:ln w="9525">
              <a:noFill/>
              <a:miter lim="800000"/>
              <a:headEnd/>
              <a:tailEnd/>
            </a:ln>
          </p:spPr>
        </p:pic>
        <p:sp>
          <p:nvSpPr>
            <p:cNvPr id="15" name="CasellaDiTesto 14"/>
            <p:cNvSpPr txBox="1"/>
            <p:nvPr/>
          </p:nvSpPr>
          <p:spPr>
            <a:xfrm>
              <a:off x="2208213" y="5275199"/>
              <a:ext cx="735012" cy="307777"/>
            </a:xfrm>
            <a:prstGeom prst="rect">
              <a:avLst/>
            </a:prstGeom>
            <a:noFill/>
          </p:spPr>
          <p:txBody>
            <a:bodyPr wrap="square" rtlCol="0">
              <a:spAutoFit/>
            </a:bodyPr>
            <a:lstStyle/>
            <a:p>
              <a:r>
                <a:rPr lang="en-US" sz="1400" b="1" dirty="0" smtClean="0">
                  <a:solidFill>
                    <a:schemeClr val="tx1"/>
                  </a:solidFill>
                  <a:effectLst/>
                  <a:latin typeface="Calibri" pitchFamily="34" charset="0"/>
                </a:rPr>
                <a:t>660 km</a:t>
              </a:r>
              <a:endParaRPr lang="it-IT" sz="1400" b="1" dirty="0">
                <a:solidFill>
                  <a:schemeClr val="tx1"/>
                </a:solidFill>
                <a:effectLst/>
                <a:latin typeface="Calibri" pitchFamily="34" charset="0"/>
              </a:endParaRPr>
            </a:p>
          </p:txBody>
        </p:sp>
        <p:sp>
          <p:nvSpPr>
            <p:cNvPr id="17" name="CasellaDiTesto 16"/>
            <p:cNvSpPr txBox="1"/>
            <p:nvPr/>
          </p:nvSpPr>
          <p:spPr>
            <a:xfrm>
              <a:off x="2057400" y="3571875"/>
              <a:ext cx="901700" cy="307777"/>
            </a:xfrm>
            <a:prstGeom prst="rect">
              <a:avLst/>
            </a:prstGeom>
            <a:noFill/>
          </p:spPr>
          <p:txBody>
            <a:bodyPr wrap="square" rtlCol="0">
              <a:spAutoFit/>
            </a:bodyPr>
            <a:lstStyle/>
            <a:p>
              <a:pPr algn="r"/>
              <a:r>
                <a:rPr lang="en-US" sz="1400" b="1" dirty="0" smtClean="0">
                  <a:solidFill>
                    <a:schemeClr val="tx1"/>
                  </a:solidFill>
                  <a:effectLst/>
                  <a:latin typeface="Calibri" pitchFamily="34" charset="0"/>
                </a:rPr>
                <a:t>410 km</a:t>
              </a:r>
              <a:endParaRPr lang="it-IT" sz="1400" b="1" dirty="0">
                <a:solidFill>
                  <a:schemeClr val="tx1"/>
                </a:solidFill>
                <a:effectLst/>
                <a:latin typeface="Calibri" pitchFamily="34" charset="0"/>
              </a:endParaRPr>
            </a:p>
          </p:txBody>
        </p:sp>
        <p:sp>
          <p:nvSpPr>
            <p:cNvPr id="19" name="CasellaDiTesto 18"/>
            <p:cNvSpPr txBox="1"/>
            <p:nvPr/>
          </p:nvSpPr>
          <p:spPr>
            <a:xfrm>
              <a:off x="2057400" y="4396613"/>
              <a:ext cx="901700" cy="307777"/>
            </a:xfrm>
            <a:prstGeom prst="rect">
              <a:avLst/>
            </a:prstGeom>
            <a:noFill/>
          </p:spPr>
          <p:txBody>
            <a:bodyPr wrap="square" rtlCol="0">
              <a:spAutoFit/>
            </a:bodyPr>
            <a:lstStyle/>
            <a:p>
              <a:pPr algn="r"/>
              <a:r>
                <a:rPr lang="en-US" sz="1400" b="1" dirty="0" smtClean="0">
                  <a:solidFill>
                    <a:schemeClr val="tx1"/>
                  </a:solidFill>
                  <a:effectLst/>
                  <a:latin typeface="Calibri" pitchFamily="34" charset="0"/>
                </a:rPr>
                <a:t>560 km</a:t>
              </a:r>
              <a:endParaRPr lang="it-IT" sz="1400" b="1" dirty="0">
                <a:solidFill>
                  <a:schemeClr val="tx1"/>
                </a:solidFill>
                <a:effectLst/>
                <a:latin typeface="Calibri" pitchFamily="34" charset="0"/>
              </a:endParaRPr>
            </a:p>
          </p:txBody>
        </p:sp>
      </p:grpSp>
      <p:sp>
        <p:nvSpPr>
          <p:cNvPr id="20" name="CasellaDiTesto 19"/>
          <p:cNvSpPr txBox="1"/>
          <p:nvPr/>
        </p:nvSpPr>
        <p:spPr>
          <a:xfrm>
            <a:off x="-1" y="5438775"/>
            <a:ext cx="1965963" cy="1015663"/>
          </a:xfrm>
          <a:prstGeom prst="rect">
            <a:avLst/>
          </a:prstGeom>
          <a:noFill/>
        </p:spPr>
        <p:txBody>
          <a:bodyPr wrap="square" rtlCol="0">
            <a:spAutoFit/>
          </a:bodyPr>
          <a:lstStyle/>
          <a:p>
            <a:r>
              <a:rPr lang="en-US" sz="1500" dirty="0" err="1" smtClean="0">
                <a:solidFill>
                  <a:schemeClr val="bg1"/>
                </a:solidFill>
                <a:effectLst/>
                <a:latin typeface="Calibri" pitchFamily="34" charset="0"/>
              </a:rPr>
              <a:t>Stixrude</a:t>
            </a:r>
            <a:r>
              <a:rPr lang="en-US" sz="1500" dirty="0" smtClean="0">
                <a:solidFill>
                  <a:schemeClr val="bg1"/>
                </a:solidFill>
                <a:effectLst/>
                <a:latin typeface="Calibri" pitchFamily="34" charset="0"/>
              </a:rPr>
              <a:t> and Lithgow-</a:t>
            </a:r>
            <a:r>
              <a:rPr lang="en-US" sz="1500" dirty="0" err="1" smtClean="0">
                <a:solidFill>
                  <a:schemeClr val="bg1"/>
                </a:solidFill>
                <a:effectLst/>
                <a:latin typeface="Calibri" pitchFamily="34" charset="0"/>
              </a:rPr>
              <a:t>Bertelloni</a:t>
            </a:r>
            <a:r>
              <a:rPr lang="en-US" sz="1500" dirty="0" smtClean="0">
                <a:solidFill>
                  <a:schemeClr val="bg1"/>
                </a:solidFill>
                <a:effectLst/>
                <a:latin typeface="Calibri" pitchFamily="34" charset="0"/>
              </a:rPr>
              <a:t>, 2011 (</a:t>
            </a:r>
            <a:r>
              <a:rPr lang="en-US" sz="1500" dirty="0" err="1" smtClean="0">
                <a:solidFill>
                  <a:schemeClr val="bg1"/>
                </a:solidFill>
                <a:effectLst/>
                <a:latin typeface="Calibri" pitchFamily="34" charset="0"/>
              </a:rPr>
              <a:t>Geophys</a:t>
            </a:r>
            <a:r>
              <a:rPr lang="en-US" sz="1500" dirty="0" smtClean="0">
                <a:solidFill>
                  <a:schemeClr val="bg1"/>
                </a:solidFill>
                <a:effectLst/>
                <a:latin typeface="Calibri" pitchFamily="34" charset="0"/>
              </a:rPr>
              <a:t>. J. Int., 184, 1180-1213)</a:t>
            </a:r>
            <a:endParaRPr lang="it-IT" sz="1500" dirty="0">
              <a:solidFill>
                <a:schemeClr val="bg1"/>
              </a:solidFill>
              <a:effectLst/>
              <a:latin typeface="Calibri" pitchFamily="34" charset="0"/>
            </a:endParaRPr>
          </a:p>
        </p:txBody>
      </p:sp>
      <p:sp>
        <p:nvSpPr>
          <p:cNvPr id="3" name="Figura a mano libera 2"/>
          <p:cNvSpPr/>
          <p:nvPr/>
        </p:nvSpPr>
        <p:spPr bwMode="auto">
          <a:xfrm>
            <a:off x="2867025" y="1314450"/>
            <a:ext cx="5305425" cy="4524375"/>
          </a:xfrm>
          <a:custGeom>
            <a:avLst/>
            <a:gdLst>
              <a:gd name="connsiteX0" fmla="*/ 0 w 5305425"/>
              <a:gd name="connsiteY0" fmla="*/ 4086225 h 4524375"/>
              <a:gd name="connsiteX1" fmla="*/ 1181100 w 5305425"/>
              <a:gd name="connsiteY1" fmla="*/ 4276725 h 4524375"/>
              <a:gd name="connsiteX2" fmla="*/ 1895475 w 5305425"/>
              <a:gd name="connsiteY2" fmla="*/ 4191000 h 4524375"/>
              <a:gd name="connsiteX3" fmla="*/ 2952750 w 5305425"/>
              <a:gd name="connsiteY3" fmla="*/ 4133850 h 4524375"/>
              <a:gd name="connsiteX4" fmla="*/ 3228975 w 5305425"/>
              <a:gd name="connsiteY4" fmla="*/ 4133850 h 4524375"/>
              <a:gd name="connsiteX5" fmla="*/ 3533775 w 5305425"/>
              <a:gd name="connsiteY5" fmla="*/ 4095750 h 4524375"/>
              <a:gd name="connsiteX6" fmla="*/ 4124325 w 5305425"/>
              <a:gd name="connsiteY6" fmla="*/ 4210050 h 4524375"/>
              <a:gd name="connsiteX7" fmla="*/ 5305425 w 5305425"/>
              <a:gd name="connsiteY7" fmla="*/ 4524375 h 4524375"/>
              <a:gd name="connsiteX8" fmla="*/ 5305425 w 5305425"/>
              <a:gd name="connsiteY8" fmla="*/ 0 h 4524375"/>
              <a:gd name="connsiteX9" fmla="*/ 9525 w 5305425"/>
              <a:gd name="connsiteY9" fmla="*/ 9525 h 4524375"/>
              <a:gd name="connsiteX10" fmla="*/ 0 w 5305425"/>
              <a:gd name="connsiteY10" fmla="*/ 4086225 h 45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5425" h="4524375">
                <a:moveTo>
                  <a:pt x="0" y="4086225"/>
                </a:moveTo>
                <a:lnTo>
                  <a:pt x="1181100" y="4276725"/>
                </a:lnTo>
                <a:lnTo>
                  <a:pt x="1895475" y="4191000"/>
                </a:lnTo>
                <a:lnTo>
                  <a:pt x="2952750" y="4133850"/>
                </a:lnTo>
                <a:lnTo>
                  <a:pt x="3228975" y="4133850"/>
                </a:lnTo>
                <a:lnTo>
                  <a:pt x="3533775" y="4095750"/>
                </a:lnTo>
                <a:lnTo>
                  <a:pt x="4124325" y="4210050"/>
                </a:lnTo>
                <a:lnTo>
                  <a:pt x="5305425" y="4524375"/>
                </a:lnTo>
                <a:lnTo>
                  <a:pt x="5305425" y="0"/>
                </a:lnTo>
                <a:lnTo>
                  <a:pt x="9525" y="9525"/>
                </a:lnTo>
                <a:lnTo>
                  <a:pt x="0" y="4086225"/>
                </a:lnTo>
                <a:close/>
              </a:path>
            </a:pathLst>
          </a:custGeom>
          <a:solidFill>
            <a:srgbClr val="FFFF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72864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cstate="print"/>
          <a:stretch>
            <a:fillRect/>
          </a:stretch>
        </p:blipFill>
        <p:spPr>
          <a:xfrm>
            <a:off x="483733" y="208869"/>
            <a:ext cx="8172450" cy="3305175"/>
          </a:xfrm>
          <a:prstGeom prst="rect">
            <a:avLst/>
          </a:prstGeom>
        </p:spPr>
      </p:pic>
      <p:sp>
        <p:nvSpPr>
          <p:cNvPr id="6" name="CasellaDiTesto 5"/>
          <p:cNvSpPr txBox="1"/>
          <p:nvPr/>
        </p:nvSpPr>
        <p:spPr>
          <a:xfrm>
            <a:off x="2510973" y="3514044"/>
            <a:ext cx="4122056" cy="369332"/>
          </a:xfrm>
          <a:prstGeom prst="rect">
            <a:avLst/>
          </a:prstGeom>
          <a:noFill/>
        </p:spPr>
        <p:txBody>
          <a:bodyPr wrap="square" rtlCol="0">
            <a:spAutoFit/>
          </a:bodyPr>
          <a:lstStyle/>
          <a:p>
            <a:pPr algn="ctr"/>
            <a:r>
              <a:rPr lang="en-US" dirty="0" smtClean="0">
                <a:solidFill>
                  <a:schemeClr val="bg1"/>
                </a:solidFill>
                <a:effectLst/>
                <a:latin typeface="Calibri" panose="020F0502020204030204" pitchFamily="34" charset="0"/>
                <a:cs typeface="Calibri" panose="020F0502020204030204" pitchFamily="34" charset="0"/>
              </a:rPr>
              <a:t>Peters </a:t>
            </a:r>
            <a:r>
              <a:rPr lang="en-US" dirty="0">
                <a:solidFill>
                  <a:schemeClr val="bg1"/>
                </a:solidFill>
                <a:effectLst/>
                <a:latin typeface="Calibri" panose="020F0502020204030204" pitchFamily="34" charset="0"/>
                <a:cs typeface="Calibri" panose="020F0502020204030204" pitchFamily="34" charset="0"/>
              </a:rPr>
              <a:t>and </a:t>
            </a:r>
            <a:r>
              <a:rPr lang="en-US" dirty="0" smtClean="0">
                <a:solidFill>
                  <a:schemeClr val="bg1"/>
                </a:solidFill>
                <a:effectLst/>
                <a:latin typeface="Calibri" panose="020F0502020204030204" pitchFamily="34" charset="0"/>
                <a:cs typeface="Calibri" panose="020F0502020204030204" pitchFamily="34" charset="0"/>
              </a:rPr>
              <a:t>Day </a:t>
            </a:r>
            <a:r>
              <a:rPr lang="en-US" dirty="0">
                <a:solidFill>
                  <a:schemeClr val="bg1"/>
                </a:solidFill>
                <a:effectLst/>
                <a:latin typeface="Calibri" panose="020F0502020204030204" pitchFamily="34" charset="0"/>
                <a:cs typeface="Calibri" panose="020F0502020204030204" pitchFamily="34" charset="0"/>
              </a:rPr>
              <a:t>(2014</a:t>
            </a:r>
            <a:r>
              <a:rPr lang="en-US" dirty="0" smtClean="0">
                <a:solidFill>
                  <a:schemeClr val="bg1"/>
                </a:solidFill>
                <a:effectLst/>
                <a:latin typeface="Calibri" panose="020F0502020204030204" pitchFamily="34" charset="0"/>
                <a:cs typeface="Calibri" panose="020F0502020204030204" pitchFamily="34" charset="0"/>
              </a:rPr>
              <a:t>),</a:t>
            </a:r>
            <a:r>
              <a:rPr lang="it-IT" dirty="0" smtClean="0">
                <a:solidFill>
                  <a:schemeClr val="bg1"/>
                </a:solidFill>
                <a:effectLst/>
                <a:latin typeface="Calibri" panose="020F0502020204030204" pitchFamily="34" charset="0"/>
                <a:cs typeface="Calibri" panose="020F0502020204030204" pitchFamily="34" charset="0"/>
              </a:rPr>
              <a:t> G3,15</a:t>
            </a:r>
            <a:r>
              <a:rPr lang="it-IT" dirty="0">
                <a:solidFill>
                  <a:schemeClr val="bg1"/>
                </a:solidFill>
                <a:effectLst/>
                <a:latin typeface="Calibri" panose="020F0502020204030204" pitchFamily="34" charset="0"/>
                <a:cs typeface="Calibri" panose="020F0502020204030204" pitchFamily="34" charset="0"/>
              </a:rPr>
              <a:t>, </a:t>
            </a:r>
            <a:r>
              <a:rPr lang="it-IT" dirty="0" smtClean="0">
                <a:solidFill>
                  <a:schemeClr val="bg1"/>
                </a:solidFill>
                <a:effectLst/>
                <a:latin typeface="Calibri" panose="020F0502020204030204" pitchFamily="34" charset="0"/>
                <a:cs typeface="Calibri" panose="020F0502020204030204" pitchFamily="34" charset="0"/>
              </a:rPr>
              <a:t>4424–4444</a:t>
            </a:r>
            <a:endParaRPr lang="it-IT" dirty="0">
              <a:solidFill>
                <a:schemeClr val="bg1"/>
              </a:solidFill>
              <a:effectLst/>
              <a:latin typeface="Calibri" panose="020F0502020204030204" pitchFamily="34" charset="0"/>
              <a:cs typeface="Calibri" panose="020F0502020204030204" pitchFamily="34" charset="0"/>
            </a:endParaRPr>
          </a:p>
        </p:txBody>
      </p:sp>
      <p:grpSp>
        <p:nvGrpSpPr>
          <p:cNvPr id="9" name="Gruppo 8"/>
          <p:cNvGrpSpPr/>
          <p:nvPr/>
        </p:nvGrpSpPr>
        <p:grpSpPr>
          <a:xfrm>
            <a:off x="483732" y="4483100"/>
            <a:ext cx="8205211" cy="1729014"/>
            <a:chOff x="483732" y="4483100"/>
            <a:chExt cx="8205211" cy="1729014"/>
          </a:xfrm>
        </p:grpSpPr>
        <p:pic>
          <p:nvPicPr>
            <p:cNvPr id="7" name="Immagine 6"/>
            <p:cNvPicPr>
              <a:picLocks noChangeAspect="1"/>
            </p:cNvPicPr>
            <p:nvPr/>
          </p:nvPicPr>
          <p:blipFill rotWithShape="1">
            <a:blip r:embed="rId4" cstate="print"/>
            <a:srcRect t="20930"/>
            <a:stretch/>
          </p:blipFill>
          <p:spPr>
            <a:xfrm>
              <a:off x="483732" y="4483100"/>
              <a:ext cx="8205211" cy="1729014"/>
            </a:xfrm>
            <a:prstGeom prst="rect">
              <a:avLst/>
            </a:prstGeom>
          </p:spPr>
        </p:pic>
        <p:sp>
          <p:nvSpPr>
            <p:cNvPr id="8" name="Rettangolo 7"/>
            <p:cNvSpPr/>
            <p:nvPr/>
          </p:nvSpPr>
          <p:spPr bwMode="auto">
            <a:xfrm>
              <a:off x="483733" y="4508500"/>
              <a:ext cx="4862967"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Rettangolo 13"/>
            <p:cNvSpPr/>
            <p:nvPr/>
          </p:nvSpPr>
          <p:spPr bwMode="auto">
            <a:xfrm>
              <a:off x="2680833" y="5892801"/>
              <a:ext cx="5802767" cy="2910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cxnSp>
        <p:nvCxnSpPr>
          <p:cNvPr id="11" name="Connettore 1 10"/>
          <p:cNvCxnSpPr/>
          <p:nvPr/>
        </p:nvCxnSpPr>
        <p:spPr bwMode="auto">
          <a:xfrm>
            <a:off x="2870200" y="5194300"/>
            <a:ext cx="5270500" cy="0"/>
          </a:xfrm>
          <a:prstGeom prst="line">
            <a:avLst/>
          </a:prstGeom>
          <a:no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70285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71" name="Text Box 3"/>
          <p:cNvSpPr txBox="1">
            <a:spLocks noChangeArrowheads="1"/>
          </p:cNvSpPr>
          <p:nvPr/>
        </p:nvSpPr>
        <p:spPr bwMode="auto">
          <a:xfrm>
            <a:off x="0" y="0"/>
            <a:ext cx="9144000" cy="579438"/>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Model for the formation of the volcanic front</a:t>
            </a:r>
            <a:endParaRPr lang="en-GB" sz="3200">
              <a:solidFill>
                <a:srgbClr val="FFFF00"/>
              </a:solidFill>
              <a:effectLst>
                <a:outerShdw blurRad="38100" dist="38100" dir="2700000" algn="tl">
                  <a:srgbClr val="000000"/>
                </a:outerShdw>
              </a:effectLst>
              <a:latin typeface="Calibri" pitchFamily="34" charset="0"/>
            </a:endParaRPr>
          </a:p>
        </p:txBody>
      </p:sp>
      <p:grpSp>
        <p:nvGrpSpPr>
          <p:cNvPr id="2" name="Group 47"/>
          <p:cNvGrpSpPr>
            <a:grpSpLocks/>
          </p:cNvGrpSpPr>
          <p:nvPr/>
        </p:nvGrpSpPr>
        <p:grpSpPr bwMode="auto">
          <a:xfrm>
            <a:off x="12700" y="538163"/>
            <a:ext cx="4938713" cy="6319837"/>
            <a:chOff x="640" y="339"/>
            <a:chExt cx="3111" cy="3981"/>
          </a:xfrm>
        </p:grpSpPr>
        <p:sp>
          <p:nvSpPr>
            <p:cNvPr id="1236013" name="Rectangle 45"/>
            <p:cNvSpPr>
              <a:spLocks noChangeArrowheads="1"/>
            </p:cNvSpPr>
            <p:nvPr/>
          </p:nvSpPr>
          <p:spPr bwMode="auto">
            <a:xfrm>
              <a:off x="644" y="339"/>
              <a:ext cx="3107" cy="3981"/>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159753" name="Picture 11"/>
            <p:cNvPicPr>
              <a:picLocks noChangeAspect="1" noChangeArrowheads="1"/>
            </p:cNvPicPr>
            <p:nvPr/>
          </p:nvPicPr>
          <p:blipFill>
            <a:blip r:embed="rId3" cstate="print"/>
            <a:srcRect l="4092" t="3674" r="2965"/>
            <a:stretch>
              <a:fillRect/>
            </a:stretch>
          </p:blipFill>
          <p:spPr bwMode="auto">
            <a:xfrm>
              <a:off x="640" y="2428"/>
              <a:ext cx="3111" cy="1870"/>
            </a:xfrm>
            <a:prstGeom prst="rect">
              <a:avLst/>
            </a:prstGeom>
            <a:noFill/>
            <a:ln w="9525" algn="ctr">
              <a:noFill/>
              <a:miter lim="800000"/>
              <a:headEnd/>
              <a:tailEnd/>
            </a:ln>
          </p:spPr>
        </p:pic>
        <p:pic>
          <p:nvPicPr>
            <p:cNvPr id="159754" name="Picture 44"/>
            <p:cNvPicPr>
              <a:picLocks noChangeAspect="1" noChangeArrowheads="1"/>
            </p:cNvPicPr>
            <p:nvPr/>
          </p:nvPicPr>
          <p:blipFill>
            <a:blip r:embed="rId4" cstate="print"/>
            <a:srcRect l="2110" t="2028" r="2887"/>
            <a:stretch>
              <a:fillRect/>
            </a:stretch>
          </p:blipFill>
          <p:spPr bwMode="auto">
            <a:xfrm>
              <a:off x="669" y="354"/>
              <a:ext cx="3061" cy="2077"/>
            </a:xfrm>
            <a:prstGeom prst="rect">
              <a:avLst/>
            </a:prstGeom>
            <a:noFill/>
            <a:ln w="9525" algn="ctr">
              <a:noFill/>
              <a:miter lim="800000"/>
              <a:headEnd/>
              <a:tailEnd/>
            </a:ln>
          </p:spPr>
        </p:pic>
      </p:grpSp>
      <p:sp>
        <p:nvSpPr>
          <p:cNvPr id="1236014" name="Text Box 46"/>
          <p:cNvSpPr txBox="1">
            <a:spLocks noChangeArrowheads="1"/>
          </p:cNvSpPr>
          <p:nvPr/>
        </p:nvSpPr>
        <p:spPr bwMode="auto">
          <a:xfrm>
            <a:off x="4976813" y="527050"/>
            <a:ext cx="4167187" cy="1421928"/>
          </a:xfrm>
          <a:prstGeom prst="rect">
            <a:avLst/>
          </a:prstGeom>
          <a:noFill/>
          <a:ln w="9525" algn="ctr">
            <a:noFill/>
            <a:miter lim="800000"/>
            <a:headEnd/>
            <a:tailEnd/>
          </a:ln>
          <a:effectLst/>
        </p:spPr>
        <p:txBody>
          <a:bodyPr>
            <a:spAutoFit/>
          </a:bodyPr>
          <a:lstStyle/>
          <a:p>
            <a:pPr>
              <a:lnSpc>
                <a:spcPct val="90000"/>
              </a:lnSpc>
              <a:spcBef>
                <a:spcPct val="50000"/>
              </a:spcBef>
              <a:defRPr/>
            </a:pPr>
            <a:r>
              <a:rPr lang="en-GB" sz="2400" smtClean="0">
                <a:solidFill>
                  <a:schemeClr val="bg1"/>
                </a:solidFill>
                <a:effectLst>
                  <a:outerShdw blurRad="38100" dist="38100" dir="2700000" algn="tl">
                    <a:srgbClr val="000000"/>
                  </a:outerShdw>
                </a:effectLst>
                <a:latin typeface="Calibri" pitchFamily="34" charset="0"/>
              </a:rPr>
              <a:t>Percentage of each element in arc-magmas derived from subducting oceanic crust and sediment.</a:t>
            </a:r>
            <a:endParaRPr lang="en-GB" sz="2400">
              <a:solidFill>
                <a:schemeClr val="bg1"/>
              </a:solidFill>
              <a:effectLst>
                <a:outerShdw blurRad="38100" dist="38100" dir="2700000" algn="tl">
                  <a:srgbClr val="000000"/>
                </a:outerShdw>
              </a:effectLst>
              <a:latin typeface="Calibri" pitchFamily="34" charset="0"/>
            </a:endParaRPr>
          </a:p>
        </p:txBody>
      </p:sp>
      <p:sp>
        <p:nvSpPr>
          <p:cNvPr id="1236016" name="Text Box 48"/>
          <p:cNvSpPr txBox="1">
            <a:spLocks noChangeArrowheads="1"/>
          </p:cNvSpPr>
          <p:nvPr/>
        </p:nvSpPr>
        <p:spPr bwMode="auto">
          <a:xfrm>
            <a:off x="5238750" y="1938338"/>
            <a:ext cx="3905250" cy="2492990"/>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3200" dirty="0" smtClean="0">
                <a:solidFill>
                  <a:srgbClr val="FFFF00"/>
                </a:solidFill>
                <a:effectLst>
                  <a:outerShdw blurRad="38100" dist="38100" dir="2700000" algn="tl">
                    <a:srgbClr val="000000"/>
                  </a:outerShdw>
                </a:effectLst>
                <a:latin typeface="Calibri" pitchFamily="34" charset="0"/>
              </a:rPr>
              <a:t>What do these two diagrams indicate?</a:t>
            </a:r>
          </a:p>
          <a:p>
            <a:pPr>
              <a:lnSpc>
                <a:spcPct val="90000"/>
              </a:lnSpc>
              <a:spcBef>
                <a:spcPct val="50000"/>
              </a:spcBef>
              <a:buFontTx/>
              <a:buChar char="-"/>
              <a:defRPr/>
            </a:pPr>
            <a:r>
              <a:rPr lang="en-GB" sz="2400" dirty="0" smtClean="0">
                <a:solidFill>
                  <a:schemeClr val="bg1"/>
                </a:solidFill>
                <a:effectLst>
                  <a:outerShdw blurRad="38100" dist="38100" dir="2700000" algn="tl">
                    <a:srgbClr val="000000"/>
                  </a:outerShdw>
                </a:effectLst>
                <a:latin typeface="Calibri" pitchFamily="34" charset="0"/>
              </a:rPr>
              <a:t> LILE, LREE and Pb in arc-magmas in many natural cases derive mostly from the subducting slab;</a:t>
            </a:r>
          </a:p>
        </p:txBody>
      </p:sp>
      <p:sp>
        <p:nvSpPr>
          <p:cNvPr id="1236017" name="Text Box 49"/>
          <p:cNvSpPr txBox="1">
            <a:spLocks noChangeArrowheads="1"/>
          </p:cNvSpPr>
          <p:nvPr/>
        </p:nvSpPr>
        <p:spPr bwMode="auto">
          <a:xfrm>
            <a:off x="5173663" y="6353175"/>
            <a:ext cx="3808412" cy="457200"/>
          </a:xfrm>
          <a:prstGeom prst="rect">
            <a:avLst/>
          </a:prstGeom>
          <a:noFill/>
          <a:ln w="9525" algn="ctr">
            <a:noFill/>
            <a:miter lim="800000"/>
            <a:headEnd/>
            <a:tailEnd/>
          </a:ln>
          <a:effectLst/>
        </p:spPr>
        <p:txBody>
          <a:bodyPr>
            <a:spAutoFit/>
          </a:bodyPr>
          <a:lstStyle/>
          <a:p>
            <a:pPr>
              <a:spcBef>
                <a:spcPct val="50000"/>
              </a:spcBef>
              <a:defRPr/>
            </a:pPr>
            <a:r>
              <a:rPr lang="en-GB" sz="1200" dirty="0" smtClean="0">
                <a:solidFill>
                  <a:schemeClr val="bg1"/>
                </a:solidFill>
                <a:effectLst>
                  <a:outerShdw blurRad="38100" dist="38100" dir="2700000" algn="tl">
                    <a:srgbClr val="000000"/>
                  </a:outerShdw>
                </a:effectLst>
                <a:latin typeface="Calibri" pitchFamily="34" charset="0"/>
              </a:rPr>
              <a:t>Porter </a:t>
            </a:r>
            <a:r>
              <a:rPr lang="en-GB" sz="1200" dirty="0" smtClean="0">
                <a:solidFill>
                  <a:schemeClr val="bg1"/>
                </a:solidFill>
                <a:effectLst>
                  <a:outerShdw blurRad="38100" dist="38100" dir="2700000" algn="tl">
                    <a:srgbClr val="000000"/>
                  </a:outerShdw>
                </a:effectLst>
                <a:latin typeface="Calibri" pitchFamily="34" charset="0"/>
              </a:rPr>
              <a:t>and </a:t>
            </a:r>
            <a:r>
              <a:rPr lang="en-GB" sz="1200" dirty="0" smtClean="0">
                <a:solidFill>
                  <a:schemeClr val="bg1"/>
                </a:solidFill>
                <a:effectLst>
                  <a:outerShdw blurRad="38100" dist="38100" dir="2700000" algn="tl">
                    <a:srgbClr val="000000"/>
                  </a:outerShdw>
                </a:effectLst>
                <a:latin typeface="Calibri" pitchFamily="34" charset="0"/>
              </a:rPr>
              <a:t>White, 2009 (Geochem</a:t>
            </a:r>
            <a:r>
              <a:rPr lang="en-GB" sz="1200" dirty="0" smtClean="0">
                <a:solidFill>
                  <a:schemeClr val="bg1"/>
                </a:solidFill>
                <a:effectLst>
                  <a:outerShdw blurRad="38100" dist="38100" dir="2700000" algn="tl">
                    <a:srgbClr val="000000"/>
                  </a:outerShdw>
                </a:effectLst>
                <a:latin typeface="Calibri" pitchFamily="34" charset="0"/>
              </a:rPr>
              <a:t>. </a:t>
            </a:r>
            <a:r>
              <a:rPr lang="en-GB" sz="1200" dirty="0" err="1" smtClean="0">
                <a:solidFill>
                  <a:schemeClr val="bg1"/>
                </a:solidFill>
                <a:effectLst>
                  <a:outerShdw blurRad="38100" dist="38100" dir="2700000" algn="tl">
                    <a:srgbClr val="000000"/>
                  </a:outerShdw>
                </a:effectLst>
                <a:latin typeface="Calibri" pitchFamily="34" charset="0"/>
              </a:rPr>
              <a:t>Geophys</a:t>
            </a:r>
            <a:r>
              <a:rPr lang="en-GB" sz="1200" dirty="0" smtClean="0">
                <a:solidFill>
                  <a:schemeClr val="bg1"/>
                </a:solidFill>
                <a:effectLst>
                  <a:outerShdw blurRad="38100" dist="38100" dir="2700000" algn="tl">
                    <a:srgbClr val="000000"/>
                  </a:outerShdw>
                </a:effectLst>
                <a:latin typeface="Calibri" pitchFamily="34" charset="0"/>
              </a:rPr>
              <a:t>. </a:t>
            </a:r>
            <a:r>
              <a:rPr lang="en-GB" sz="1200" dirty="0" err="1" smtClean="0">
                <a:solidFill>
                  <a:schemeClr val="bg1"/>
                </a:solidFill>
                <a:effectLst>
                  <a:outerShdw blurRad="38100" dist="38100" dir="2700000" algn="tl">
                    <a:srgbClr val="000000"/>
                  </a:outerShdw>
                </a:effectLst>
                <a:latin typeface="Calibri" pitchFamily="34" charset="0"/>
              </a:rPr>
              <a:t>Geosyst</a:t>
            </a:r>
            <a:r>
              <a:rPr lang="en-GB" sz="1200" dirty="0" smtClean="0">
                <a:solidFill>
                  <a:schemeClr val="bg1"/>
                </a:solidFill>
                <a:effectLst>
                  <a:outerShdw blurRad="38100" dist="38100" dir="2700000" algn="tl">
                    <a:srgbClr val="000000"/>
                  </a:outerShdw>
                </a:effectLst>
                <a:latin typeface="Calibri" pitchFamily="34" charset="0"/>
              </a:rPr>
              <a:t>., 10, </a:t>
            </a:r>
            <a:r>
              <a:rPr lang="en-GB" sz="1200" dirty="0" smtClean="0">
                <a:solidFill>
                  <a:schemeClr val="bg1"/>
                </a:solidFill>
                <a:effectLst>
                  <a:outerShdw blurRad="38100" dist="38100" dir="2700000" algn="tl">
                    <a:srgbClr val="000000"/>
                  </a:outerShdw>
                </a:effectLst>
                <a:latin typeface="Calibri" pitchFamily="34" charset="0"/>
              </a:rPr>
              <a:t>doi:10.1029/2009GC002656)</a:t>
            </a:r>
            <a:endParaRPr lang="en-GB" sz="1200" dirty="0">
              <a:solidFill>
                <a:schemeClr val="bg1"/>
              </a:solidFill>
              <a:effectLst>
                <a:outerShdw blurRad="38100" dist="38100" dir="2700000" algn="tl">
                  <a:srgbClr val="000000"/>
                </a:outerShdw>
              </a:effectLst>
              <a:latin typeface="Calibri" pitchFamily="34" charset="0"/>
            </a:endParaRPr>
          </a:p>
        </p:txBody>
      </p:sp>
      <p:sp>
        <p:nvSpPr>
          <p:cNvPr id="12" name="Text Box 48"/>
          <p:cNvSpPr txBox="1">
            <a:spLocks noChangeArrowheads="1"/>
          </p:cNvSpPr>
          <p:nvPr/>
        </p:nvSpPr>
        <p:spPr bwMode="auto">
          <a:xfrm>
            <a:off x="5238750" y="4891088"/>
            <a:ext cx="3905250" cy="1421928"/>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 Subducting slab (altered oceanic crust + sediments) are chemically very different from MORB.</a:t>
            </a:r>
          </a:p>
        </p:txBody>
      </p:sp>
      <p:sp>
        <p:nvSpPr>
          <p:cNvPr id="13" name="Freccia a destra 12"/>
          <p:cNvSpPr/>
          <p:nvPr/>
        </p:nvSpPr>
        <p:spPr bwMode="auto">
          <a:xfrm rot="12723304">
            <a:off x="4305299" y="3048000"/>
            <a:ext cx="904875" cy="352425"/>
          </a:xfrm>
          <a:prstGeom prst="rightArrow">
            <a:avLst>
              <a:gd name="adj1" fmla="val 50000"/>
              <a:gd name="adj2" fmla="val 87838"/>
            </a:avLst>
          </a:prstGeom>
          <a:solidFill>
            <a:srgbClr val="FF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Freccia a destra 13"/>
          <p:cNvSpPr/>
          <p:nvPr/>
        </p:nvSpPr>
        <p:spPr bwMode="auto">
          <a:xfrm rot="10499027">
            <a:off x="4305300" y="5543550"/>
            <a:ext cx="904875" cy="352425"/>
          </a:xfrm>
          <a:prstGeom prst="rightArrow">
            <a:avLst>
              <a:gd name="adj1" fmla="val 50000"/>
              <a:gd name="adj2" fmla="val 87838"/>
            </a:avLst>
          </a:prstGeom>
          <a:solidFill>
            <a:srgbClr val="FF0000"/>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cxnSp>
        <p:nvCxnSpPr>
          <p:cNvPr id="4" name="Connettore 1 3"/>
          <p:cNvCxnSpPr/>
          <p:nvPr/>
        </p:nvCxnSpPr>
        <p:spPr bwMode="auto">
          <a:xfrm flipV="1">
            <a:off x="222250" y="5099050"/>
            <a:ext cx="0" cy="1194916"/>
          </a:xfrm>
          <a:prstGeom prst="line">
            <a:avLst/>
          </a:prstGeom>
          <a:noFill/>
          <a:ln w="1905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15" name="Text Box 48"/>
          <p:cNvSpPr txBox="1">
            <a:spLocks noChangeArrowheads="1"/>
          </p:cNvSpPr>
          <p:nvPr/>
        </p:nvSpPr>
        <p:spPr bwMode="auto">
          <a:xfrm>
            <a:off x="487817" y="5968785"/>
            <a:ext cx="2483984" cy="535531"/>
          </a:xfrm>
          <a:prstGeom prst="rect">
            <a:avLst/>
          </a:prstGeom>
          <a:noFill/>
          <a:ln w="9525" algn="ctr">
            <a:noFill/>
            <a:miter lim="800000"/>
            <a:headEnd/>
            <a:tailEnd/>
          </a:ln>
          <a:effectLst/>
        </p:spPr>
        <p:txBody>
          <a:bodyPr wrap="square">
            <a:spAutoFit/>
          </a:bodyPr>
          <a:lstStyle/>
          <a:p>
            <a:pPr algn="ctr">
              <a:lnSpc>
                <a:spcPct val="90000"/>
              </a:lnSpc>
              <a:spcBef>
                <a:spcPct val="50000"/>
              </a:spcBef>
              <a:defRPr/>
            </a:pPr>
            <a:r>
              <a:rPr lang="en-GB" sz="1600" b="1" dirty="0" smtClean="0">
                <a:solidFill>
                  <a:schemeClr val="tx1"/>
                </a:solidFill>
                <a:effectLst/>
                <a:latin typeface="Calibri" pitchFamily="34" charset="0"/>
              </a:rPr>
              <a:t>What do the negative HFSE anomaly in IAB indicate?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6017"/>
                                        </p:tgtEl>
                                        <p:attrNameLst>
                                          <p:attrName>style.visibility</p:attrName>
                                        </p:attrNameLst>
                                      </p:cBhvr>
                                      <p:to>
                                        <p:strVal val="visible"/>
                                      </p:to>
                                    </p:set>
                                    <p:animEffect transition="in" filter="fade">
                                      <p:cBhvr>
                                        <p:cTn id="10" dur="500"/>
                                        <p:tgtEl>
                                          <p:spTgt spid="123601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36014"/>
                                        </p:tgtEl>
                                        <p:attrNameLst>
                                          <p:attrName>style.visibility</p:attrName>
                                        </p:attrNameLst>
                                      </p:cBhvr>
                                      <p:to>
                                        <p:strVal val="visible"/>
                                      </p:to>
                                    </p:set>
                                    <p:animEffect transition="in" filter="fade">
                                      <p:cBhvr>
                                        <p:cTn id="14" dur="500"/>
                                        <p:tgtEl>
                                          <p:spTgt spid="12360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36016">
                                            <p:txEl>
                                              <p:pRg st="0" end="0"/>
                                            </p:txEl>
                                          </p:spTgt>
                                        </p:tgtEl>
                                        <p:attrNameLst>
                                          <p:attrName>style.visibility</p:attrName>
                                        </p:attrNameLst>
                                      </p:cBhvr>
                                      <p:to>
                                        <p:strVal val="visible"/>
                                      </p:to>
                                    </p:set>
                                    <p:animEffect transition="in" filter="fade">
                                      <p:cBhvr>
                                        <p:cTn id="19" dur="500"/>
                                        <p:tgtEl>
                                          <p:spTgt spid="12360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36016">
                                            <p:txEl>
                                              <p:pRg st="1" end="1"/>
                                            </p:txEl>
                                          </p:spTgt>
                                        </p:tgtEl>
                                        <p:attrNameLst>
                                          <p:attrName>style.visibility</p:attrName>
                                        </p:attrNameLst>
                                      </p:cBhvr>
                                      <p:to>
                                        <p:strVal val="visible"/>
                                      </p:to>
                                    </p:set>
                                    <p:animEffect transition="in" filter="fade">
                                      <p:cBhvr>
                                        <p:cTn id="24" dur="500"/>
                                        <p:tgtEl>
                                          <p:spTgt spid="1236016">
                                            <p:txEl>
                                              <p:pRg st="1" end="1"/>
                                            </p:txEl>
                                          </p:spTgt>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righ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righ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fade">
                                      <p:cBhvr>
                                        <p:cTn id="4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014" grpId="0"/>
      <p:bldP spid="1236016" grpId="0" build="p"/>
      <p:bldP spid="1236017" grpId="0"/>
      <p:bldP spid="12" grpId="0" build="p"/>
      <p:bldP spid="13" grpId="0" animBg="1"/>
      <p:bldP spid="14" grpId="0" animBg="1"/>
      <p:bldP spid="15"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2" name="Rectangle 4"/>
          <p:cNvSpPr>
            <a:spLocks noChangeArrowheads="1"/>
          </p:cNvSpPr>
          <p:nvPr/>
        </p:nvSpPr>
        <p:spPr bwMode="auto">
          <a:xfrm>
            <a:off x="0" y="0"/>
            <a:ext cx="9144000" cy="830997"/>
          </a:xfrm>
          <a:prstGeom prst="rect">
            <a:avLst/>
          </a:prstGeom>
          <a:noFill/>
          <a:ln w="9525">
            <a:noFill/>
            <a:miter lim="800000"/>
            <a:headEnd/>
            <a:tailEnd/>
          </a:ln>
          <a:effectLst/>
        </p:spPr>
        <p:txBody>
          <a:bodyPr wrap="square">
            <a:spAutoFit/>
          </a:bodyPr>
          <a:lstStyle/>
          <a:p>
            <a:pPr algn="ctr">
              <a:defRPr/>
            </a:pPr>
            <a:r>
              <a:rPr lang="en-GB" sz="4800" smtClean="0">
                <a:solidFill>
                  <a:schemeClr val="bg1"/>
                </a:solidFill>
                <a:effectLst>
                  <a:outerShdw blurRad="38100" dist="38100" dir="2700000" algn="tl">
                    <a:srgbClr val="000000"/>
                  </a:outerShdw>
                </a:effectLst>
                <a:latin typeface="Calibri" pitchFamily="34" charset="0"/>
              </a:rPr>
              <a:t>Credits:</a:t>
            </a:r>
            <a:endParaRPr lang="en-GB" sz="4800">
              <a:solidFill>
                <a:schemeClr val="bg1"/>
              </a:solidFill>
              <a:effectLst>
                <a:outerShdw blurRad="38100" dist="38100" dir="2700000" algn="tl">
                  <a:srgbClr val="000000"/>
                </a:outerShdw>
              </a:effectLst>
              <a:latin typeface="Calibri" pitchFamily="34" charset="0"/>
            </a:endParaRPr>
          </a:p>
        </p:txBody>
      </p:sp>
      <p:sp>
        <p:nvSpPr>
          <p:cNvPr id="5" name="Text Box 25"/>
          <p:cNvSpPr txBox="1">
            <a:spLocks noChangeArrowheads="1"/>
          </p:cNvSpPr>
          <p:nvPr/>
        </p:nvSpPr>
        <p:spPr bwMode="auto">
          <a:xfrm>
            <a:off x="2764970" y="6014132"/>
            <a:ext cx="6379029" cy="646331"/>
          </a:xfrm>
          <a:prstGeom prst="rect">
            <a:avLst/>
          </a:prstGeom>
          <a:noFill/>
          <a:ln w="9525">
            <a:noFill/>
            <a:miter lim="800000"/>
            <a:headEnd/>
            <a:tailEnd/>
          </a:ln>
          <a:effectLst/>
        </p:spPr>
        <p:txBody>
          <a:bodyPr wrap="square">
            <a:spAutoFit/>
          </a:bodyPr>
          <a:lstStyle/>
          <a:p>
            <a:pPr marL="265113" indent="-265113" algn="r">
              <a:defRPr/>
            </a:pPr>
            <a:r>
              <a:rPr lang="en-GB" dirty="0" smtClean="0">
                <a:solidFill>
                  <a:schemeClr val="bg1"/>
                </a:solidFill>
                <a:effectLst>
                  <a:outerShdw blurRad="38100" dist="38100" dir="2700000" algn="tl">
                    <a:srgbClr val="000000"/>
                  </a:outerShdw>
                </a:effectLst>
                <a:latin typeface="Calibri" pitchFamily="34" charset="0"/>
              </a:rPr>
              <a:t>You can use this material for scientific and non-scientific purposes.</a:t>
            </a:r>
          </a:p>
          <a:p>
            <a:pPr marL="265113" indent="-265113" algn="r">
              <a:defRPr/>
            </a:pPr>
            <a:r>
              <a:rPr lang="en-GB" dirty="0" smtClean="0">
                <a:solidFill>
                  <a:schemeClr val="bg1"/>
                </a:solidFill>
                <a:effectLst>
                  <a:outerShdw blurRad="38100" dist="38100" dir="2700000" algn="tl">
                    <a:srgbClr val="000000"/>
                  </a:outerShdw>
                </a:effectLst>
                <a:latin typeface="Calibri" pitchFamily="34" charset="0"/>
              </a:rPr>
              <a:t>Please quote and acknowledge the source of data</a:t>
            </a:r>
            <a:endParaRPr lang="en-GB" dirty="0">
              <a:solidFill>
                <a:schemeClr val="bg1"/>
              </a:solidFill>
              <a:effectLst>
                <a:outerShdw blurRad="38100" dist="38100" dir="2700000" algn="tl">
                  <a:srgbClr val="000000"/>
                </a:outerShdw>
              </a:effectLst>
              <a:latin typeface="Calibri" pitchFamily="34" charset="0"/>
            </a:endParaRPr>
          </a:p>
        </p:txBody>
      </p:sp>
      <p:sp>
        <p:nvSpPr>
          <p:cNvPr id="6" name="Text Box 2"/>
          <p:cNvSpPr txBox="1">
            <a:spLocks noChangeArrowheads="1"/>
          </p:cNvSpPr>
          <p:nvPr/>
        </p:nvSpPr>
        <p:spPr bwMode="auto">
          <a:xfrm>
            <a:off x="76200" y="725257"/>
            <a:ext cx="6184900" cy="5262979"/>
          </a:xfrm>
          <a:prstGeom prst="rect">
            <a:avLst/>
          </a:prstGeom>
          <a:noFill/>
          <a:ln w="9525" algn="ctr">
            <a:noFill/>
            <a:miter lim="800000"/>
            <a:headEnd/>
            <a:tailEnd/>
          </a:ln>
          <a:effectLst/>
        </p:spPr>
        <p:txBody>
          <a:bodyPr wrap="square">
            <a:spAutoFit/>
          </a:bodyPr>
          <a:lstStyle/>
          <a:p>
            <a:pPr marL="85725" indent="-85725">
              <a:defRPr/>
            </a:pPr>
            <a:r>
              <a:rPr lang="en-GB" sz="1200" dirty="0" err="1" smtClean="0">
                <a:solidFill>
                  <a:schemeClr val="bg1"/>
                </a:solidFill>
                <a:latin typeface="Calibri" pitchFamily="34" charset="0"/>
              </a:rPr>
              <a:t>Barklage</a:t>
            </a:r>
            <a:r>
              <a:rPr lang="en-GB" sz="1200" dirty="0" smtClean="0">
                <a:solidFill>
                  <a:schemeClr val="bg1"/>
                </a:solidFill>
                <a:latin typeface="Calibri" pitchFamily="34" charset="0"/>
              </a:rPr>
              <a:t> </a:t>
            </a:r>
            <a:r>
              <a:rPr lang="en-GB" sz="1200" dirty="0" smtClean="0">
                <a:solidFill>
                  <a:schemeClr val="bg1"/>
                </a:solidFill>
                <a:latin typeface="Calibri" pitchFamily="34" charset="0"/>
              </a:rPr>
              <a:t>et al. (2015) </a:t>
            </a:r>
            <a:r>
              <a:rPr lang="en-GB" sz="1200" dirty="0" err="1" smtClean="0">
                <a:solidFill>
                  <a:schemeClr val="bg1"/>
                </a:solidFill>
                <a:latin typeface="Calibri" pitchFamily="34" charset="0"/>
              </a:rPr>
              <a:t>Geochem</a:t>
            </a:r>
            <a:r>
              <a:rPr lang="en-GB" sz="1200" dirty="0" smtClean="0">
                <a:solidFill>
                  <a:schemeClr val="bg1"/>
                </a:solidFill>
                <a:latin typeface="Calibri" pitchFamily="34" charset="0"/>
              </a:rPr>
              <a:t>. Geophys. </a:t>
            </a:r>
            <a:r>
              <a:rPr lang="en-GB" sz="1200" dirty="0" err="1" smtClean="0">
                <a:solidFill>
                  <a:schemeClr val="bg1"/>
                </a:solidFill>
                <a:latin typeface="Calibri" pitchFamily="34" charset="0"/>
              </a:rPr>
              <a:t>Geosyst</a:t>
            </a:r>
            <a:r>
              <a:rPr lang="en-GB" sz="1200" dirty="0" smtClean="0">
                <a:solidFill>
                  <a:schemeClr val="bg1"/>
                </a:solidFill>
                <a:latin typeface="Calibri" pitchFamily="34" charset="0"/>
              </a:rPr>
              <a:t>., 16, 681-704</a:t>
            </a:r>
          </a:p>
          <a:p>
            <a:pPr marL="85725" indent="-85725">
              <a:defRPr/>
            </a:pPr>
            <a:r>
              <a:rPr lang="en-GB" sz="1200" dirty="0" smtClean="0">
                <a:solidFill>
                  <a:schemeClr val="bg1"/>
                </a:solidFill>
                <a:latin typeface="Calibri" pitchFamily="34" charset="0"/>
              </a:rPr>
              <a:t>Conticelli et al (2009) Lithos, 107, 68-92</a:t>
            </a:r>
            <a:endParaRPr lang="en-GB" sz="1200" dirty="0" smtClean="0">
              <a:solidFill>
                <a:schemeClr val="bg1"/>
              </a:solidFill>
              <a:latin typeface="Calibri" pitchFamily="34" charset="0"/>
            </a:endParaRPr>
          </a:p>
          <a:p>
            <a:pPr marL="85725" indent="-85725">
              <a:defRPr/>
            </a:pPr>
            <a:r>
              <a:rPr lang="en-GB" sz="1200" dirty="0" err="1" smtClean="0">
                <a:solidFill>
                  <a:schemeClr val="bg1"/>
                </a:solidFill>
                <a:latin typeface="Calibri" pitchFamily="34" charset="0"/>
              </a:rPr>
              <a:t>Faccenda</a:t>
            </a:r>
            <a:r>
              <a:rPr lang="en-GB" sz="1200" dirty="0" smtClean="0">
                <a:solidFill>
                  <a:schemeClr val="bg1"/>
                </a:solidFill>
                <a:latin typeface="Calibri" pitchFamily="34" charset="0"/>
              </a:rPr>
              <a:t> </a:t>
            </a:r>
            <a:r>
              <a:rPr lang="en-GB" sz="1200" dirty="0" smtClean="0">
                <a:solidFill>
                  <a:schemeClr val="bg1"/>
                </a:solidFill>
                <a:latin typeface="Calibri" pitchFamily="34" charset="0"/>
              </a:rPr>
              <a:t>(2014) Tectonophysics, 614, </a:t>
            </a:r>
            <a:r>
              <a:rPr lang="en-GB" sz="1200" dirty="0" smtClean="0">
                <a:solidFill>
                  <a:schemeClr val="bg1"/>
                </a:solidFill>
                <a:latin typeface="Calibri" pitchFamily="34" charset="0"/>
              </a:rPr>
              <a:t>1-30</a:t>
            </a:r>
          </a:p>
          <a:p>
            <a:pPr marL="85725" indent="-85725">
              <a:defRPr/>
            </a:pPr>
            <a:r>
              <a:rPr lang="en-GB" sz="1200" dirty="0" smtClean="0">
                <a:solidFill>
                  <a:schemeClr val="bg1"/>
                </a:solidFill>
                <a:latin typeface="Calibri" pitchFamily="34" charset="0"/>
              </a:rPr>
              <a:t>Faccenna et al. (2012) </a:t>
            </a:r>
            <a:r>
              <a:rPr lang="en-GB" sz="1200" dirty="0" err="1" smtClean="0">
                <a:solidFill>
                  <a:schemeClr val="bg1"/>
                </a:solidFill>
                <a:latin typeface="Calibri" pitchFamily="34" charset="0"/>
              </a:rPr>
              <a:t>Geophys</a:t>
            </a:r>
            <a:r>
              <a:rPr lang="en-GB" sz="1200" dirty="0" smtClean="0">
                <a:solidFill>
                  <a:schemeClr val="bg1"/>
                </a:solidFill>
                <a:latin typeface="Calibri" pitchFamily="34" charset="0"/>
              </a:rPr>
              <a:t>. Res. Lett., 39, L03305</a:t>
            </a:r>
            <a:endParaRPr lang="en-GB" sz="1200" dirty="0" smtClean="0">
              <a:solidFill>
                <a:schemeClr val="bg1"/>
              </a:solidFill>
              <a:latin typeface="Calibri" pitchFamily="34" charset="0"/>
            </a:endParaRPr>
          </a:p>
          <a:p>
            <a:pPr marL="85725" indent="-85725">
              <a:defRPr/>
            </a:pPr>
            <a:r>
              <a:rPr lang="en-GB" sz="1200" dirty="0" smtClean="0">
                <a:solidFill>
                  <a:schemeClr val="bg1"/>
                </a:solidFill>
                <a:latin typeface="Calibri" pitchFamily="34" charset="0"/>
              </a:rPr>
              <a:t>Frost </a:t>
            </a:r>
            <a:r>
              <a:rPr lang="en-GB" sz="1200" dirty="0">
                <a:solidFill>
                  <a:schemeClr val="bg1"/>
                </a:solidFill>
                <a:latin typeface="Calibri" pitchFamily="34" charset="0"/>
              </a:rPr>
              <a:t>(2008) Elements, 4, </a:t>
            </a:r>
            <a:r>
              <a:rPr lang="en-GB" sz="1200" dirty="0" smtClean="0">
                <a:solidFill>
                  <a:schemeClr val="bg1"/>
                </a:solidFill>
                <a:latin typeface="Calibri" pitchFamily="34" charset="0"/>
              </a:rPr>
              <a:t>171-176</a:t>
            </a:r>
          </a:p>
          <a:p>
            <a:pPr marL="85725" indent="-85725">
              <a:defRPr/>
            </a:pPr>
            <a:r>
              <a:rPr lang="en-GB" sz="1200" dirty="0" err="1" smtClean="0">
                <a:solidFill>
                  <a:schemeClr val="bg1"/>
                </a:solidFill>
                <a:latin typeface="Calibri" pitchFamily="34" charset="0"/>
              </a:rPr>
              <a:t>Fumagalli</a:t>
            </a:r>
            <a:r>
              <a:rPr lang="en-GB" sz="1200" dirty="0" smtClean="0">
                <a:solidFill>
                  <a:schemeClr val="bg1"/>
                </a:solidFill>
                <a:latin typeface="Calibri" pitchFamily="34" charset="0"/>
              </a:rPr>
              <a:t> and </a:t>
            </a:r>
            <a:r>
              <a:rPr lang="en-GB" sz="1200" dirty="0" err="1" smtClean="0">
                <a:solidFill>
                  <a:schemeClr val="bg1"/>
                </a:solidFill>
                <a:latin typeface="Calibri" pitchFamily="34" charset="0"/>
              </a:rPr>
              <a:t>Poli</a:t>
            </a:r>
            <a:r>
              <a:rPr lang="en-GB" sz="1200" dirty="0" smtClean="0">
                <a:solidFill>
                  <a:schemeClr val="bg1"/>
                </a:solidFill>
                <a:latin typeface="Calibri" pitchFamily="34" charset="0"/>
              </a:rPr>
              <a:t> (2005) J. Petrol., 46, 555-578</a:t>
            </a:r>
            <a:endParaRPr lang="en-GB" sz="1200" dirty="0">
              <a:solidFill>
                <a:schemeClr val="bg1"/>
              </a:solidFill>
              <a:latin typeface="Calibri" pitchFamily="34" charset="0"/>
            </a:endParaRPr>
          </a:p>
          <a:p>
            <a:pPr marL="85725" indent="-85725" eaLnBrk="0" hangingPunct="0">
              <a:defRPr/>
            </a:pPr>
            <a:r>
              <a:rPr lang="en-GB" sz="1200" dirty="0" smtClean="0">
                <a:solidFill>
                  <a:schemeClr val="bg1"/>
                </a:solidFill>
                <a:latin typeface="Calibri" pitchFamily="34" charset="0"/>
                <a:cs typeface="Calibri" panose="020F0502020204030204" pitchFamily="34" charset="0"/>
              </a:rPr>
              <a:t>Goes </a:t>
            </a:r>
            <a:r>
              <a:rPr lang="en-GB" sz="1200" dirty="0">
                <a:solidFill>
                  <a:schemeClr val="bg1"/>
                </a:solidFill>
                <a:latin typeface="Calibri" pitchFamily="34" charset="0"/>
                <a:cs typeface="Calibri" panose="020F0502020204030204" pitchFamily="34" charset="0"/>
              </a:rPr>
              <a:t>et al. (2017) Geosphere, 13, 3 </a:t>
            </a:r>
            <a:r>
              <a:rPr lang="it-IT" sz="1200" dirty="0">
                <a:solidFill>
                  <a:schemeClr val="bg1"/>
                </a:solidFill>
                <a:latin typeface="Calibri" panose="020F0502020204030204" pitchFamily="34" charset="0"/>
                <a:cs typeface="Calibri" panose="020F0502020204030204" pitchFamily="34" charset="0"/>
              </a:rPr>
              <a:t>doi:10.1130/GES01476.1</a:t>
            </a:r>
          </a:p>
          <a:p>
            <a:pPr marL="85725" indent="-85725" eaLnBrk="0" hangingPunct="0">
              <a:defRPr/>
            </a:pPr>
            <a:r>
              <a:rPr lang="en-GB" sz="1200" dirty="0" smtClean="0">
                <a:solidFill>
                  <a:schemeClr val="bg1"/>
                </a:solidFill>
                <a:latin typeface="Calibri" pitchFamily="34" charset="0"/>
              </a:rPr>
              <a:t>Katz </a:t>
            </a:r>
            <a:r>
              <a:rPr lang="en-GB" sz="1200" dirty="0" smtClean="0">
                <a:solidFill>
                  <a:schemeClr val="bg1"/>
                </a:solidFill>
                <a:latin typeface="Calibri" pitchFamily="34" charset="0"/>
              </a:rPr>
              <a:t>et al. (2003) </a:t>
            </a:r>
            <a:r>
              <a:rPr lang="en-GB" sz="1200" dirty="0" err="1" smtClean="0">
                <a:solidFill>
                  <a:schemeClr val="bg1"/>
                </a:solidFill>
                <a:latin typeface="Calibri" pitchFamily="34" charset="0"/>
              </a:rPr>
              <a:t>Geochem</a:t>
            </a:r>
            <a:r>
              <a:rPr lang="en-GB" sz="1200" dirty="0" smtClean="0">
                <a:solidFill>
                  <a:schemeClr val="bg1"/>
                </a:solidFill>
                <a:latin typeface="Calibri" pitchFamily="34" charset="0"/>
              </a:rPr>
              <a:t>. Geophys. </a:t>
            </a:r>
            <a:r>
              <a:rPr lang="en-GB" sz="1200" dirty="0" err="1" smtClean="0">
                <a:solidFill>
                  <a:schemeClr val="bg1"/>
                </a:solidFill>
                <a:latin typeface="Calibri" pitchFamily="34" charset="0"/>
              </a:rPr>
              <a:t>Geosyst</a:t>
            </a:r>
            <a:r>
              <a:rPr lang="en-GB" sz="1200" dirty="0" smtClean="0">
                <a:solidFill>
                  <a:schemeClr val="bg1"/>
                </a:solidFill>
                <a:latin typeface="Calibri" pitchFamily="34" charset="0"/>
              </a:rPr>
              <a:t>., doi: </a:t>
            </a:r>
            <a:r>
              <a:rPr lang="en-GB" sz="1200" dirty="0" smtClean="0">
                <a:solidFill>
                  <a:schemeClr val="bg1"/>
                </a:solidFill>
                <a:latin typeface="Calibri" pitchFamily="34" charset="0"/>
              </a:rPr>
              <a:t>10.1029/2002GC00043</a:t>
            </a:r>
          </a:p>
          <a:p>
            <a:pPr marL="179388" indent="-179388" eaLnBrk="0" hangingPunct="0">
              <a:defRPr/>
            </a:pPr>
            <a:r>
              <a:rPr lang="en-GB" sz="1200" dirty="0" err="1" smtClean="0">
                <a:solidFill>
                  <a:schemeClr val="bg1"/>
                </a:solidFill>
                <a:latin typeface="Calibri" pitchFamily="34" charset="0"/>
              </a:rPr>
              <a:t>Kearey</a:t>
            </a:r>
            <a:r>
              <a:rPr lang="en-GB" sz="1200" dirty="0" smtClean="0">
                <a:solidFill>
                  <a:schemeClr val="bg1"/>
                </a:solidFill>
                <a:latin typeface="Calibri" pitchFamily="34" charset="0"/>
              </a:rPr>
              <a:t> </a:t>
            </a:r>
            <a:r>
              <a:rPr lang="en-GB" sz="1200" dirty="0">
                <a:solidFill>
                  <a:schemeClr val="bg1"/>
                </a:solidFill>
                <a:latin typeface="Calibri" pitchFamily="34" charset="0"/>
              </a:rPr>
              <a:t>et al. (2008) Global Tectonics. Wiley-Blackwell Publ. 482 pp</a:t>
            </a:r>
            <a:r>
              <a:rPr lang="en-GB" sz="1200" dirty="0" smtClean="0">
                <a:solidFill>
                  <a:schemeClr val="bg1"/>
                </a:solidFill>
                <a:latin typeface="Calibri" pitchFamily="34" charset="0"/>
              </a:rPr>
              <a:t>.</a:t>
            </a:r>
          </a:p>
          <a:p>
            <a:pPr marL="179388" indent="-179388" eaLnBrk="0" hangingPunct="0">
              <a:defRPr/>
            </a:pPr>
            <a:r>
              <a:rPr lang="en-GB" sz="1200" dirty="0">
                <a:solidFill>
                  <a:schemeClr val="bg1"/>
                </a:solidFill>
                <a:latin typeface="Calibri" pitchFamily="34" charset="0"/>
              </a:rPr>
              <a:t>Kimura et al. (2009) Geochem. </a:t>
            </a:r>
            <a:r>
              <a:rPr lang="en-GB" sz="1200" dirty="0" err="1">
                <a:solidFill>
                  <a:schemeClr val="bg1"/>
                </a:solidFill>
                <a:latin typeface="Calibri" pitchFamily="34" charset="0"/>
              </a:rPr>
              <a:t>Geophys</a:t>
            </a:r>
            <a:r>
              <a:rPr lang="en-GB" sz="1200" dirty="0">
                <a:solidFill>
                  <a:schemeClr val="bg1"/>
                </a:solidFill>
                <a:latin typeface="Calibri" pitchFamily="34" charset="0"/>
              </a:rPr>
              <a:t>. </a:t>
            </a:r>
            <a:r>
              <a:rPr lang="en-GB" sz="1200" dirty="0" err="1">
                <a:solidFill>
                  <a:schemeClr val="bg1"/>
                </a:solidFill>
                <a:latin typeface="Calibri" pitchFamily="34" charset="0"/>
              </a:rPr>
              <a:t>Geosyst</a:t>
            </a:r>
            <a:r>
              <a:rPr lang="en-GB" sz="1200" dirty="0">
                <a:solidFill>
                  <a:schemeClr val="bg1"/>
                </a:solidFill>
                <a:latin typeface="Calibri" pitchFamily="34" charset="0"/>
              </a:rPr>
              <a:t>., 10, doi:10.1029/2008GC002217</a:t>
            </a:r>
          </a:p>
          <a:p>
            <a:pPr marL="179388" indent="-179388" eaLnBrk="0" hangingPunct="0">
              <a:defRPr/>
            </a:pPr>
            <a:r>
              <a:rPr lang="en-GB" sz="1200" dirty="0">
                <a:solidFill>
                  <a:schemeClr val="bg1"/>
                </a:solidFill>
                <a:latin typeface="Calibri" pitchFamily="34" charset="0"/>
              </a:rPr>
              <a:t>Jackson et al (2008) Geochem. </a:t>
            </a:r>
            <a:r>
              <a:rPr lang="en-GB" sz="1200" dirty="0" err="1">
                <a:solidFill>
                  <a:schemeClr val="bg1"/>
                </a:solidFill>
                <a:latin typeface="Calibri" pitchFamily="34" charset="0"/>
              </a:rPr>
              <a:t>Geophys</a:t>
            </a:r>
            <a:r>
              <a:rPr lang="en-GB" sz="1200" dirty="0">
                <a:solidFill>
                  <a:schemeClr val="bg1"/>
                </a:solidFill>
                <a:latin typeface="Calibri" pitchFamily="34" charset="0"/>
              </a:rPr>
              <a:t>. </a:t>
            </a:r>
            <a:r>
              <a:rPr lang="en-GB" sz="1200" dirty="0" err="1">
                <a:solidFill>
                  <a:schemeClr val="bg1"/>
                </a:solidFill>
                <a:latin typeface="Calibri" pitchFamily="34" charset="0"/>
              </a:rPr>
              <a:t>Geosyst</a:t>
            </a:r>
            <a:r>
              <a:rPr lang="en-GB" sz="1200" dirty="0">
                <a:solidFill>
                  <a:schemeClr val="bg1"/>
                </a:solidFill>
                <a:latin typeface="Calibri" pitchFamily="34" charset="0"/>
              </a:rPr>
              <a:t>., </a:t>
            </a:r>
            <a:r>
              <a:rPr lang="it-IT" sz="1200" dirty="0">
                <a:solidFill>
                  <a:schemeClr val="bg1"/>
                </a:solidFill>
                <a:latin typeface="Calibri" panose="020F0502020204030204" pitchFamily="34" charset="0"/>
                <a:cs typeface="Calibri" panose="020F0502020204030204" pitchFamily="34" charset="0"/>
              </a:rPr>
              <a:t>9, doi:10.1029/2007GC001876</a:t>
            </a:r>
            <a:endParaRPr lang="en-GB" sz="1200" dirty="0">
              <a:solidFill>
                <a:schemeClr val="bg1"/>
              </a:solidFill>
              <a:latin typeface="Calibri" pitchFamily="34" charset="0"/>
            </a:endParaRPr>
          </a:p>
          <a:p>
            <a:pPr marL="179388" indent="-179388" eaLnBrk="0" hangingPunct="0">
              <a:defRPr/>
            </a:pPr>
            <a:r>
              <a:rPr lang="en-GB" sz="1200" dirty="0">
                <a:solidFill>
                  <a:schemeClr val="bg1"/>
                </a:solidFill>
                <a:effectLst>
                  <a:outerShdw blurRad="38100" dist="38100" dir="2700000" algn="tl">
                    <a:srgbClr val="000000"/>
                  </a:outerShdw>
                </a:effectLst>
                <a:latin typeface="Calibri" pitchFamily="34" charset="0"/>
              </a:rPr>
              <a:t>Ivanov et al. (2015) GSA-AGU Spec. Paper 514</a:t>
            </a:r>
          </a:p>
          <a:p>
            <a:pPr marL="179388" indent="-179388" eaLnBrk="0" hangingPunct="0">
              <a:defRPr/>
            </a:pPr>
            <a:r>
              <a:rPr lang="en-GB" sz="1200" dirty="0" err="1">
                <a:solidFill>
                  <a:schemeClr val="bg1"/>
                </a:solidFill>
                <a:latin typeface="Calibri" pitchFamily="34" charset="0"/>
              </a:rPr>
              <a:t>Iwamori</a:t>
            </a:r>
            <a:r>
              <a:rPr lang="en-GB" sz="1200" dirty="0">
                <a:solidFill>
                  <a:schemeClr val="bg1"/>
                </a:solidFill>
                <a:latin typeface="Calibri" pitchFamily="34" charset="0"/>
              </a:rPr>
              <a:t> (2004) Earth Planet. Sci. Lett., 227, 57-71</a:t>
            </a:r>
          </a:p>
          <a:p>
            <a:pPr marL="179388" indent="-179388">
              <a:defRPr/>
            </a:pPr>
            <a:r>
              <a:rPr lang="en-GB" sz="1200" dirty="0" err="1">
                <a:solidFill>
                  <a:schemeClr val="bg1"/>
                </a:solidFill>
                <a:latin typeface="Calibri" pitchFamily="34" charset="0"/>
              </a:rPr>
              <a:t>Litasov</a:t>
            </a:r>
            <a:r>
              <a:rPr lang="en-GB" sz="1200" dirty="0">
                <a:solidFill>
                  <a:schemeClr val="bg1"/>
                </a:solidFill>
                <a:latin typeface="Calibri" pitchFamily="34" charset="0"/>
              </a:rPr>
              <a:t> and </a:t>
            </a:r>
            <a:r>
              <a:rPr lang="en-GB" sz="1200" dirty="0" err="1">
                <a:solidFill>
                  <a:schemeClr val="bg1"/>
                </a:solidFill>
                <a:latin typeface="Calibri" pitchFamily="34" charset="0"/>
              </a:rPr>
              <a:t>Ohtani</a:t>
            </a:r>
            <a:r>
              <a:rPr lang="en-GB" sz="1200" dirty="0">
                <a:solidFill>
                  <a:schemeClr val="bg1"/>
                </a:solidFill>
                <a:latin typeface="Calibri" pitchFamily="34" charset="0"/>
              </a:rPr>
              <a:t> (2003) Phys. Chem. Mineral., 30, 147-156</a:t>
            </a:r>
          </a:p>
          <a:p>
            <a:pPr marL="179388" indent="-179388">
              <a:defRPr/>
            </a:pPr>
            <a:r>
              <a:rPr lang="en-GB" sz="1200" dirty="0" err="1">
                <a:solidFill>
                  <a:schemeClr val="bg1"/>
                </a:solidFill>
                <a:latin typeface="Calibri" pitchFamily="34" charset="0"/>
              </a:rPr>
              <a:t>Mandler</a:t>
            </a:r>
            <a:r>
              <a:rPr lang="en-GB" sz="1200" dirty="0">
                <a:solidFill>
                  <a:schemeClr val="bg1"/>
                </a:solidFill>
                <a:latin typeface="Calibri" pitchFamily="34" charset="0"/>
              </a:rPr>
              <a:t> and Grove, 2016 (Contrib. Mineral. Petrol., 171, 68 DOI 10.1007/s00410-016-1281-5)</a:t>
            </a:r>
          </a:p>
          <a:p>
            <a:pPr marL="179388" indent="-179388">
              <a:defRPr/>
            </a:pPr>
            <a:r>
              <a:rPr lang="en-GB" sz="1200" dirty="0" err="1">
                <a:solidFill>
                  <a:schemeClr val="bg1"/>
                </a:solidFill>
                <a:latin typeface="Calibri" pitchFamily="34" charset="0"/>
              </a:rPr>
              <a:t>Niida</a:t>
            </a:r>
            <a:r>
              <a:rPr lang="en-GB" sz="1200" dirty="0">
                <a:solidFill>
                  <a:schemeClr val="bg1"/>
                </a:solidFill>
                <a:latin typeface="Calibri" pitchFamily="34" charset="0"/>
              </a:rPr>
              <a:t> and Green (1999) Contrib. Mineral. Petrol., 135, 18-40</a:t>
            </a:r>
          </a:p>
          <a:p>
            <a:pPr marL="179388" indent="-179388">
              <a:defRPr/>
            </a:pPr>
            <a:r>
              <a:rPr lang="en-GB" sz="1200" dirty="0" err="1">
                <a:solidFill>
                  <a:schemeClr val="bg1"/>
                </a:solidFill>
                <a:latin typeface="Calibri" pitchFamily="34" charset="0"/>
              </a:rPr>
              <a:t>Niu</a:t>
            </a:r>
            <a:r>
              <a:rPr lang="en-GB" sz="1200" dirty="0">
                <a:solidFill>
                  <a:schemeClr val="bg1"/>
                </a:solidFill>
                <a:latin typeface="Calibri" pitchFamily="34" charset="0"/>
              </a:rPr>
              <a:t> (2020) J. Asian Earth Sci., 194, 104367</a:t>
            </a:r>
          </a:p>
          <a:p>
            <a:pPr marL="179388" indent="-179388">
              <a:defRPr/>
            </a:pPr>
            <a:r>
              <a:rPr lang="en-GB" sz="1200" dirty="0">
                <a:solidFill>
                  <a:schemeClr val="bg1"/>
                </a:solidFill>
                <a:latin typeface="Calibri" pitchFamily="34" charset="0"/>
              </a:rPr>
              <a:t>Peters and Day (2014) Geochem. </a:t>
            </a:r>
            <a:r>
              <a:rPr lang="en-GB" sz="1200" dirty="0" err="1">
                <a:solidFill>
                  <a:schemeClr val="bg1"/>
                </a:solidFill>
                <a:latin typeface="Calibri" pitchFamily="34" charset="0"/>
              </a:rPr>
              <a:t>Geophys</a:t>
            </a:r>
            <a:r>
              <a:rPr lang="en-GB" sz="1200" dirty="0">
                <a:solidFill>
                  <a:schemeClr val="bg1"/>
                </a:solidFill>
                <a:latin typeface="Calibri" pitchFamily="34" charset="0"/>
              </a:rPr>
              <a:t>. </a:t>
            </a:r>
            <a:r>
              <a:rPr lang="en-GB" sz="1200" dirty="0" err="1">
                <a:solidFill>
                  <a:schemeClr val="bg1"/>
                </a:solidFill>
                <a:latin typeface="Calibri" pitchFamily="34" charset="0"/>
              </a:rPr>
              <a:t>Geosyst</a:t>
            </a:r>
            <a:r>
              <a:rPr lang="en-GB" sz="1200" dirty="0">
                <a:solidFill>
                  <a:schemeClr val="bg1"/>
                </a:solidFill>
                <a:latin typeface="Calibri" pitchFamily="34" charset="0"/>
              </a:rPr>
              <a:t>., 15, 4424-4444</a:t>
            </a:r>
          </a:p>
          <a:p>
            <a:pPr marL="179388" indent="-179388">
              <a:defRPr/>
            </a:pPr>
            <a:r>
              <a:rPr lang="en-GB" sz="1200" dirty="0">
                <a:solidFill>
                  <a:schemeClr val="bg1"/>
                </a:solidFill>
                <a:latin typeface="Calibri" pitchFamily="34" charset="0"/>
              </a:rPr>
              <a:t>Porter and White (2009) Geochem. </a:t>
            </a:r>
            <a:r>
              <a:rPr lang="en-GB" sz="1200" dirty="0" err="1">
                <a:solidFill>
                  <a:schemeClr val="bg1"/>
                </a:solidFill>
                <a:latin typeface="Calibri" pitchFamily="34" charset="0"/>
              </a:rPr>
              <a:t>Geophys</a:t>
            </a:r>
            <a:r>
              <a:rPr lang="en-GB" sz="1200" dirty="0">
                <a:solidFill>
                  <a:schemeClr val="bg1"/>
                </a:solidFill>
                <a:latin typeface="Calibri" pitchFamily="34" charset="0"/>
              </a:rPr>
              <a:t>. </a:t>
            </a:r>
            <a:r>
              <a:rPr lang="en-GB" sz="1200" dirty="0" err="1">
                <a:solidFill>
                  <a:schemeClr val="bg1"/>
                </a:solidFill>
                <a:latin typeface="Calibri" pitchFamily="34" charset="0"/>
              </a:rPr>
              <a:t>Geosyst</a:t>
            </a:r>
            <a:r>
              <a:rPr lang="en-GB" sz="1200" dirty="0">
                <a:solidFill>
                  <a:schemeClr val="bg1"/>
                </a:solidFill>
                <a:latin typeface="Calibri" pitchFamily="34" charset="0"/>
              </a:rPr>
              <a:t>., 10, doi:10.1029/2009GC002656</a:t>
            </a:r>
          </a:p>
          <a:p>
            <a:pPr marL="179388" indent="-179388">
              <a:defRPr/>
            </a:pPr>
            <a:r>
              <a:rPr lang="en-GB" sz="1200" dirty="0" err="1">
                <a:solidFill>
                  <a:schemeClr val="bg1"/>
                </a:solidFill>
                <a:latin typeface="Calibri" pitchFamily="34" charset="0"/>
              </a:rPr>
              <a:t>Riguzzi</a:t>
            </a:r>
            <a:r>
              <a:rPr lang="en-GB" sz="1200" dirty="0">
                <a:solidFill>
                  <a:schemeClr val="bg1"/>
                </a:solidFill>
                <a:latin typeface="Calibri" pitchFamily="34" charset="0"/>
              </a:rPr>
              <a:t> et al (2010) Tectonophysics, 484, 60-73</a:t>
            </a:r>
          </a:p>
          <a:p>
            <a:pPr marL="179388" indent="-179388">
              <a:defRPr/>
            </a:pPr>
            <a:r>
              <a:rPr lang="en-GB" sz="1200" dirty="0">
                <a:solidFill>
                  <a:schemeClr val="bg1"/>
                </a:solidFill>
                <a:latin typeface="Calibri" pitchFamily="34" charset="0"/>
              </a:rPr>
              <a:t>Schmidt and </a:t>
            </a:r>
            <a:r>
              <a:rPr lang="en-GB" sz="1200" dirty="0" err="1">
                <a:solidFill>
                  <a:schemeClr val="bg1"/>
                </a:solidFill>
                <a:latin typeface="Calibri" pitchFamily="34" charset="0"/>
              </a:rPr>
              <a:t>Poli</a:t>
            </a:r>
            <a:r>
              <a:rPr lang="en-GB" sz="1200" dirty="0">
                <a:solidFill>
                  <a:schemeClr val="bg1"/>
                </a:solidFill>
                <a:latin typeface="Calibri" pitchFamily="34" charset="0"/>
              </a:rPr>
              <a:t> (1998) Earth Planet. Sci. Lett., 163, 361-379</a:t>
            </a:r>
          </a:p>
          <a:p>
            <a:pPr marL="179388" indent="-179388">
              <a:defRPr/>
            </a:pPr>
            <a:r>
              <a:rPr lang="en-GB" sz="1200" dirty="0">
                <a:solidFill>
                  <a:schemeClr val="bg1"/>
                </a:solidFill>
                <a:latin typeface="Calibri" pitchFamily="34" charset="0"/>
              </a:rPr>
              <a:t>Stern (2002) Rev. </a:t>
            </a:r>
            <a:r>
              <a:rPr lang="en-GB" sz="1200" dirty="0" err="1">
                <a:solidFill>
                  <a:schemeClr val="bg1"/>
                </a:solidFill>
                <a:latin typeface="Calibri" pitchFamily="34" charset="0"/>
              </a:rPr>
              <a:t>Geophys</a:t>
            </a:r>
            <a:r>
              <a:rPr lang="en-GB" sz="1200" dirty="0">
                <a:solidFill>
                  <a:schemeClr val="bg1"/>
                </a:solidFill>
                <a:latin typeface="Calibri" pitchFamily="34" charset="0"/>
              </a:rPr>
              <a:t>., 40, doi:10.1029/2001RG000108</a:t>
            </a:r>
          </a:p>
          <a:p>
            <a:pPr marL="179388" indent="-179388">
              <a:defRPr/>
            </a:pPr>
            <a:r>
              <a:rPr lang="en-GB" sz="1200" dirty="0">
                <a:solidFill>
                  <a:schemeClr val="bg1"/>
                </a:solidFill>
                <a:latin typeface="Calibri" pitchFamily="34" charset="0"/>
              </a:rPr>
              <a:t>Syracuse and </a:t>
            </a:r>
            <a:r>
              <a:rPr lang="en-GB" sz="1200" dirty="0" err="1">
                <a:solidFill>
                  <a:schemeClr val="bg1"/>
                </a:solidFill>
                <a:latin typeface="Calibri" pitchFamily="34" charset="0"/>
              </a:rPr>
              <a:t>Abers</a:t>
            </a:r>
            <a:r>
              <a:rPr lang="en-GB" sz="1200" dirty="0">
                <a:solidFill>
                  <a:schemeClr val="bg1"/>
                </a:solidFill>
                <a:latin typeface="Calibri" pitchFamily="34" charset="0"/>
              </a:rPr>
              <a:t> (2006) Geochem. </a:t>
            </a:r>
            <a:r>
              <a:rPr lang="en-GB" sz="1200" dirty="0" err="1">
                <a:solidFill>
                  <a:schemeClr val="bg1"/>
                </a:solidFill>
                <a:latin typeface="Calibri" pitchFamily="34" charset="0"/>
              </a:rPr>
              <a:t>Geophys</a:t>
            </a:r>
            <a:r>
              <a:rPr lang="en-GB" sz="1200" dirty="0">
                <a:solidFill>
                  <a:schemeClr val="bg1"/>
                </a:solidFill>
                <a:latin typeface="Calibri" pitchFamily="34" charset="0"/>
              </a:rPr>
              <a:t>. </a:t>
            </a:r>
            <a:r>
              <a:rPr lang="en-GB" sz="1200" dirty="0" err="1">
                <a:solidFill>
                  <a:schemeClr val="bg1"/>
                </a:solidFill>
                <a:latin typeface="Calibri" pitchFamily="34" charset="0"/>
              </a:rPr>
              <a:t>Geosyst</a:t>
            </a:r>
            <a:r>
              <a:rPr lang="en-GB" sz="1200" dirty="0">
                <a:solidFill>
                  <a:schemeClr val="bg1"/>
                </a:solidFill>
                <a:latin typeface="Calibri" pitchFamily="34" charset="0"/>
              </a:rPr>
              <a:t>., 7, doi:10.1029/2005GC001045</a:t>
            </a:r>
          </a:p>
          <a:p>
            <a:pPr marL="179388" indent="-179388">
              <a:defRPr/>
            </a:pPr>
            <a:r>
              <a:rPr lang="en-US" sz="1200" dirty="0" err="1">
                <a:solidFill>
                  <a:schemeClr val="bg1"/>
                </a:solidFill>
                <a:latin typeface="Calibri" pitchFamily="34" charset="0"/>
              </a:rPr>
              <a:t>Stixrude</a:t>
            </a:r>
            <a:r>
              <a:rPr lang="en-US" sz="1200" dirty="0">
                <a:solidFill>
                  <a:schemeClr val="bg1"/>
                </a:solidFill>
                <a:latin typeface="Calibri" pitchFamily="34" charset="0"/>
              </a:rPr>
              <a:t> and Lithgow-</a:t>
            </a:r>
            <a:r>
              <a:rPr lang="en-US" sz="1200" dirty="0" err="1">
                <a:solidFill>
                  <a:schemeClr val="bg1"/>
                </a:solidFill>
                <a:latin typeface="Calibri" pitchFamily="34" charset="0"/>
              </a:rPr>
              <a:t>Bertelloni</a:t>
            </a:r>
            <a:r>
              <a:rPr lang="en-US" sz="1200" dirty="0">
                <a:solidFill>
                  <a:schemeClr val="bg1"/>
                </a:solidFill>
                <a:latin typeface="Calibri" pitchFamily="34" charset="0"/>
              </a:rPr>
              <a:t> (2011) </a:t>
            </a:r>
            <a:r>
              <a:rPr lang="en-US" sz="1200" dirty="0" err="1">
                <a:solidFill>
                  <a:schemeClr val="bg1"/>
                </a:solidFill>
                <a:latin typeface="Calibri" pitchFamily="34" charset="0"/>
              </a:rPr>
              <a:t>Geophys</a:t>
            </a:r>
            <a:r>
              <a:rPr lang="en-US" sz="1200" dirty="0">
                <a:solidFill>
                  <a:schemeClr val="bg1"/>
                </a:solidFill>
                <a:latin typeface="Calibri" pitchFamily="34" charset="0"/>
              </a:rPr>
              <a:t>. J. Int., 184, 1180-1213</a:t>
            </a:r>
            <a:endParaRPr lang="en-GB" sz="1200" dirty="0">
              <a:solidFill>
                <a:schemeClr val="bg1"/>
              </a:solidFill>
              <a:latin typeface="Calibri" pitchFamily="34" charset="0"/>
            </a:endParaRPr>
          </a:p>
          <a:p>
            <a:pPr marL="179388" indent="-179388">
              <a:defRPr/>
            </a:pPr>
            <a:r>
              <a:rPr lang="en-GB" sz="1200" b="1" dirty="0" err="1">
                <a:solidFill>
                  <a:schemeClr val="bg1"/>
                </a:solidFill>
                <a:latin typeface="Calibri" pitchFamily="34" charset="0"/>
              </a:rPr>
              <a:t>Torsvik</a:t>
            </a:r>
            <a:r>
              <a:rPr lang="en-GB" sz="1200" b="1" dirty="0">
                <a:solidFill>
                  <a:schemeClr val="bg1"/>
                </a:solidFill>
                <a:latin typeface="Calibri" pitchFamily="34" charset="0"/>
              </a:rPr>
              <a:t> (2019) Tectonophysics, 760, 297-313</a:t>
            </a:r>
          </a:p>
          <a:p>
            <a:pPr marL="179388" indent="-179388">
              <a:defRPr/>
            </a:pPr>
            <a:r>
              <a:rPr lang="en-GB" sz="1200" b="1" dirty="0">
                <a:solidFill>
                  <a:schemeClr val="bg1"/>
                </a:solidFill>
                <a:latin typeface="Calibri" pitchFamily="34" charset="0"/>
              </a:rPr>
              <a:t>Tucker et al. (2019) </a:t>
            </a:r>
            <a:r>
              <a:rPr lang="en-GB" sz="1200" b="1" dirty="0" err="1">
                <a:solidFill>
                  <a:schemeClr val="bg1"/>
                </a:solidFill>
                <a:latin typeface="Calibri" pitchFamily="34" charset="0"/>
              </a:rPr>
              <a:t>Geochim</a:t>
            </a:r>
            <a:r>
              <a:rPr lang="en-GB" sz="1200" b="1" dirty="0">
                <a:solidFill>
                  <a:schemeClr val="bg1"/>
                </a:solidFill>
                <a:latin typeface="Calibri" pitchFamily="34" charset="0"/>
              </a:rPr>
              <a:t>. </a:t>
            </a:r>
            <a:r>
              <a:rPr lang="en-GB" sz="1200" b="1" dirty="0" err="1">
                <a:solidFill>
                  <a:schemeClr val="bg1"/>
                </a:solidFill>
                <a:latin typeface="Calibri" pitchFamily="34" charset="0"/>
              </a:rPr>
              <a:t>Cosmochim</a:t>
            </a:r>
            <a:r>
              <a:rPr lang="en-GB" sz="1200" b="1" dirty="0">
                <a:solidFill>
                  <a:schemeClr val="bg1"/>
                </a:solidFill>
                <a:latin typeface="Calibri" pitchFamily="34" charset="0"/>
              </a:rPr>
              <a:t>. </a:t>
            </a:r>
            <a:r>
              <a:rPr lang="en-GB" sz="1200" b="1" dirty="0" err="1">
                <a:solidFill>
                  <a:schemeClr val="bg1"/>
                </a:solidFill>
                <a:latin typeface="Calibri" pitchFamily="34" charset="0"/>
              </a:rPr>
              <a:t>Acta</a:t>
            </a:r>
            <a:r>
              <a:rPr lang="en-GB" sz="1200" b="1" dirty="0">
                <a:solidFill>
                  <a:schemeClr val="bg1"/>
                </a:solidFill>
                <a:latin typeface="Calibri" pitchFamily="34" charset="0"/>
              </a:rPr>
              <a:t>, 254, 156-172</a:t>
            </a:r>
          </a:p>
          <a:p>
            <a:pPr marL="179388" indent="-179388">
              <a:defRPr/>
            </a:pPr>
            <a:r>
              <a:rPr lang="en-GB" sz="1200" dirty="0">
                <a:solidFill>
                  <a:schemeClr val="bg1"/>
                </a:solidFill>
                <a:latin typeface="Calibri" pitchFamily="34" charset="0"/>
              </a:rPr>
              <a:t>Xu et al. (2019) Lithos, 324-325, 152-164</a:t>
            </a:r>
          </a:p>
          <a:p>
            <a:pPr marL="179388" indent="-179388">
              <a:defRPr/>
            </a:pPr>
            <a:r>
              <a:rPr lang="en-GB" sz="1200" dirty="0">
                <a:solidFill>
                  <a:schemeClr val="bg1"/>
                </a:solidFill>
                <a:latin typeface="Calibri" pitchFamily="34" charset="0"/>
              </a:rPr>
              <a:t>Zheng (2019) </a:t>
            </a:r>
            <a:r>
              <a:rPr lang="en-GB" sz="1200" dirty="0" err="1">
                <a:solidFill>
                  <a:schemeClr val="bg1"/>
                </a:solidFill>
                <a:latin typeface="Calibri" pitchFamily="34" charset="0"/>
              </a:rPr>
              <a:t>Geosci</a:t>
            </a:r>
            <a:r>
              <a:rPr lang="en-GB" sz="1200" dirty="0">
                <a:solidFill>
                  <a:schemeClr val="bg1"/>
                </a:solidFill>
                <a:latin typeface="Calibri" pitchFamily="34" charset="0"/>
              </a:rPr>
              <a:t>. Front., 10, 1223-1254</a:t>
            </a:r>
            <a:r>
              <a:rPr lang="en-GB" sz="1200" dirty="0" smtClean="0">
                <a:solidFill>
                  <a:schemeClr val="bg1"/>
                </a:solidFill>
                <a:latin typeface="Calibri" pitchFamily="34" charset="0"/>
              </a:rPr>
              <a:t>)</a:t>
            </a:r>
            <a:endParaRPr lang="en-GB" sz="12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1332"/>
                                        </p:tgtEl>
                                        <p:attrNameLst>
                                          <p:attrName>style.visibility</p:attrName>
                                        </p:attrNameLst>
                                      </p:cBhvr>
                                      <p:to>
                                        <p:strVal val="visible"/>
                                      </p:to>
                                    </p:set>
                                    <p:animEffect transition="in" filter="fade">
                                      <p:cBhvr>
                                        <p:cTn id="7" dur="500"/>
                                        <p:tgtEl>
                                          <p:spTgt spid="6113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2" grpId="0"/>
      <p:bldP spid="5" grpId="0" autoUpdateAnimBg="0"/>
      <p:bldP spid="6" grpId="0"/>
    </p:bld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35117</TotalTime>
  <Words>10310</Words>
  <Application>Microsoft Office PowerPoint</Application>
  <PresentationFormat>Presentazione su schermo (4:3)</PresentationFormat>
  <Paragraphs>2278</Paragraphs>
  <Slides>92</Slides>
  <Notes>92</Notes>
  <HiddenSlides>4</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92</vt:i4>
      </vt:variant>
    </vt:vector>
  </HeadingPairs>
  <TitlesOfParts>
    <vt:vector size="100" baseType="lpstr">
      <vt:lpstr>Arial</vt:lpstr>
      <vt:lpstr>Calibri</vt:lpstr>
      <vt:lpstr>Comic Sans MS</vt:lpstr>
      <vt:lpstr>Courier New</vt:lpstr>
      <vt:lpstr>Symbol</vt:lpstr>
      <vt:lpstr>Wingdings</vt:lpstr>
      <vt:lpstr>Struttura predefinita</vt:lpstr>
      <vt:lpstr>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Igneous activity in the Circum-Mediterranean area during the Cenozoic  Michele Lustrino  Dipartimento di Scienze della Terra Università degli Studi di Roma La Sapienza</dc:title>
  <dc:creator>.</dc:creator>
  <cp:lastModifiedBy>Michele Lustrino</cp:lastModifiedBy>
  <cp:revision>1423</cp:revision>
  <dcterms:created xsi:type="dcterms:W3CDTF">2002-09-09T09:17:52Z</dcterms:created>
  <dcterms:modified xsi:type="dcterms:W3CDTF">2020-06-10T13:40:54Z</dcterms:modified>
</cp:coreProperties>
</file>